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315" r:id="rId5"/>
    <p:sldId id="312" r:id="rId6"/>
    <p:sldId id="271" r:id="rId7"/>
    <p:sldId id="281" r:id="rId8"/>
    <p:sldId id="283" r:id="rId9"/>
    <p:sldId id="289" r:id="rId10"/>
    <p:sldId id="307" r:id="rId11"/>
    <p:sldId id="308" r:id="rId12"/>
    <p:sldId id="309" r:id="rId13"/>
    <p:sldId id="310" r:id="rId14"/>
    <p:sldId id="311" r:id="rId15"/>
    <p:sldId id="314" r:id="rId16"/>
    <p:sldId id="313" r:id="rId17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ítejte" id="{E75E278A-FF0E-49A4-B170-79828D63BBAD}">
          <p14:sldIdLst/>
        </p14:section>
        <p14:section name="Návrh, Morfing, poznámky, spolupráce, Řekněte mi" id="{B9B51309-D148-4332-87C2-07BE32FBCA3B}">
          <p14:sldIdLst>
            <p14:sldId id="315"/>
            <p14:sldId id="312"/>
            <p14:sldId id="271"/>
            <p14:sldId id="281"/>
            <p14:sldId id="283"/>
            <p14:sldId id="289"/>
            <p14:sldId id="307"/>
            <p14:sldId id="308"/>
            <p14:sldId id="309"/>
            <p14:sldId id="310"/>
            <p14:sldId id="311"/>
            <p14:sldId id="314"/>
            <p14:sldId id="313"/>
          </p14:sldIdLst>
        </p14:section>
        <p14:section name="Další informace" id="{2CC34DB2-6590-42C0-AD4B-A04C606018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4726"/>
    <a:srgbClr val="404040"/>
    <a:srgbClr val="FF9B45"/>
    <a:srgbClr val="DD462F"/>
    <a:srgbClr val="F8CFB6"/>
    <a:srgbClr val="F8CAB6"/>
    <a:srgbClr val="923922"/>
    <a:srgbClr val="F5F5F5"/>
    <a:srgbClr val="F2F2F2"/>
    <a:srgbClr val="D2B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98F47C-CC73-45DF-9D53-EFBFAC08DBFD}" v="94" dt="2021-12-01T11:13:11.949"/>
    <p1510:client id="{F1AFB26B-6876-4605-81D5-876FE3FB9232}" v="4" dt="2021-02-24T11:42:37.7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4" autoAdjust="0"/>
    <p:restoredTop sz="79424" autoAdjust="0"/>
  </p:normalViewPr>
  <p:slideViewPr>
    <p:cSldViewPr snapToGrid="0">
      <p:cViewPr varScale="1">
        <p:scale>
          <a:sx n="99" d="100"/>
          <a:sy n="99" d="100"/>
        </p:scale>
        <p:origin x="920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401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ladan Oláh" userId="S::olah@vojenskyobor.cz::6d2c33f5-8da9-44e3-b4cf-65bd519e0bfb" providerId="AD" clId="Web-{9C98F47C-CC73-45DF-9D53-EFBFAC08DBFD}"/>
    <pc:docChg chg="modSld">
      <pc:chgData name="Vladan Oláh" userId="S::olah@vojenskyobor.cz::6d2c33f5-8da9-44e3-b4cf-65bd519e0bfb" providerId="AD" clId="Web-{9C98F47C-CC73-45DF-9D53-EFBFAC08DBFD}" dt="2021-12-01T11:13:11.949" v="93" actId="20577"/>
      <pc:docMkLst>
        <pc:docMk/>
      </pc:docMkLst>
      <pc:sldChg chg="modSp">
        <pc:chgData name="Vladan Oláh" userId="S::olah@vojenskyobor.cz::6d2c33f5-8da9-44e3-b4cf-65bd519e0bfb" providerId="AD" clId="Web-{9C98F47C-CC73-45DF-9D53-EFBFAC08DBFD}" dt="2021-12-01T11:13:11.949" v="93" actId="20577"/>
        <pc:sldMkLst>
          <pc:docMk/>
          <pc:sldMk cId="1493072694" sldId="312"/>
        </pc:sldMkLst>
        <pc:spChg chg="mod">
          <ac:chgData name="Vladan Oláh" userId="S::olah@vojenskyobor.cz::6d2c33f5-8da9-44e3-b4cf-65bd519e0bfb" providerId="AD" clId="Web-{9C98F47C-CC73-45DF-9D53-EFBFAC08DBFD}" dt="2021-12-01T11:13:11.949" v="93" actId="20577"/>
          <ac:spMkLst>
            <pc:docMk/>
            <pc:sldMk cId="1493072694" sldId="312"/>
            <ac:spMk id="6" creationId="{0213971E-34B1-394F-B0FB-E947E26BAB2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29DB3FB-E2CC-44E8-8355-B96A739A5E38}" type="datetime1">
              <a:rPr lang="cs-CZ" smtClean="0"/>
              <a:t>01.12.2021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5F345-B843-4499-BE94-054C33DBFC1B}" type="datetime1">
              <a:rPr lang="cs-CZ" smtClean="0"/>
              <a:pPr/>
              <a:t>01.12.2021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0459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a) 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Měřením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̌ pomocí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délkového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pravítka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milimetrovým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dělením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změřena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= 90,8 mm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Převod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 z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měřítka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mapy do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skutečného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rozměru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přírode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̌ 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dán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vztahem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( 4-5 ). Potom 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= 50 000.90,8 mm = 4 540 000 mm = 4 540 m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Převod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vodorovne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vzdálenosti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 na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šikmou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spojnici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bodů A, B 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terénu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pomocí vztahů ( 4-6 ): </a:t>
            </a:r>
            <a:endParaRPr lang="cs-CZ" dirty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noProof="0" smtClean="0"/>
              <a:t>12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501246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045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3315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0881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908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5149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1162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noProof="0" dirty="0"/>
              <a:t>Papír </a:t>
            </a:r>
            <a:r>
              <a:rPr lang="cs-CZ" noProof="0" dirty="0" err="1"/>
              <a:t>vhlkost</a:t>
            </a:r>
            <a:endParaRPr lang="cs-CZ" noProof="0" dirty="0"/>
          </a:p>
          <a:p>
            <a:endParaRPr lang="cs-CZ" noProof="0" dirty="0"/>
          </a:p>
          <a:p>
            <a:r>
              <a:rPr lang="cs-CZ" noProof="0" dirty="0"/>
              <a:t>Pravítko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9455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a) 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Měřením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mape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̌ pomocí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délkového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pravítka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milimetrovým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dělením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změřena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= 90,8 mm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b) 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Převod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délky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 z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měřítka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mapy do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skutečného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rozměru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přírode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̌ 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dán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vztahem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( 4-5 ). Potom je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délka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b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 = 50 000.90,8 mm = 4 540 000 mm = 4 540 m </a:t>
            </a:r>
            <a:endParaRPr lang="cs-CZ" dirty="0">
              <a:effectLst/>
            </a:endParaRPr>
          </a:p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c)  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Převod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vodorovne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́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vzdálenosti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 na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šikmou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spojnici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Ds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bodů A, B v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terénu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pomocí vztahů ( 4-6 ): </a:t>
            </a:r>
            <a:endParaRPr lang="cs-CZ" dirty="0">
              <a:effectLst/>
            </a:endParaRPr>
          </a:p>
          <a:p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F61EA0F-A667-4B49-8422-0062BC55E24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415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Nadpis 3"/>
          <p:cNvSpPr>
            <a:spLocks noGrp="1"/>
          </p:cNvSpPr>
          <p:nvPr>
            <p:ph type="title" hasCustomPrompt="1"/>
          </p:nvPr>
        </p:nvSpPr>
        <p:spPr>
          <a:xfrm>
            <a:off x="521207" y="448056"/>
            <a:ext cx="6877119" cy="640080"/>
          </a:xfrm>
        </p:spPr>
        <p:txBody>
          <a:bodyPr rtlCol="0" anchor="b" anchorCtr="0"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 hasCustomPrompt="1"/>
          </p:nvPr>
        </p:nvSpPr>
        <p:spPr>
          <a:xfrm>
            <a:off x="539496" y="1435608"/>
            <a:ext cx="44165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Kliknutím můžete upravit styly předlohy textu.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Druhá úroveň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Třetí úroveň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Čtvrtá úroveň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Pátá úroveň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68ECC5EA-531F-4E1D-9E7C-1D81D89AC39E}" type="datetime1">
              <a:rPr lang="cs-CZ" noProof="0" smtClean="0"/>
              <a:t>01.12.2021</a:t>
            </a:fld>
            <a:endParaRPr lang="cs-CZ" noProof="0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7192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254951" y="262784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10" name="Obdélník 9"/>
          <p:cNvSpPr/>
          <p:nvPr userDrawn="1"/>
        </p:nvSpPr>
        <p:spPr bwMode="blackWhite">
          <a:xfrm>
            <a:off x="254950" y="262784"/>
            <a:ext cx="11682101" cy="2072643"/>
          </a:xfrm>
          <a:prstGeom prst="rect">
            <a:avLst/>
          </a:prstGeom>
          <a:solidFill>
            <a:srgbClr val="D247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21208" y="1536192"/>
            <a:ext cx="6876288" cy="640080"/>
          </a:xfrm>
        </p:spPr>
        <p:txBody>
          <a:bodyPr rtlCol="0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13" hasCustomPrompt="1"/>
          </p:nvPr>
        </p:nvSpPr>
        <p:spPr>
          <a:xfrm>
            <a:off x="539496" y="2560320"/>
            <a:ext cx="9445752" cy="3977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lang="en-US" sz="1200" dirty="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Kliknutím můžete upravit styl předlohy textů.</a:t>
            </a:r>
          </a:p>
          <a:p>
            <a:pPr marL="0" lvl="1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Druhá úroveň</a:t>
            </a:r>
          </a:p>
          <a:p>
            <a:pPr marL="0" lvl="2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Třetí úroveň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Čtvrtá úroveň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335655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7D46277-86EA-400A-A5AE-3694B379307B}" type="datetime1">
              <a:rPr lang="cs-CZ" noProof="0" smtClean="0"/>
              <a:t>01.12.2021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cs-CZ" noProof="0" smtClean="0"/>
              <a:pPr rtl="0"/>
              <a:t>‹#›</a:t>
            </a:fld>
            <a:endParaRPr lang="cs-CZ" noProof="0"/>
          </a:p>
        </p:txBody>
      </p:sp>
      <p:cxnSp>
        <p:nvCxnSpPr>
          <p:cNvPr id="8" name="Přímá spojnice 7"/>
          <p:cNvCxnSpPr/>
          <p:nvPr userDrawn="1"/>
        </p:nvCxnSpPr>
        <p:spPr>
          <a:xfrm>
            <a:off x="604434" y="1196392"/>
            <a:ext cx="10983132" cy="0"/>
          </a:xfrm>
          <a:prstGeom prst="line">
            <a:avLst/>
          </a:prstGeom>
          <a:ln w="25400">
            <a:solidFill>
              <a:srgbClr val="D247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7459915" cy="640080"/>
          </a:xfrm>
        </p:spPr>
        <p:txBody>
          <a:bodyPr rtlCol="0">
            <a:noAutofit/>
          </a:bodyPr>
          <a:lstStyle/>
          <a:p>
            <a:pPr rtl="0"/>
            <a:r>
              <a:rPr lang="cs-CZ" sz="4000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VOJENSKÁ TOPOGRAFIE</a:t>
            </a: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1" y="1493241"/>
            <a:ext cx="4321704" cy="3871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rtl="0">
              <a:spcAft>
                <a:spcPts val="600"/>
              </a:spcAft>
              <a:buNone/>
              <a:defRPr/>
            </a:pPr>
            <a:r>
              <a:rPr lang="cs-CZ" sz="18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Měření na mapách</a:t>
            </a: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GEBCO_2019 Grid">
            <a:extLst>
              <a:ext uri="{FF2B5EF4-FFF2-40B4-BE49-F238E27FC236}">
                <a16:creationId xmlns:a16="http://schemas.microsoft.com/office/drawing/2014/main" id="{AE67C7AF-F9EE-4AC0-A46D-1DBCB1BE6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234" y="1833483"/>
            <a:ext cx="6112923" cy="387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22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4294967295"/>
          </p:nvPr>
        </p:nvSpPr>
        <p:spPr>
          <a:xfrm>
            <a:off x="521206" y="1381405"/>
            <a:ext cx="4773807" cy="47908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dirty="0"/>
              <a:t>Konstrukce topografických map dovoluje velmi snadné a rychlé určování jak přímých vzdáleností, tak i vzdáleností po dané ose. </a:t>
            </a: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1600" dirty="0"/>
          </a:p>
          <a:p>
            <a:pPr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cs-CZ" sz="1600" dirty="0"/>
          </a:p>
          <a:p>
            <a:pPr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cs-CZ" sz="1600" dirty="0"/>
              <a:t> </a:t>
            </a:r>
          </a:p>
        </p:txBody>
      </p:sp>
      <p:sp>
        <p:nvSpPr>
          <p:cNvPr id="3" name="Zástupný symbol pro obsah 4">
            <a:extLst>
              <a:ext uri="{FF2B5EF4-FFF2-40B4-BE49-F238E27FC236}">
                <a16:creationId xmlns:a16="http://schemas.microsoft.com/office/drawing/2014/main" id="{39786A56-DB3F-2A4E-BD63-5A7F792B1941}"/>
              </a:ext>
            </a:extLst>
          </p:cNvPr>
          <p:cNvSpPr txBox="1">
            <a:spLocks/>
          </p:cNvSpPr>
          <p:nvPr/>
        </p:nvSpPr>
        <p:spPr>
          <a:xfrm>
            <a:off x="521206" y="685709"/>
            <a:ext cx="2977368" cy="999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900" i="1" dirty="0"/>
              <a:t>Měření vzdálených ploch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8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763176D-247B-8D43-A33C-8BA052E49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29" y="2155291"/>
            <a:ext cx="10614142" cy="177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1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4294967295"/>
          </p:nvPr>
        </p:nvSpPr>
        <p:spPr>
          <a:xfrm>
            <a:off x="521206" y="1381405"/>
            <a:ext cx="4773807" cy="479088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dirty="0"/>
              <a:t>Měření vzdáleností na mapách nahrazuje měření vzdáleností v terénu nebo jejich odhad, zejména při určování vzdáleností k orientačním bodům, zjištěným cílům nebo při topografické přípravě podle mapy. </a:t>
            </a:r>
          </a:p>
          <a:p>
            <a:endParaRPr lang="cs-CZ" dirty="0"/>
          </a:p>
          <a:p>
            <a:endParaRPr lang="cs-CZ" dirty="0"/>
          </a:p>
          <a:p>
            <a:pPr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cs-CZ" dirty="0"/>
          </a:p>
          <a:p>
            <a:pPr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cs-CZ" sz="1600" dirty="0"/>
              <a:t> </a:t>
            </a:r>
          </a:p>
        </p:txBody>
      </p:sp>
      <p:sp>
        <p:nvSpPr>
          <p:cNvPr id="3" name="Zástupný symbol pro obsah 4">
            <a:extLst>
              <a:ext uri="{FF2B5EF4-FFF2-40B4-BE49-F238E27FC236}">
                <a16:creationId xmlns:a16="http://schemas.microsoft.com/office/drawing/2014/main" id="{39786A56-DB3F-2A4E-BD63-5A7F792B1941}"/>
              </a:ext>
            </a:extLst>
          </p:cNvPr>
          <p:cNvSpPr txBox="1">
            <a:spLocks/>
          </p:cNvSpPr>
          <p:nvPr/>
        </p:nvSpPr>
        <p:spPr>
          <a:xfrm>
            <a:off x="521206" y="685709"/>
            <a:ext cx="3189403" cy="5865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0000" lnSpcReduction="2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600" i="1" dirty="0"/>
              <a:t>Měření přímých a křivých vzdáleností</a:t>
            </a:r>
            <a:endParaRPr lang="cs-CZ" sz="32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95039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C2D995-CBD2-284F-B257-927CF3201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Kontrolní otázky</a:t>
            </a: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42147628-7E1C-CE4F-BD73-483DC7622BB3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Co je to </a:t>
            </a:r>
            <a:r>
              <a:rPr lang="cs-CZ" sz="2000" dirty="0" err="1"/>
              <a:t>ekvidistance</a:t>
            </a:r>
            <a:r>
              <a:rPr lang="cs-CZ" sz="2000" dirty="0"/>
              <a:t>?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Popište rozdíl mezi zeměpisnou šířkou a délkou?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Změřená délka d= 90,8 mm, mapa 1:50 000, jaká je reálná vzdálenost?</a:t>
            </a:r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993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33BEA7-ECCE-9B49-B484-2C7B8531E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4" name="Zástupný symbol pro obsah 4">
            <a:extLst>
              <a:ext uri="{FF2B5EF4-FFF2-40B4-BE49-F238E27FC236}">
                <a16:creationId xmlns:a16="http://schemas.microsoft.com/office/drawing/2014/main" id="{2C8D4C65-3BED-C746-94F1-73E40F6FF490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dirty="0"/>
              <a:t>Vojenská topografie (2008)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409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C34A83-B81E-2A40-81D7-993798E7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Segoe UI Light" panose="020B0502040204020203" pitchFamily="34" charset="0"/>
                <a:cs typeface="Segoe UI Light" panose="020B0502040204020203" pitchFamily="34" charset="0"/>
              </a:rPr>
              <a:t>Cíl tématu</a:t>
            </a:r>
            <a:endParaRPr lang="cs-CZ" dirty="0"/>
          </a:p>
        </p:txBody>
      </p:sp>
      <p:sp>
        <p:nvSpPr>
          <p:cNvPr id="6" name="Zástupný symbol pro obsah 4">
            <a:extLst>
              <a:ext uri="{FF2B5EF4-FFF2-40B4-BE49-F238E27FC236}">
                <a16:creationId xmlns:a16="http://schemas.microsoft.com/office/drawing/2014/main" id="{0213971E-34B1-394F-B0FB-E947E26BAB23}"/>
              </a:ext>
            </a:extLst>
          </p:cNvPr>
          <p:cNvSpPr txBox="1">
            <a:spLocks/>
          </p:cNvSpPr>
          <p:nvPr/>
        </p:nvSpPr>
        <p:spPr>
          <a:xfrm>
            <a:off x="521207" y="1539925"/>
            <a:ext cx="11149586" cy="47320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>
                <a:cs typeface="Segoe UI"/>
              </a:rPr>
              <a:t>Cíl:</a:t>
            </a:r>
            <a:r>
              <a:rPr lang="cs-CZ" sz="2000">
                <a:cs typeface="Segoe UI"/>
              </a:rPr>
              <a:t> </a:t>
            </a:r>
            <a:r>
              <a:rPr lang="cs-CZ" sz="2000">
                <a:ea typeface="+mn-lt"/>
                <a:cs typeface="+mn-lt"/>
              </a:rPr>
              <a:t>určit polohy bodů v souřadnicích, měřit vzdálenosti, určit nadmořskou výšku a sklon svahu.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b="1">
              <a:cs typeface="Segoe UI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>
                <a:cs typeface="Segoe UI"/>
              </a:rPr>
              <a:t>Průběh: </a:t>
            </a:r>
            <a:r>
              <a:rPr lang="cs-CZ" sz="2000">
                <a:cs typeface="Segoe UI"/>
              </a:rPr>
              <a:t>teoretický a praktický popis určování polhy bodů</a:t>
            </a:r>
            <a:endParaRPr lang="cs-CZ" sz="2000">
              <a:ea typeface="+mn-lt"/>
              <a:cs typeface="+mn-lt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>
              <a:ea typeface="+mn-lt"/>
              <a:cs typeface="+mn-lt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b="1">
                <a:cs typeface="Segoe UI"/>
              </a:rPr>
              <a:t>Otázky: </a:t>
            </a:r>
            <a:r>
              <a:rPr lang="cs-CZ" sz="2000">
                <a:ea typeface="+mn-lt"/>
                <a:cs typeface="+mn-lt"/>
              </a:rPr>
              <a:t>definovat </a:t>
            </a:r>
            <a:r>
              <a:rPr lang="cs-CZ" sz="2000" err="1">
                <a:ea typeface="+mn-lt"/>
                <a:cs typeface="+mn-lt"/>
              </a:rPr>
              <a:t>ekvidistance</a:t>
            </a:r>
            <a:r>
              <a:rPr lang="cs-CZ" sz="2000">
                <a:ea typeface="+mn-lt"/>
                <a:cs typeface="+mn-lt"/>
              </a:rPr>
              <a:t>, popsat rozdíl mezi zeměpisnou šířkou a délkou, vyčíst reálné vzdálenosti z map</a:t>
            </a:r>
            <a:endParaRPr lang="en-US" sz="2000">
              <a:ea typeface="+mn-lt"/>
              <a:cs typeface="+mn-lt"/>
            </a:endParaRP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2000" dirty="0">
              <a:cs typeface="Segoe UI"/>
            </a:endParaRP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3072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521207" y="448056"/>
            <a:ext cx="7459915" cy="640080"/>
          </a:xfrm>
        </p:spPr>
        <p:txBody>
          <a:bodyPr rtlCol="0">
            <a:noAutofit/>
          </a:bodyPr>
          <a:lstStyle/>
          <a:p>
            <a:r>
              <a:rPr lang="cs-CZ" sz="4000" b="1" dirty="0">
                <a:solidFill>
                  <a:srgbClr val="202124"/>
                </a:solidFill>
                <a:latin typeface="arial" panose="020B0604020202020204" pitchFamily="34" charset="0"/>
              </a:rPr>
              <a:t>Měření na mapách</a:t>
            </a:r>
            <a:endParaRPr lang="cs-CZ" sz="4000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38" name="Zástupný symbol pro obsah 17"/>
          <p:cNvSpPr txBox="1">
            <a:spLocks/>
          </p:cNvSpPr>
          <p:nvPr/>
        </p:nvSpPr>
        <p:spPr>
          <a:xfrm>
            <a:off x="802480" y="1493241"/>
            <a:ext cx="10814264" cy="3871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lang="en-US"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Aft>
                <a:spcPts val="600"/>
              </a:spcAft>
              <a:buNone/>
              <a:defRPr/>
            </a:pPr>
            <a:r>
              <a:rPr lang="cs-CZ" sz="1600" dirty="0"/>
              <a:t>Metody měření na mapách jsou též nazývány </a:t>
            </a:r>
            <a:r>
              <a:rPr lang="cs-CZ" sz="1600" dirty="0" err="1"/>
              <a:t>kartometrickými</a:t>
            </a:r>
            <a:r>
              <a:rPr lang="cs-CZ" sz="1600" dirty="0"/>
              <a:t> metodami a patří mezi ně úlohy:</a:t>
            </a:r>
          </a:p>
          <a:p>
            <a:pPr>
              <a:spcAft>
                <a:spcPts val="600"/>
              </a:spcAft>
              <a:defRPr/>
            </a:pPr>
            <a:r>
              <a:rPr lang="cs-CZ" sz="1600" dirty="0"/>
              <a:t>Určování polohy bodů v souřadnicích;</a:t>
            </a:r>
          </a:p>
          <a:p>
            <a:pPr>
              <a:spcAft>
                <a:spcPts val="600"/>
              </a:spcAft>
              <a:defRPr/>
            </a:pPr>
            <a:r>
              <a:rPr lang="cs-CZ" sz="1600" dirty="0"/>
              <a:t>měření vzdáleností;</a:t>
            </a:r>
          </a:p>
          <a:p>
            <a:pPr>
              <a:spcAft>
                <a:spcPts val="600"/>
              </a:spcAft>
              <a:defRPr/>
            </a:pPr>
            <a:r>
              <a:rPr lang="cs-CZ" sz="1600" dirty="0"/>
              <a:t>měření orientačních směrů nebo úhlů;</a:t>
            </a:r>
          </a:p>
          <a:p>
            <a:pPr>
              <a:spcAft>
                <a:spcPts val="600"/>
              </a:spcAft>
              <a:defRPr/>
            </a:pPr>
            <a:r>
              <a:rPr lang="cs-CZ" sz="1600" dirty="0"/>
              <a:t>určování nadmořských výšek;</a:t>
            </a:r>
          </a:p>
          <a:p>
            <a:pPr>
              <a:spcAft>
                <a:spcPts val="600"/>
              </a:spcAft>
              <a:defRPr/>
            </a:pPr>
            <a:r>
              <a:rPr lang="cs-CZ" sz="1600" dirty="0"/>
              <a:t>určování sklonu svahů.</a:t>
            </a:r>
          </a:p>
          <a:p>
            <a:pPr marL="0" lvl="0" indent="0" rtl="0">
              <a:spcAft>
                <a:spcPts val="600"/>
              </a:spcAft>
              <a:buNone/>
              <a:defRPr/>
            </a:pPr>
            <a:endParaRPr lang="cs-CZ" sz="18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616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4294967295"/>
          </p:nvPr>
        </p:nvSpPr>
        <p:spPr>
          <a:xfrm>
            <a:off x="383215" y="519394"/>
            <a:ext cx="2542659" cy="698005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2000" i="1" dirty="0"/>
              <a:t>Určování polohy bodů v zeměpisných souřadnicích:</a:t>
            </a:r>
          </a:p>
          <a:p>
            <a:pPr marL="285750" indent="-285750"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8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F568547-4673-1844-9EC4-23CE39D5C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0521" y="160830"/>
            <a:ext cx="8628264" cy="653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36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1499DF39-7791-4544-A4E9-049EE03F1CA6}"/>
              </a:ext>
            </a:extLst>
          </p:cNvPr>
          <p:cNvSpPr txBox="1">
            <a:spLocks/>
          </p:cNvSpPr>
          <p:nvPr/>
        </p:nvSpPr>
        <p:spPr>
          <a:xfrm>
            <a:off x="-715616" y="1345256"/>
            <a:ext cx="4943059" cy="4790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r>
              <a:rPr lang="cs-CZ" sz="1600" dirty="0"/>
              <a:t>Zeměpisná šířka i délka je v rámu listu mapy dále dělena na dílky, které udávají celé minuty zeměpisné šířky a délky.</a:t>
            </a: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r>
              <a:rPr lang="cs-CZ" sz="1600" dirty="0"/>
              <a:t>Minutové dělení je vyznačeno ryskami v ploše mapy (při vnitřním rámu). </a:t>
            </a: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r>
              <a:rPr lang="cs-CZ" sz="1600" dirty="0"/>
              <a:t>Dílek jedné minuty je dále rozdělen slabými příčnými ryskami na dílky po 10′′. </a:t>
            </a: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r>
              <a:rPr lang="cs-CZ" sz="1600" dirty="0"/>
              <a:t>Poloha bodu vyjádřená zeměpisnými souřadnicemi je určována pomocí rovnoběžek </a:t>
            </a:r>
            <a:r>
              <a:rPr lang="cs-CZ" sz="1600" dirty="0" err="1"/>
              <a:t>vedených</a:t>
            </a:r>
            <a:r>
              <a:rPr lang="cs-CZ" sz="1600" dirty="0"/>
              <a:t> neznámým bodem se severním (jižním) a východním (západním) okrajem mapy. </a:t>
            </a: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r>
              <a:rPr lang="cs-CZ" sz="1600" dirty="0" err="1"/>
              <a:t>Rovnoběžky</a:t>
            </a:r>
            <a:r>
              <a:rPr lang="cs-CZ" sz="1600" dirty="0"/>
              <a:t> jsou vedeny tak, aby </a:t>
            </a:r>
            <a:r>
              <a:rPr lang="cs-CZ" sz="1600" dirty="0" err="1"/>
              <a:t>proťaly</a:t>
            </a:r>
            <a:r>
              <a:rPr lang="cs-CZ" sz="1600" dirty="0"/>
              <a:t> nejbližší </a:t>
            </a:r>
            <a:r>
              <a:rPr lang="cs-CZ" sz="1600" dirty="0" err="1"/>
              <a:t>dělení</a:t>
            </a:r>
            <a:r>
              <a:rPr lang="cs-CZ" sz="1600" dirty="0"/>
              <a:t> </a:t>
            </a:r>
            <a:r>
              <a:rPr lang="cs-CZ" sz="1600" dirty="0" err="1"/>
              <a:t>zeměpisné</a:t>
            </a:r>
            <a:r>
              <a:rPr lang="cs-CZ" sz="1600" dirty="0"/>
              <a:t> </a:t>
            </a:r>
            <a:r>
              <a:rPr lang="cs-CZ" sz="1600" dirty="0" err="1"/>
              <a:t>šířky</a:t>
            </a:r>
            <a:r>
              <a:rPr lang="cs-CZ" sz="1600" dirty="0"/>
              <a:t> a zeměpisné délky v rámu listu mapy. </a:t>
            </a:r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sz="1600" dirty="0"/>
          </a:p>
          <a:p>
            <a:pPr lvl="3" indent="0">
              <a:lnSpc>
                <a:spcPts val="1800"/>
              </a:lnSpc>
              <a:spcAft>
                <a:spcPts val="600"/>
              </a:spcAft>
              <a:buNone/>
            </a:pP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43FED5D-1062-4249-84A3-28E1590F9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0428" y="360929"/>
            <a:ext cx="7410420" cy="613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505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sz="half" idx="4294967295"/>
          </p:nvPr>
        </p:nvSpPr>
        <p:spPr>
          <a:xfrm>
            <a:off x="521206" y="1381405"/>
            <a:ext cx="4773807" cy="479088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Určování polohy bodů v rovinných pravoúhlých </a:t>
            </a:r>
            <a:r>
              <a:rPr lang="cs-CZ" sz="1600" dirty="0" err="1"/>
              <a:t>souřadnicích</a:t>
            </a:r>
            <a:r>
              <a:rPr lang="cs-CZ" sz="1600" dirty="0"/>
              <a:t>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Každá čára kilometrové sítě je popsána jednotkami a desítkami kilometrů; stovky (u N i tisíce) kilometrů jsou vyznačeny menšími </a:t>
            </a:r>
            <a:r>
              <a:rPr lang="cs-CZ" sz="1600" dirty="0" err="1"/>
              <a:t>číslicemi</a:t>
            </a:r>
            <a:r>
              <a:rPr lang="cs-CZ" sz="1600" dirty="0"/>
              <a:t>.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Rovinné pravoúhlé souřadnice bodu P se odvozují interpolací mezi zakreslenými a popsanými čarami pravoúhlých rovinných souřadnic.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1600" dirty="0"/>
          </a:p>
          <a:p>
            <a:pPr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endParaRPr lang="cs-CZ" sz="1600" dirty="0"/>
          </a:p>
          <a:p>
            <a:pPr rtl="0">
              <a:lnSpc>
                <a:spcPts val="1800"/>
              </a:lnSpc>
              <a:spcBef>
                <a:spcPts val="1000"/>
              </a:spcBef>
              <a:spcAft>
                <a:spcPts val="600"/>
              </a:spcAft>
            </a:pPr>
            <a:r>
              <a:rPr lang="cs-CZ" sz="1600" dirty="0"/>
              <a:t> </a:t>
            </a:r>
          </a:p>
        </p:txBody>
      </p:sp>
      <p:sp>
        <p:nvSpPr>
          <p:cNvPr id="3" name="Zástupný symbol pro obsah 4">
            <a:extLst>
              <a:ext uri="{FF2B5EF4-FFF2-40B4-BE49-F238E27FC236}">
                <a16:creationId xmlns:a16="http://schemas.microsoft.com/office/drawing/2014/main" id="{39786A56-DB3F-2A4E-BD63-5A7F792B1941}"/>
              </a:ext>
            </a:extLst>
          </p:cNvPr>
          <p:cNvSpPr txBox="1">
            <a:spLocks/>
          </p:cNvSpPr>
          <p:nvPr/>
        </p:nvSpPr>
        <p:spPr>
          <a:xfrm>
            <a:off x="521206" y="382208"/>
            <a:ext cx="2882212" cy="114156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900" i="1" dirty="0"/>
              <a:t>Určování bodů v rovinných pravoúhlých souřadnicích</a:t>
            </a:r>
          </a:p>
          <a:p>
            <a:pPr marL="285750" indent="-285750">
              <a:lnSpc>
                <a:spcPts val="18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8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8CF2201-189D-8F44-BBEB-C49BF3B91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4841" y="1259881"/>
            <a:ext cx="5436884" cy="433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81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4">
            <a:extLst>
              <a:ext uri="{FF2B5EF4-FFF2-40B4-BE49-F238E27FC236}">
                <a16:creationId xmlns:a16="http://schemas.microsoft.com/office/drawing/2014/main" id="{5C5ACAC3-9CC8-B440-8AB0-4242344C8260}"/>
              </a:ext>
            </a:extLst>
          </p:cNvPr>
          <p:cNvSpPr txBox="1">
            <a:spLocks/>
          </p:cNvSpPr>
          <p:nvPr/>
        </p:nvSpPr>
        <p:spPr>
          <a:xfrm>
            <a:off x="521206" y="1310389"/>
            <a:ext cx="4773807" cy="4790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K rychlému určování souřadnic bodů vyznačených na mapě je vhodné použít souřadnicové měřítko, </a:t>
            </a:r>
          </a:p>
          <a:p>
            <a:r>
              <a:rPr lang="cs-CZ" sz="1600" dirty="0"/>
              <a:t>Představuje měřítko s dvojicí na sebe kolmých stupnic s dělením, které odpovídá grafickému měřítku příslušné topografické mapy. </a:t>
            </a:r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endParaRPr lang="cs-CZ" sz="1600" dirty="0"/>
          </a:p>
          <a:p>
            <a:pPr>
              <a:lnSpc>
                <a:spcPts val="1800"/>
              </a:lnSpc>
              <a:spcAft>
                <a:spcPts val="600"/>
              </a:spcAft>
            </a:pPr>
            <a:r>
              <a:rPr lang="cs-CZ" sz="1600" dirty="0"/>
              <a:t> 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51233E2-0ED6-4040-A911-ED7F1CE56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6784" y="1578007"/>
            <a:ext cx="4307233" cy="425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90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097BC69-E8E0-E745-875A-BCF761CA79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7183" y="743417"/>
            <a:ext cx="7337334" cy="558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0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B12E06B5-7260-1940-9569-EF410DBBB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9374" y="2023466"/>
            <a:ext cx="6818520" cy="1750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90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34_TF10001108.potx" id="{C35F251E-EEAC-4D19-A90E-DC8D8D8C85E9}" vid="{E96B0749-4422-4691-81FD-57B51D286C0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4D224CA90BD3840A7246C89C779ABC6" ma:contentTypeVersion="6" ma:contentTypeDescription="Vytvoří nový dokument" ma:contentTypeScope="" ma:versionID="d90a772278cd880e7311774e47b249d3">
  <xsd:schema xmlns:xsd="http://www.w3.org/2001/XMLSchema" xmlns:xs="http://www.w3.org/2001/XMLSchema" xmlns:p="http://schemas.microsoft.com/office/2006/metadata/properties" xmlns:ns2="61dd7183-9c14-4385-91be-a2d0de42ceba" targetNamespace="http://schemas.microsoft.com/office/2006/metadata/properties" ma:root="true" ma:fieldsID="f18e1b7208b7e4ff73eec008a5a46f4c" ns2:_="">
    <xsd:import namespace="61dd7183-9c14-4385-91be-a2d0de42ceb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dd7183-9c14-4385-91be-a2d0de42c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0072C5-DDE0-4258-BA7A-4D4B80DFA63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9B4F03DC-6FCE-4DCC-8B1A-1677479675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dd7183-9c14-4385-91be-a2d0de42ce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{60D961B4-2FEB-4AD6-A137-1D777264B9D1}tf10001108_win32</Template>
  <TotalTime>3452</TotalTime>
  <Words>704</Words>
  <Application>Microsoft Office PowerPoint</Application>
  <PresentationFormat>Širokoúhlá obrazovka</PresentationFormat>
  <Paragraphs>84</Paragraphs>
  <Slides>13</Slides>
  <Notes>10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WelcomeDoc</vt:lpstr>
      <vt:lpstr>VOJENSKÁ TOPOGRAFIE</vt:lpstr>
      <vt:lpstr>Cíl tématu</vt:lpstr>
      <vt:lpstr>Měření na mapách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Kontrolní otázky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Vítá vás PowerPoint</dc:title>
  <dc:creator>Vladan Oláh</dc:creator>
  <cp:keywords/>
  <cp:lastModifiedBy>Vladan Oláh</cp:lastModifiedBy>
  <cp:revision>68</cp:revision>
  <dcterms:created xsi:type="dcterms:W3CDTF">2021-02-24T07:31:18Z</dcterms:created>
  <dcterms:modified xsi:type="dcterms:W3CDTF">2021-12-01T11:13:14Z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0x01010084D224CA90BD3840A7246C89C779ABC6</vt:lpwstr>
  </property>
</Properties>
</file>