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15" r:id="rId5"/>
    <p:sldId id="312" r:id="rId6"/>
    <p:sldId id="271" r:id="rId7"/>
    <p:sldId id="281" r:id="rId8"/>
    <p:sldId id="283" r:id="rId9"/>
    <p:sldId id="289" r:id="rId10"/>
    <p:sldId id="307" r:id="rId11"/>
    <p:sldId id="308" r:id="rId12"/>
    <p:sldId id="309" r:id="rId13"/>
    <p:sldId id="310" r:id="rId14"/>
    <p:sldId id="311" r:id="rId15"/>
    <p:sldId id="314" r:id="rId16"/>
    <p:sldId id="313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/>
        </p14:section>
        <p14:section name="Návrh, Morfing, poznámky, spolupráce, Řekněte mi" id="{B9B51309-D148-4332-87C2-07BE32FBCA3B}">
          <p14:sldIdLst>
            <p14:sldId id="315"/>
            <p14:sldId id="312"/>
            <p14:sldId id="271"/>
            <p14:sldId id="281"/>
            <p14:sldId id="283"/>
            <p14:sldId id="289"/>
            <p14:sldId id="307"/>
            <p14:sldId id="308"/>
            <p14:sldId id="309"/>
            <p14:sldId id="310"/>
            <p14:sldId id="311"/>
            <p14:sldId id="314"/>
            <p14:sldId id="313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8F47C-CC73-45DF-9D53-EFBFAC08DBFD}" v="94" dt="2021-12-01T11:13:11.949"/>
    <p1510:client id="{F1AFB26B-6876-4605-81D5-876FE3FB9232}" v="4" dt="2021-02-24T11:42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79424" autoAdjust="0"/>
  </p:normalViewPr>
  <p:slideViewPr>
    <p:cSldViewPr snapToGrid="0">
      <p:cViewPr varScale="1">
        <p:scale>
          <a:sx n="99" d="100"/>
          <a:sy n="99" d="100"/>
        </p:scale>
        <p:origin x="92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an Oláh" userId="S::olah@vojenskyobor.cz::6d2c33f5-8da9-44e3-b4cf-65bd519e0bfb" providerId="AD" clId="Web-{9C98F47C-CC73-45DF-9D53-EFBFAC08DBFD}"/>
    <pc:docChg chg="modSld">
      <pc:chgData name="Vladan Oláh" userId="S::olah@vojenskyobor.cz::6d2c33f5-8da9-44e3-b4cf-65bd519e0bfb" providerId="AD" clId="Web-{9C98F47C-CC73-45DF-9D53-EFBFAC08DBFD}" dt="2021-12-01T11:13:11.949" v="93" actId="20577"/>
      <pc:docMkLst>
        <pc:docMk/>
      </pc:docMkLst>
      <pc:sldChg chg="modSp">
        <pc:chgData name="Vladan Oláh" userId="S::olah@vojenskyobor.cz::6d2c33f5-8da9-44e3-b4cf-65bd519e0bfb" providerId="AD" clId="Web-{9C98F47C-CC73-45DF-9D53-EFBFAC08DBFD}" dt="2021-12-01T11:13:11.949" v="93" actId="20577"/>
        <pc:sldMkLst>
          <pc:docMk/>
          <pc:sldMk cId="1493072694" sldId="312"/>
        </pc:sldMkLst>
        <pc:spChg chg="mod">
          <ac:chgData name="Vladan Oláh" userId="S::olah@vojenskyobor.cz::6d2c33f5-8da9-44e3-b4cf-65bd519e0bfb" providerId="AD" clId="Web-{9C98F47C-CC73-45DF-9D53-EFBFAC08DBFD}" dt="2021-12-01T11:13:11.949" v="93" actId="20577"/>
          <ac:spMkLst>
            <pc:docMk/>
            <pc:sldMk cId="1493072694" sldId="312"/>
            <ac:spMk id="6" creationId="{0213971E-34B1-394F-B0FB-E947E26BAB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01.12.2021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Měřením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pomocí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délkového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pravítka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milimetrovým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dělením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změřena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90,8 mm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Převod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z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měřítka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mapy do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skutečného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rozměru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přírode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dán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vztahem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( 4-5 ). Potom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50 000.90,8 mm = 4 540 000 mm = 4 540 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Převod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vodorovne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vzdálenosti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šikmou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spojnici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bodů A, B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terénu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pomocí vztahů ( 4-6 ): 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12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0124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31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8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90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4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11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Papír </a:t>
            </a:r>
            <a:r>
              <a:rPr lang="cs-CZ" noProof="0" dirty="0" err="1"/>
              <a:t>vhlkost</a:t>
            </a:r>
            <a:endParaRPr lang="cs-CZ" noProof="0" dirty="0"/>
          </a:p>
          <a:p>
            <a:endParaRPr lang="cs-CZ" noProof="0" dirty="0"/>
          </a:p>
          <a:p>
            <a:r>
              <a:rPr lang="cs-CZ" noProof="0" dirty="0"/>
              <a:t>Pravítko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5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Měřením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pomocí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délkového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pravítka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milimetrovým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dělením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změřena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90,8 mm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Převod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z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měřítka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mapy do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skutečného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rozměru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přírode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̌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dán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vztahem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( 4-5 ). Potom je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délka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50 000.90,8 mm = 4 540 000 mm = 4 540 m </a:t>
            </a:r>
            <a:endParaRPr lang="cs-CZ" dirty="0">
              <a:effectLst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Převod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vodorovne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vzdálenosti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šikmou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spojnici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bodů A, B v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terénu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pomocí vztahů ( 4-6 ): </a:t>
            </a:r>
            <a:endParaRPr lang="cs-CZ" dirty="0">
              <a:effectLst/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10" name="Obdélní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 předlohy textů.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pPr rtl="0"/>
            <a:r>
              <a:rPr lang="cs-CZ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VOJENSKÁ TOPOGRAFIE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1" y="1493241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cs-CZ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Měření na mapách</a:t>
            </a: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GEBCO_2019 Grid">
            <a:extLst>
              <a:ext uri="{FF2B5EF4-FFF2-40B4-BE49-F238E27FC236}">
                <a16:creationId xmlns:a16="http://schemas.microsoft.com/office/drawing/2014/main" id="{AE67C7AF-F9EE-4AC0-A46D-1DBCB1BE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34" y="1833483"/>
            <a:ext cx="6112923" cy="38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381405"/>
            <a:ext cx="4773807" cy="47908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Konstrukce topografických map dovoluje velmi snadné a rychlé určování jak přímých vzdáleností, tak i vzdáleností po dané ose. </a:t>
            </a: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cs-CZ" sz="1600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cs-CZ" sz="1600" dirty="0"/>
              <a:t> 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39786A56-DB3F-2A4E-BD63-5A7F792B1941}"/>
              </a:ext>
            </a:extLst>
          </p:cNvPr>
          <p:cNvSpPr txBox="1">
            <a:spLocks/>
          </p:cNvSpPr>
          <p:nvPr/>
        </p:nvSpPr>
        <p:spPr>
          <a:xfrm>
            <a:off x="521206" y="685709"/>
            <a:ext cx="2977368" cy="999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i="1" dirty="0"/>
              <a:t>Měření vzdálených ploch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63176D-247B-8D43-A33C-8BA052E4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29" y="2155291"/>
            <a:ext cx="10614142" cy="17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381405"/>
            <a:ext cx="4773807" cy="47908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Měření vzdáleností na mapách nahrazuje měření vzdáleností v terénu nebo jejich odhad, zejména při určování vzdáleností k orientačním bodům, zjištěným cílům nebo při topografické přípravě podle mapy. </a:t>
            </a:r>
          </a:p>
          <a:p>
            <a:endParaRPr lang="cs-CZ" dirty="0"/>
          </a:p>
          <a:p>
            <a:endParaRPr lang="cs-CZ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cs-CZ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cs-CZ" sz="1600" dirty="0"/>
              <a:t> 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39786A56-DB3F-2A4E-BD63-5A7F792B1941}"/>
              </a:ext>
            </a:extLst>
          </p:cNvPr>
          <p:cNvSpPr txBox="1">
            <a:spLocks/>
          </p:cNvSpPr>
          <p:nvPr/>
        </p:nvSpPr>
        <p:spPr>
          <a:xfrm>
            <a:off x="521206" y="685709"/>
            <a:ext cx="3189403" cy="586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i="1" dirty="0"/>
              <a:t>Měření přímých a křivých vzdáleností</a:t>
            </a:r>
            <a:endParaRPr lang="cs-CZ" sz="32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503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2D995-CBD2-284F-B257-927CF320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147628-7E1C-CE4F-BD73-483DC7622BB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Co je to </a:t>
            </a:r>
            <a:r>
              <a:rPr lang="cs-CZ" sz="2000" dirty="0" err="1"/>
              <a:t>ekvidistance</a:t>
            </a:r>
            <a:r>
              <a:rPr lang="cs-CZ" sz="2000" dirty="0"/>
              <a:t>?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Popište rozdíl mezi zeměpisnou šířkou a délkou?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Změřená délka d= 90,8 mm, mapa 1:50 000, jaká je reálná vzdálenost?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9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BEA7-ECCE-9B49-B484-2C7B8531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literatury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2C8D4C65-3BED-C746-94F1-73E40F6FF490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Vojenská topografie (2008)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34A83-B81E-2A40-81D7-993798E7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Cíl tématu</a:t>
            </a:r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213971E-34B1-394F-B0FB-E947E26BAB2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>
                <a:cs typeface="Segoe UI"/>
              </a:rPr>
              <a:t>Cíl:</a:t>
            </a:r>
            <a:r>
              <a:rPr lang="cs-CZ" sz="2000">
                <a:cs typeface="Segoe UI"/>
              </a:rPr>
              <a:t> </a:t>
            </a:r>
            <a:r>
              <a:rPr lang="cs-CZ" sz="2000">
                <a:ea typeface="+mn-lt"/>
                <a:cs typeface="+mn-lt"/>
              </a:rPr>
              <a:t>určit polohy bodů v souřadnicích, měřit vzdálenosti, určit nadmořskou výšku a sklon svahu.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b="1">
              <a:cs typeface="Segoe UI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>
                <a:cs typeface="Segoe UI"/>
              </a:rPr>
              <a:t>Průběh: </a:t>
            </a:r>
            <a:r>
              <a:rPr lang="cs-CZ" sz="2000">
                <a:cs typeface="Segoe UI"/>
              </a:rPr>
              <a:t>teoretický a praktický popis určování polhy bodů</a:t>
            </a:r>
            <a:endParaRPr lang="cs-CZ" sz="2000">
              <a:ea typeface="+mn-lt"/>
              <a:cs typeface="+mn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>
              <a:ea typeface="+mn-lt"/>
              <a:cs typeface="+mn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>
                <a:cs typeface="Segoe UI"/>
              </a:rPr>
              <a:t>Otázky: </a:t>
            </a:r>
            <a:r>
              <a:rPr lang="cs-CZ" sz="2000">
                <a:ea typeface="+mn-lt"/>
                <a:cs typeface="+mn-lt"/>
              </a:rPr>
              <a:t>definovat </a:t>
            </a:r>
            <a:r>
              <a:rPr lang="cs-CZ" sz="2000" err="1">
                <a:ea typeface="+mn-lt"/>
                <a:cs typeface="+mn-lt"/>
              </a:rPr>
              <a:t>ekvidistance</a:t>
            </a:r>
            <a:r>
              <a:rPr lang="cs-CZ" sz="2000">
                <a:ea typeface="+mn-lt"/>
                <a:cs typeface="+mn-lt"/>
              </a:rPr>
              <a:t>, popsat rozdíl mezi zeměpisnou šířkou a délkou, vyčíst reálné vzdálenosti z map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>
              <a:cs typeface="Segoe UI"/>
            </a:endParaRP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r>
              <a:rPr lang="cs-CZ" sz="4000" b="1" dirty="0">
                <a:solidFill>
                  <a:srgbClr val="202124"/>
                </a:solidFill>
                <a:latin typeface="arial" panose="020B0604020202020204" pitchFamily="34" charset="0"/>
              </a:rPr>
              <a:t>Měření na mapách</a:t>
            </a:r>
            <a:endParaRPr lang="cs-CZ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1"/>
            <a:ext cx="1081426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cs-CZ" sz="1600" dirty="0"/>
              <a:t>Metody měření na mapách jsou též nazývány </a:t>
            </a:r>
            <a:r>
              <a:rPr lang="cs-CZ" sz="1600" dirty="0" err="1"/>
              <a:t>kartometrickými</a:t>
            </a:r>
            <a:r>
              <a:rPr lang="cs-CZ" sz="1600" dirty="0"/>
              <a:t> metodami a patří mezi ně úlohy:</a:t>
            </a:r>
          </a:p>
          <a:p>
            <a:pPr>
              <a:spcAft>
                <a:spcPts val="600"/>
              </a:spcAft>
              <a:defRPr/>
            </a:pPr>
            <a:r>
              <a:rPr lang="cs-CZ" sz="1600" dirty="0"/>
              <a:t>Určování polohy bodů v souřadnicích;</a:t>
            </a:r>
          </a:p>
          <a:p>
            <a:pPr>
              <a:spcAft>
                <a:spcPts val="600"/>
              </a:spcAft>
              <a:defRPr/>
            </a:pPr>
            <a:r>
              <a:rPr lang="cs-CZ" sz="1600" dirty="0"/>
              <a:t>měření vzdáleností;</a:t>
            </a:r>
          </a:p>
          <a:p>
            <a:pPr>
              <a:spcAft>
                <a:spcPts val="600"/>
              </a:spcAft>
              <a:defRPr/>
            </a:pPr>
            <a:r>
              <a:rPr lang="cs-CZ" sz="1600" dirty="0"/>
              <a:t>měření orientačních směrů nebo úhlů;</a:t>
            </a:r>
          </a:p>
          <a:p>
            <a:pPr>
              <a:spcAft>
                <a:spcPts val="600"/>
              </a:spcAft>
              <a:defRPr/>
            </a:pPr>
            <a:r>
              <a:rPr lang="cs-CZ" sz="1600" dirty="0"/>
              <a:t>určování nadmořských výšek;</a:t>
            </a:r>
          </a:p>
          <a:p>
            <a:pPr>
              <a:spcAft>
                <a:spcPts val="600"/>
              </a:spcAft>
              <a:defRPr/>
            </a:pPr>
            <a:r>
              <a:rPr lang="cs-CZ" sz="1600" dirty="0"/>
              <a:t>určování sklonu svahů.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383215" y="519394"/>
            <a:ext cx="2542659" cy="69800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i="1" dirty="0"/>
              <a:t>Určování polohy bodů v zeměpisných souřadnicích:</a:t>
            </a:r>
          </a:p>
          <a:p>
            <a:pPr marL="285750" indent="-28575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568547-4673-1844-9EC4-23CE39D5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1" y="160830"/>
            <a:ext cx="8628264" cy="65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99DF39-7791-4544-A4E9-049EE03F1CA6}"/>
              </a:ext>
            </a:extLst>
          </p:cNvPr>
          <p:cNvSpPr txBox="1">
            <a:spLocks/>
          </p:cNvSpPr>
          <p:nvPr/>
        </p:nvSpPr>
        <p:spPr>
          <a:xfrm>
            <a:off x="-715616" y="1345256"/>
            <a:ext cx="4943059" cy="47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cs-CZ" sz="1600" dirty="0"/>
              <a:t>Zeměpisná šířka i délka je v rámu listu mapy dále dělena na dílky, které udávají celé minuty zeměpisné šířky a délky.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cs-CZ" sz="1600" dirty="0"/>
              <a:t>Minutové dělení je vyznačeno ryskami v ploše mapy (při vnitřním rámu).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cs-CZ" sz="1600" dirty="0"/>
              <a:t>Dílek jedné minuty je dále rozdělen slabými příčnými ryskami na dílky po 10′′.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cs-CZ" sz="1600" dirty="0"/>
              <a:t>Poloha bodu vyjádřená zeměpisnými souřadnicemi je určována pomocí rovnoběžek </a:t>
            </a:r>
            <a:r>
              <a:rPr lang="cs-CZ" sz="1600" dirty="0" err="1"/>
              <a:t>vedených</a:t>
            </a:r>
            <a:r>
              <a:rPr lang="cs-CZ" sz="1600" dirty="0"/>
              <a:t> neznámým bodem se severním (jižním) a východním (západním) okrajem mapy.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r>
              <a:rPr lang="cs-CZ" sz="1600" dirty="0" err="1"/>
              <a:t>Rovnoběžky</a:t>
            </a:r>
            <a:r>
              <a:rPr lang="cs-CZ" sz="1600" dirty="0"/>
              <a:t> jsou vedeny tak, aby </a:t>
            </a:r>
            <a:r>
              <a:rPr lang="cs-CZ" sz="1600" dirty="0" err="1"/>
              <a:t>proťaly</a:t>
            </a:r>
            <a:r>
              <a:rPr lang="cs-CZ" sz="1600" dirty="0"/>
              <a:t> nejbližší </a:t>
            </a:r>
            <a:r>
              <a:rPr lang="cs-CZ" sz="1600" dirty="0" err="1"/>
              <a:t>dělení</a:t>
            </a:r>
            <a:r>
              <a:rPr lang="cs-CZ" sz="1600" dirty="0"/>
              <a:t> </a:t>
            </a:r>
            <a:r>
              <a:rPr lang="cs-CZ" sz="1600" dirty="0" err="1"/>
              <a:t>zeměpisné</a:t>
            </a:r>
            <a:r>
              <a:rPr lang="cs-CZ" sz="1600" dirty="0"/>
              <a:t> </a:t>
            </a:r>
            <a:r>
              <a:rPr lang="cs-CZ" sz="1600" dirty="0" err="1"/>
              <a:t>šířky</a:t>
            </a:r>
            <a:r>
              <a:rPr lang="cs-CZ" sz="1600" dirty="0"/>
              <a:t> a zeměpisné délky v rámu listu mapy. 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sz="16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3FED5D-1062-4249-84A3-28E1590F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28" y="360929"/>
            <a:ext cx="7410420" cy="61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21206" y="1381405"/>
            <a:ext cx="4773807" cy="47908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Určování polohy bodů v rovinných pravoúhlých </a:t>
            </a:r>
            <a:r>
              <a:rPr lang="cs-CZ" sz="1600" dirty="0" err="1"/>
              <a:t>souřadnicích</a:t>
            </a:r>
            <a:r>
              <a:rPr lang="cs-CZ" sz="1600" dirty="0"/>
              <a:t>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Každá čára kilometrové sítě je popsána jednotkami a desítkami kilometrů; stovky (u N i tisíce) kilometrů jsou vyznačeny menšími </a:t>
            </a:r>
            <a:r>
              <a:rPr lang="cs-CZ" sz="1600" dirty="0" err="1"/>
              <a:t>číslicemi</a:t>
            </a:r>
            <a:r>
              <a:rPr lang="cs-CZ" sz="1600" dirty="0"/>
              <a:t>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Rovinné pravoúhlé souřadnice bodu P se odvozují interpolací mezi zakreslenými a popsanými čarami pravoúhlých rovinných souřadnic.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cs-CZ" sz="1600" dirty="0"/>
          </a:p>
          <a:p>
            <a:pPr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cs-CZ" sz="1600" dirty="0"/>
              <a:t> 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39786A56-DB3F-2A4E-BD63-5A7F792B1941}"/>
              </a:ext>
            </a:extLst>
          </p:cNvPr>
          <p:cNvSpPr txBox="1">
            <a:spLocks/>
          </p:cNvSpPr>
          <p:nvPr/>
        </p:nvSpPr>
        <p:spPr>
          <a:xfrm>
            <a:off x="521206" y="382208"/>
            <a:ext cx="2882212" cy="1141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i="1" dirty="0"/>
              <a:t>Určování bodů v rovinných pravoúhlých souřadnicích</a:t>
            </a:r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CF2201-189D-8F44-BBEB-C49BF3B9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41" y="1259881"/>
            <a:ext cx="5436884" cy="43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C5ACAC3-9CC8-B440-8AB0-4242344C8260}"/>
              </a:ext>
            </a:extLst>
          </p:cNvPr>
          <p:cNvSpPr txBox="1">
            <a:spLocks/>
          </p:cNvSpPr>
          <p:nvPr/>
        </p:nvSpPr>
        <p:spPr>
          <a:xfrm>
            <a:off x="521206" y="1310389"/>
            <a:ext cx="4773807" cy="47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 rychlému určování souřadnic bodů vyznačených na mapě je vhodné použít souřadnicové měřítko, </a:t>
            </a:r>
          </a:p>
          <a:p>
            <a:r>
              <a:rPr lang="cs-CZ" sz="1600" dirty="0"/>
              <a:t>Představuje měřítko s dvojicí na sebe kolmých stupnic s dělením, které odpovídá grafickému měřítku příslušné topografické mapy.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1600" dirty="0"/>
              <a:t> 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1233E2-0ED6-4040-A911-ED7F1CE5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84" y="1578007"/>
            <a:ext cx="4307233" cy="4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97BC69-E8E0-E745-875A-BCF761CA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3" y="743417"/>
            <a:ext cx="7337334" cy="55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12E06B5-7260-1940-9569-EF410DBB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4" y="2023466"/>
            <a:ext cx="6818520" cy="17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4_TF10001108.potx" id="{C35F251E-EEAC-4D19-A90E-DC8D8D8C85E9}" vid="{E96B0749-4422-4691-81FD-57B51D286C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D224CA90BD3840A7246C89C779ABC6" ma:contentTypeVersion="6" ma:contentTypeDescription="Vytvoří nový dokument" ma:contentTypeScope="" ma:versionID="d90a772278cd880e7311774e47b249d3">
  <xsd:schema xmlns:xsd="http://www.w3.org/2001/XMLSchema" xmlns:xs="http://www.w3.org/2001/XMLSchema" xmlns:p="http://schemas.microsoft.com/office/2006/metadata/properties" xmlns:ns2="61dd7183-9c14-4385-91be-a2d0de42ceba" targetNamespace="http://schemas.microsoft.com/office/2006/metadata/properties" ma:root="true" ma:fieldsID="f18e1b7208b7e4ff73eec008a5a46f4c" ns2:_="">
    <xsd:import namespace="61dd7183-9c14-4385-91be-a2d0de42c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d7183-9c14-4385-91be-a2d0de42c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B4F03DC-6FCE-4DCC-8B1A-167747967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d7183-9c14-4385-91be-a2d0de42c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{60D961B4-2FEB-4AD6-A137-1D777264B9D1}tf10001108_win32</Template>
  <TotalTime>3452</TotalTime>
  <Words>704</Words>
  <Application>Microsoft Office PowerPoint</Application>
  <PresentationFormat>Širokoúhlá obrazovka</PresentationFormat>
  <Paragraphs>84</Paragraphs>
  <Slides>13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WelcomeDoc</vt:lpstr>
      <vt:lpstr>VOJENSKÁ TOPOGRAFIE</vt:lpstr>
      <vt:lpstr>Cíl tématu</vt:lpstr>
      <vt:lpstr>Měření na mapách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Kontrolní otázky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vás PowerPoint</dc:title>
  <dc:creator>Vladan Oláh</dc:creator>
  <cp:keywords/>
  <cp:lastModifiedBy>Vladan Oláh</cp:lastModifiedBy>
  <cp:revision>68</cp:revision>
  <dcterms:created xsi:type="dcterms:W3CDTF">2021-02-24T07:31:18Z</dcterms:created>
  <dcterms:modified xsi:type="dcterms:W3CDTF">2021-12-01T11:13:14Z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0x01010084D224CA90BD3840A7246C89C779ABC6</vt:lpwstr>
  </property>
</Properties>
</file>