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Monday, February 21,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625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Monday, February 21,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83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Monday, February 21,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2320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Monday, February 21,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402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Monday, February 21,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072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Monday, February 21,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0256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Monday, February 21,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583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Monday, February 21,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392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Monday, February 21,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306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Monday, February 21,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295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Monday, February 21,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2654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Monday, February 21,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zotero.org/" TargetMode="External"/><Relationship Id="rId5" Type="http://schemas.openxmlformats.org/officeDocument/2006/relationships/hyperlink" Target="https://www.mendeley.com/download-desktop-new/" TargetMode="External"/><Relationship Id="rId4" Type="http://schemas.openxmlformats.org/officeDocument/2006/relationships/hyperlink" Target="https://www.citationmachine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youtu.be/KH_Yx6AKAjM" TargetMode="External"/><Relationship Id="rId2" Type="http://schemas.openxmlformats.org/officeDocument/2006/relationships/hyperlink" Target="https://www.citacepr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tationmachine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elsevier.com/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mendeley.com/?interaction_required=tru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otero.org/support/plugins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s://www.zotero.org/support/quick_start_guid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3aRIoi6nwA?feature=oembed" TargetMode="External"/><Relationship Id="rId6" Type="http://schemas.openxmlformats.org/officeDocument/2006/relationships/hyperlink" Target="https://libguides.graduateinstitute.ch/zotero/pdfs" TargetMode="External"/><Relationship Id="rId5" Type="http://schemas.openxmlformats.org/officeDocument/2006/relationships/hyperlink" Target="http://zotfile.com/" TargetMode="External"/><Relationship Id="rId4" Type="http://schemas.openxmlformats.org/officeDocument/2006/relationships/hyperlink" Target="https://www.zotero.org/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iqqa.com/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ezdroje.cuni.cz/prehled/zdroj.php?lang=cs&amp;id=4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refworks.com/refworks2/?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itace.fsv.cuni.cz/CITFSV-23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aterina.turkova@fsv.cuni.cz" TargetMode="External"/><Relationship Id="rId5" Type="http://schemas.openxmlformats.org/officeDocument/2006/relationships/hyperlink" Target="mailto:irena.prazova@fsv.cuni.cz" TargetMode="External"/><Relationship Id="rId4" Type="http://schemas.openxmlformats.org/officeDocument/2006/relationships/hyperlink" Target="https://knihovna.fsv.cuni.cz/rady-navody/jak-proc-citov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urované malované pozadí v barvách duhy">
            <a:extLst>
              <a:ext uri="{FF2B5EF4-FFF2-40B4-BE49-F238E27FC236}">
                <a16:creationId xmlns:a16="http://schemas.microsoft.com/office/drawing/2014/main" id="{940A8895-64C1-4F0C-A7F6-E90050756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4" b="78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1EE464-C57E-4BE0-A7F7-6CE8D3882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8601" y="3231931"/>
            <a:ext cx="4703379" cy="1711855"/>
          </a:xfrm>
        </p:spPr>
        <p:txBody>
          <a:bodyPr>
            <a:normAutofit fontScale="90000"/>
          </a:bodyPr>
          <a:lstStyle/>
          <a:p>
            <a:r>
              <a:rPr lang="cs-CZ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SPRÁVA CITACÍ </a:t>
            </a:r>
            <a:br>
              <a:rPr lang="cs-CZ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br>
              <a:rPr lang="cs-CZ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CITAČNÍ MANAŽERY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A8145D-D9E1-4354-8025-1B7FDE1A3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303801"/>
            <a:ext cx="4330262" cy="622157"/>
          </a:xfrm>
        </p:spPr>
        <p:txBody>
          <a:bodyPr>
            <a:normAutofit/>
          </a:bodyPr>
          <a:lstStyle/>
          <a:p>
            <a:r>
              <a:rPr lang="cs-CZ" sz="2000" dirty="0"/>
              <a:t>JKB202 Práce s informacemi a zdroji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55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urované malované pozadí v barvách duhy">
            <a:extLst>
              <a:ext uri="{FF2B5EF4-FFF2-40B4-BE49-F238E27FC236}">
                <a16:creationId xmlns:a16="http://schemas.microsoft.com/office/drawing/2014/main" id="{940A8895-64C1-4F0C-A7F6-E90050756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4" b="78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21EE464-C57E-4BE0-A7F7-6CE8D3882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273"/>
            <a:ext cx="10515600" cy="1218415"/>
          </a:xfrm>
        </p:spPr>
        <p:txBody>
          <a:bodyPr>
            <a:normAutofit/>
          </a:bodyPr>
          <a:lstStyle/>
          <a:p>
            <a:pPr algn="ctr"/>
            <a:r>
              <a:rPr lang="cs-CZ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CITAČNÍ GENERÁTORY VS. MANAŽERY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A8145D-D9E1-4354-8025-1B7FDE1A3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F2F2F2">
              <a:alpha val="45882"/>
            </a:srgbClr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CITAČNÍ GENERÁTORY</a:t>
            </a:r>
          </a:p>
          <a:p>
            <a:endParaRPr lang="cs-CZ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Generují citace z dostupných informací (automatické generování citací)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Pomáhají nám se správným formátem citací dle citačního stylu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Např.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Citace PRO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Citation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Machine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6055B37F-86FF-41B6-96A5-7457FFB3C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FFFFFF">
              <a:alpha val="45882"/>
            </a:srgbClr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CITAČNÍ MANAŽERY</a:t>
            </a:r>
          </a:p>
          <a:p>
            <a:endParaRPr lang="cs-CZ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Automatické generování citací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Rozšíření do prohlížeče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Doplněk do textového editoru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Třídění do složek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…a další funkce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Např.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Mendeley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Zotero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další</a:t>
            </a:r>
          </a:p>
        </p:txBody>
      </p:sp>
      <p:sp>
        <p:nvSpPr>
          <p:cNvPr id="9" name="Šipka: obousměrná vodorovná 8">
            <a:extLst>
              <a:ext uri="{FF2B5EF4-FFF2-40B4-BE49-F238E27FC236}">
                <a16:creationId xmlns:a16="http://schemas.microsoft.com/office/drawing/2014/main" id="{8AB4E103-1721-4AB7-B978-10A786FAF672}"/>
              </a:ext>
            </a:extLst>
          </p:cNvPr>
          <p:cNvSpPr/>
          <p:nvPr/>
        </p:nvSpPr>
        <p:spPr>
          <a:xfrm>
            <a:off x="5516545" y="2632668"/>
            <a:ext cx="1215851" cy="512466"/>
          </a:xfrm>
          <a:prstGeom prst="leftRightArrow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4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02224-1A71-4EF8-9CB0-F9CB52EF3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Citace PRO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4A1BC8-F885-4814-83CD-9072E449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470723"/>
            <a:ext cx="10553700" cy="5162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2EF6298-BAD8-4064-A9F4-E79F050A9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70723"/>
            <a:ext cx="12192000" cy="43372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FAA034A-6F9D-4DDD-B8CC-3B8F5F04A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577" y="304905"/>
            <a:ext cx="7517423" cy="64953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8E74A33-84FE-4A76-8917-35523FB7DBC3}"/>
              </a:ext>
            </a:extLst>
          </p:cNvPr>
          <p:cNvSpPr txBox="1"/>
          <p:nvPr/>
        </p:nvSpPr>
        <p:spPr>
          <a:xfrm>
            <a:off x="0" y="4915623"/>
            <a:ext cx="4674577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ALTERNATIVNÍ GENERÁTOR: </a:t>
            </a:r>
          </a:p>
          <a:p>
            <a:r>
              <a:rPr lang="cs-CZ" sz="2000" dirty="0">
                <a:hlinkClick r:id="rId6"/>
              </a:rPr>
              <a:t>CITATION MACHINE </a:t>
            </a:r>
            <a:r>
              <a:rPr lang="cs-CZ" sz="2000" dirty="0"/>
              <a:t>(vylepšená verze je placená)</a:t>
            </a:r>
          </a:p>
          <a:p>
            <a:endParaRPr lang="cs-CZ" sz="2000" dirty="0"/>
          </a:p>
          <a:p>
            <a:r>
              <a:rPr lang="cs-CZ" sz="2000" dirty="0">
                <a:hlinkClick r:id="rId7"/>
              </a:rPr>
              <a:t>Vytvoření citace v CITACE.PRO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3070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79969-DF0C-47A3-A11B-ECA6AADE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Mendeley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5C3453-B6E6-4133-874E-E184FFD52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465"/>
            <a:ext cx="10515600" cy="887430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Zahraniční manažer společnosti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Elsevier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(funguje dobře na databázi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2BEAACD-6D4E-48F0-A1CD-1997F7011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71895"/>
            <a:ext cx="7772400" cy="4162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06C05EC-D4E1-4D6B-A530-445E8078E209}"/>
              </a:ext>
            </a:extLst>
          </p:cNvPr>
          <p:cNvSpPr txBox="1"/>
          <p:nvPr/>
        </p:nvSpPr>
        <p:spPr>
          <a:xfrm>
            <a:off x="5918479" y="2753248"/>
            <a:ext cx="2280976" cy="4616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Hledání článků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4AE2A9-1134-4BF1-A71E-FE23A1651C3E}"/>
              </a:ext>
            </a:extLst>
          </p:cNvPr>
          <p:cNvSpPr txBox="1"/>
          <p:nvPr/>
        </p:nvSpPr>
        <p:spPr>
          <a:xfrm>
            <a:off x="5507334" y="5516545"/>
            <a:ext cx="2551444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 manažer pro správu citací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2A4845-6A18-4E41-8354-DA684FA17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62" y="1429309"/>
            <a:ext cx="10148000" cy="532559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699A996-A1D0-4DEC-A689-EC424F917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462" y="1429309"/>
            <a:ext cx="10770997" cy="535070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3CEB8B6-9C48-4AD4-8317-B210B0D56C55}"/>
              </a:ext>
            </a:extLst>
          </p:cNvPr>
          <p:cNvSpPr txBox="1"/>
          <p:nvPr/>
        </p:nvSpPr>
        <p:spPr>
          <a:xfrm>
            <a:off x="6153780" y="3826304"/>
            <a:ext cx="2551444" cy="1569660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Detaily (</a:t>
            </a:r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Poznámky</a:t>
            </a:r>
          </a:p>
          <a:p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Osnova dokumentu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AD6C619-4653-443E-AF4F-3787177C80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905" y="1401588"/>
            <a:ext cx="11715750" cy="333375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45C1FD3-7303-43CC-8B15-494D78DB5F46}"/>
              </a:ext>
            </a:extLst>
          </p:cNvPr>
          <p:cNvSpPr txBox="1"/>
          <p:nvPr/>
        </p:nvSpPr>
        <p:spPr>
          <a:xfrm>
            <a:off x="8610600" y="1939332"/>
            <a:ext cx="2914859" cy="5232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 ve skupině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AE18A2A-5D75-43DD-928B-9A171AD7D9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194840"/>
            <a:ext cx="12192000" cy="266316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BEA3272-2EBB-4C33-9C54-9468280DBAF1}"/>
              </a:ext>
            </a:extLst>
          </p:cNvPr>
          <p:cNvSpPr txBox="1"/>
          <p:nvPr/>
        </p:nvSpPr>
        <p:spPr>
          <a:xfrm>
            <a:off x="6752493" y="4855919"/>
            <a:ext cx="2914022" cy="954107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Knihovna</a:t>
            </a:r>
          </a:p>
          <a:p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Plug-in do Wordu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37DBC3D-7A2D-44B0-A790-44E322EA0BCC}"/>
              </a:ext>
            </a:extLst>
          </p:cNvPr>
          <p:cNvSpPr txBox="1"/>
          <p:nvPr/>
        </p:nvSpPr>
        <p:spPr>
          <a:xfrm>
            <a:off x="325213" y="1439801"/>
            <a:ext cx="3804660" cy="954107"/>
          </a:xfrm>
          <a:prstGeom prst="rect">
            <a:avLst/>
          </a:prstGeom>
          <a:solidFill>
            <a:srgbClr val="FFFFFF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Kompatibilita s iOS</a:t>
            </a:r>
          </a:p>
          <a:p>
            <a:r>
              <a:rPr lang="cs-CZ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 placené verze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CF90F225-23CF-4056-9250-305D10206E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4513" y="186057"/>
            <a:ext cx="1106050" cy="10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6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Od uložení dokumentu po vytvoření seznamu literatury v Zotero">
            <a:hlinkClick r:id="" action="ppaction://media"/>
            <a:extLst>
              <a:ext uri="{FF2B5EF4-FFF2-40B4-BE49-F238E27FC236}">
                <a16:creationId xmlns:a16="http://schemas.microsoft.com/office/drawing/2014/main" id="{EE684F6B-7281-446D-AB00-7F57B7006D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475064"/>
            <a:ext cx="10426002" cy="53829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DEB75FE-2E98-4C83-AA43-B5DF62C9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Zotero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2DC153-6159-4CDC-981A-D71DF8C20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3144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Open-source alternativa = nezávislá práce s cizími daty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Původně rozšíření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Firefoxu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dnes už i Chromu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Organizace záznamů, možnost přiřadit klíčová slova (omezenější práce s PDF -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Zotfile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Microsoft, iOS, Linux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Návody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zde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Video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funkcemi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Pluginy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propojení s webovými editory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D555EC-0394-44EB-8A38-A1339F0AE7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2855" y="306665"/>
            <a:ext cx="978864" cy="10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30C92-658F-42FF-A6DD-054E6816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citační manažery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7B42ED-88DB-4209-AD6D-FC110A9E1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EndNote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Basics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EndNote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Basic online nadstavba desktopového programu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EndNote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která je od roku 2013 dostupná zdarma.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předplatitele Web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Science je dostupná rozšířená verze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EndNote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Basic</a:t>
            </a:r>
          </a:p>
          <a:p>
            <a:pPr marL="457200" lvl="1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Quiqqa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RefWorks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1B633C-6E87-41F8-9B22-446767383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227" y="5234891"/>
            <a:ext cx="2001610" cy="67207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05CC3F0-768F-417A-8DC3-B65560057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815" y="2000023"/>
            <a:ext cx="2447925" cy="8382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18BD1BA-1A6E-40E4-92D6-35BD29D261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107" y="4250517"/>
            <a:ext cx="26098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5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urované malované pozadí v barvách duhy">
            <a:extLst>
              <a:ext uri="{FF2B5EF4-FFF2-40B4-BE49-F238E27FC236}">
                <a16:creationId xmlns:a16="http://schemas.microsoft.com/office/drawing/2014/main" id="{940A8895-64C1-4F0C-A7F6-E90050756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4" b="786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1EE464-C57E-4BE0-A7F7-6CE8D3882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8601" y="3231931"/>
            <a:ext cx="4703379" cy="1711855"/>
          </a:xfrm>
        </p:spPr>
        <p:txBody>
          <a:bodyPr>
            <a:normAutofit/>
          </a:bodyPr>
          <a:lstStyle/>
          <a:p>
            <a:r>
              <a:rPr lang="cs-CZ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CITACE VŮBEC SPRAVOVAT?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A8145D-D9E1-4354-8025-1B7FDE1A3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9358" y="5303801"/>
            <a:ext cx="3933814" cy="1428592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Přehlednost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Eliminace (snadnější nalezení) chyb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Snadnější kontrola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Použití „na později“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DB04C2-48B1-40DC-B134-4DCA1B5548ED}"/>
              </a:ext>
            </a:extLst>
          </p:cNvPr>
          <p:cNvSpPr txBox="1"/>
          <p:nvPr/>
        </p:nvSpPr>
        <p:spPr>
          <a:xfrm>
            <a:off x="854111" y="572756"/>
            <a:ext cx="5767753" cy="2677656"/>
          </a:xfrm>
          <a:prstGeom prst="rect">
            <a:avLst/>
          </a:prstGeom>
          <a:solidFill>
            <a:srgbClr val="FFFFFF">
              <a:alpha val="45882"/>
            </a:srgb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 SI PRO RADU?</a:t>
            </a: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https://citace.fsv.cuni.cz/CITFSV-23.html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https://knihovna.fsv.cuni.cz/rady-navody/jak-proc-citovat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irena.prazova@fsv.cuni.cz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katerina.turkova@fsv.cuni.cz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55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280</Words>
  <Application>Microsoft Office PowerPoint</Application>
  <PresentationFormat>Širokoúhlá obrazovka</PresentationFormat>
  <Paragraphs>65</Paragraphs>
  <Slides>7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SPRÁVA CITACÍ  A  CITAČNÍ MANAŽERY</vt:lpstr>
      <vt:lpstr>CITAČNÍ GENERÁTORY VS. MANAŽERY</vt:lpstr>
      <vt:lpstr>Citace PRO</vt:lpstr>
      <vt:lpstr>Mendeley</vt:lpstr>
      <vt:lpstr>Zotero</vt:lpstr>
      <vt:lpstr>Další citační manažery</vt:lpstr>
      <vt:lpstr>PROČ CITACE VŮBEC SPRAVOVAT?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SPRÁVA CITACÍ  A  CITAČNÍ MANAŽERY</dc:title>
  <dc:creator>KT</dc:creator>
  <cp:lastModifiedBy>Kateřina Turková</cp:lastModifiedBy>
  <cp:revision>21</cp:revision>
  <dcterms:created xsi:type="dcterms:W3CDTF">2021-02-08T14:14:07Z</dcterms:created>
  <dcterms:modified xsi:type="dcterms:W3CDTF">2022-02-21T11:21:47Z</dcterms:modified>
</cp:coreProperties>
</file>