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306" r:id="rId2"/>
    <p:sldId id="257" r:id="rId3"/>
    <p:sldId id="311" r:id="rId4"/>
    <p:sldId id="312" r:id="rId5"/>
    <p:sldId id="261" r:id="rId6"/>
    <p:sldId id="313" r:id="rId7"/>
    <p:sldId id="314" r:id="rId8"/>
    <p:sldId id="262" r:id="rId9"/>
    <p:sldId id="263" r:id="rId10"/>
    <p:sldId id="315" r:id="rId11"/>
    <p:sldId id="316" r:id="rId12"/>
    <p:sldId id="264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8" r:id="rId34"/>
    <p:sldId id="339" r:id="rId35"/>
    <p:sldId id="340" r:id="rId36"/>
    <p:sldId id="341" r:id="rId3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6"/>
    <p:restoredTop sz="94690"/>
  </p:normalViewPr>
  <p:slideViewPr>
    <p:cSldViewPr snapToGrid="0" snapToObjects="1">
      <p:cViewPr varScale="1">
        <p:scale>
          <a:sx n="111" d="100"/>
          <a:sy n="111" d="100"/>
        </p:scale>
        <p:origin x="163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9D705E2B-A27C-DB41-8754-D6AE898B68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898900-0FB9-054E-A7E8-C191035468A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BE93434-1146-FD49-884D-20885BD77F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1F0C5FB-0A3D-B740-B0F7-F7335ECDB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01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4B9-D7FE-8645-808D-F88278BD64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1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25.04.25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99F028B-EC8B-E449-B318-855A01C7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677161"/>
            <a:ext cx="8226720" cy="1164960"/>
          </a:xfrm>
        </p:spPr>
        <p:txBody>
          <a:bodyPr vert="horz" wrap="square" lIns="90000" tIns="35264" rIns="90000" bIns="4680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>
              <a:buClrTx/>
              <a:tabLst>
                <a:tab pos="0" algn="l"/>
                <a:tab pos="404646" algn="l"/>
                <a:tab pos="812172" algn="l"/>
                <a:tab pos="1219698" algn="l"/>
                <a:tab pos="1625784" algn="l"/>
                <a:tab pos="2034750" algn="l"/>
                <a:tab pos="2442276" algn="l"/>
                <a:tab pos="2849803" algn="l"/>
                <a:tab pos="3255888" algn="l"/>
                <a:tab pos="3664855" algn="l"/>
                <a:tab pos="4072380" algn="l"/>
                <a:tab pos="4478466" algn="l"/>
                <a:tab pos="4885993" algn="l"/>
                <a:tab pos="5294959" algn="l"/>
                <a:tab pos="5702484" algn="l"/>
                <a:tab pos="6108570" algn="l"/>
                <a:tab pos="6517536" algn="l"/>
                <a:tab pos="6925063" algn="l"/>
                <a:tab pos="7331149" algn="l"/>
                <a:tab pos="7738674" algn="l"/>
                <a:tab pos="814764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>
                <a:latin typeface="Times New Roman" panose="02020603050405020304" pitchFamily="18" charset="0"/>
              </a:rPr>
              <a:t>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28F9510-BA61-F344-98AB-7CE66104F2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921" y="1604521"/>
            <a:ext cx="8226720" cy="4525920"/>
          </a:xfrm>
        </p:spPr>
        <p:txBody>
          <a:bodyPr anchor="ctr"/>
          <a:lstStyle/>
          <a:p>
            <a:pPr marL="0" indent="0" algn="ctr" eaLnBrk="1">
              <a:buClrTx/>
              <a:buNone/>
              <a:tabLst>
                <a:tab pos="0" algn="l"/>
                <a:tab pos="93602" algn="l"/>
                <a:tab pos="501127" algn="l"/>
                <a:tab pos="908654" algn="l"/>
                <a:tab pos="1314740" algn="l"/>
                <a:tab pos="1723706" algn="l"/>
                <a:tab pos="2131231" algn="l"/>
                <a:tab pos="2538758" algn="l"/>
                <a:tab pos="2944844" algn="l"/>
                <a:tab pos="3353810" algn="l"/>
                <a:tab pos="3761336" algn="l"/>
                <a:tab pos="4167421" algn="l"/>
                <a:tab pos="4574948" algn="l"/>
                <a:tab pos="4983914" algn="l"/>
                <a:tab pos="5391440" algn="l"/>
                <a:tab pos="5797526" algn="l"/>
                <a:tab pos="6205052" algn="l"/>
                <a:tab pos="6614018" algn="l"/>
                <a:tab pos="7020104" algn="l"/>
                <a:tab pos="7427630" algn="l"/>
                <a:tab pos="7836596" algn="l"/>
                <a:tab pos="7876916" algn="l"/>
              </a:tabLst>
            </a:pPr>
            <a:r>
              <a:rPr lang="de-CH" altLang="de-DE" dirty="0">
                <a:latin typeface="Times New Roman" panose="02020603050405020304" pitchFamily="18" charset="0"/>
              </a:rPr>
              <a:t>Markus Giger</a:t>
            </a:r>
          </a:p>
        </p:txBody>
      </p:sp>
    </p:spTree>
    <p:extLst>
      <p:ext uri="{BB962C8B-B14F-4D97-AF65-F5344CB8AC3E}">
        <p14:creationId xmlns:p14="http://schemas.microsoft.com/office/powerpoint/2010/main" val="3999011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универсальными являются особые формы и конструкции, используемые при прямом обращении к собеседнику: приказе, просьбе, совете и т.д. Очень часто правила этикета не допускают использования повелительных форм, исключая случаи очень малой социальной дистанции, обращения высшего к низшему и экстремальных ситуаций. Предпочитаются косвенные способы обращения: в самых разных языках применяются отрицание, вопрос, сослагательное наклонение, пассив и т.д.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0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рус.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Откройте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могли бы Вы открыть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(в последнем примере, наряду с использованием особой формы обращения «на вы», в письменном языке представлена еще и «орфографическая вежливость», проявляющаяся в написании этого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 большой буквы, ср. также аналогичную орфографию нем. 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вежливого обращения). Нередко в самых разных языках для большей вежливости используются разные лексические, а иногда и грамматические средства, снижающие категоричность высказывания.» (там же,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вежливости конечно подвергаются изменениям. См. интересное замечание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том, что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своим способом маркером вежливости в определенных разновидностях русского языка: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как бы работаю, – говорит кто‑то, действительно работающий в этот момент, а не имитирующий деятельность. Есть люди, у которых это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встречается в речи чуть ли не перед каждым словом: «Я как бы здесь работаю как бы продавщицей».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относится не к какому‑то конкретному слову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характеризует речь человека в целом, его психологическое состояние и, возможно, даже социальный статус.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38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ни парадоксально прозвучит,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слово стало очень своеобразным инструментом вежливости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(или «как бы вежливости»). Фактически оно означает, что говорящий отказывается делать резкие и окончательные высказывания о мире, а каждый раз заявляет о своей неуверенности, об отсутствии у него права делать такие утверждения, и в том числе о его не высоком статусе, в частности по отношению к собеседнику. Это как если бы человек говорил одну фразу и сразу добавлял: «Ну, впрочем, это мое частное и не очень важное мнение, возможно, не соответствующее действительному положению дел». Так разговаривает подчиненный с начальником, заинтересованное лицо с влиятельным и т. 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1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Скажем, хороший студент на экзамене не должен решительно заявлять: «Волга впадает в Каспийское море». Это слишком безапелляционное и отчасти нахальное заявление, за него можно и тройку схлопотать. Правильнее сказать: «Волга как бы впадает в (как бы) Каспийское море». Этот ответ демонстрирует уважение к экзаменатору, неуверенность и скромность (второе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факультативно и, возможно, уже избыточно и даже льстиво). И уже без всякого юмора должен сказать, что это действительно одно из частых слов, встречающихся в ответах на экзамене.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на гране нервного срыва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2007)»</a:t>
            </a:r>
          </a:p>
        </p:txBody>
      </p:sp>
    </p:spTree>
    <p:extLst>
      <p:ext uri="{BB962C8B-B14F-4D97-AF65-F5344CB8AC3E}">
        <p14:creationId xmlns:p14="http://schemas.microsoft.com/office/powerpoint/2010/main" val="4125158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понимаем, что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здесь описывает относительно новое средство отрицательной вежливости («принижение говорящего»).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интересны в связи с вежливостью формы обращения. В русском языке они даже интереснее, чем в некоторых других языках, потому что в русском языке отсутствует стандартное нейтральное обращение к незнакомому лицу типа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onsieur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Madame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ч.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pane, paní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речевому этикету относятся и слова‑обращения, с помощью которых можно привлечь чье‑то внимание, определить социальный статус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участ-ников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беседы, выразить эмоциональное отношение, порой даже манипулировать собеседником.</a:t>
            </a:r>
          </a:p>
        </p:txBody>
      </p:sp>
    </p:spTree>
    <p:extLst>
      <p:ext uri="{BB962C8B-B14F-4D97-AF65-F5344CB8AC3E}">
        <p14:creationId xmlns:p14="http://schemas.microsoft.com/office/powerpoint/2010/main" val="374597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используются и в публичном, и в интимном общении, и с незнакомыми или малознакомыми людьми, и с друзьями.»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России же именно обращения оказались в центре двух социально‑лингвистических переворотов – «революционного» и «перестроечного».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После революции принципиальные изменения коснулись самых важных обращений: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сударь/сударыня, господин/госпожа, товарищ, гражданин/гражданка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некоторых других, 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 превосходительство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16280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«Можно сказать, что на смену обращениям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господин/госпожа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пришло более демократичное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Дореволюционные обращения различали пол адресата, подразумевали определенный и достаточно высокий социальный статус и обычно использовались вместе с фамилией, профессией, званием и т. д. Новая власть ввела новое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претензией на устранение всех отмеченных противопоставлений. Именно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стал первым феминистическим вкладом в развитие языка, поскольку называет лицо независимо от его пола. Кроме того,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может употребляться как в сочетании с фамилией (профессией или званием), так и без нее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Иванова; товарищ майор; Товарищ, подождите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1656370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 идеологической точки зрения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имело очевидные преимущества: его использование подразумевало равенство говорящего и адресата и, кроме того, для него была характерна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адресата по сравнению со старыми обращениями (возможное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невозможном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«Препятствием для широкого распространения обращения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его идеологические ассоциации. Поначалу существовало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противо-поставление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 классов – «господ» и «товарищей», т. е. людей, употребляющих соответствующие обращения.</a:t>
            </a:r>
          </a:p>
        </p:txBody>
      </p:sp>
    </p:spTree>
    <p:extLst>
      <p:ext uri="{BB962C8B-B14F-4D97-AF65-F5344CB8AC3E}">
        <p14:creationId xmlns:p14="http://schemas.microsoft.com/office/powerpoint/2010/main" val="3182749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части носителей языка было оскорбительным, для другой же части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свидетельствовало о принадлежности собеседника к идеологически враждебному классу.» (там же)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«Именно в этот период в русском языке появились новые значения слов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соответствующие двум общественным группам. Весьма красноречивым было иногда встречавшееся обращение к новым чиновникам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товарищ. 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выполняет свою привычную функцию вежливого официального обращения,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обозначает принадлежность к классу»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8851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 в языке и проблематика обращения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Языковые средства вежливости входят в прагматику. Мы это видели на двух местах, с одной стороны при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тем прагматики, с другой в связи с косвенными речевыми актами: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 связи с отношениями между участниками коммуникации изучаются: 1) формы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общения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(информативный диалог, дружеская беседа, спор, ссора и т. п.); 2) социально-этикетная сторона речи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 обращения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общения); 3) соотношение между участниками коммуни­ка­ции в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 или иных речевых актах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просьбу и приказ)» (ЛЭС,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же перемены ни в коем случае не являются возвращением к дореволюционной системе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отметить многочисленные различия между сегодняшним и «старым» использованием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возможны сниженные обращения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дворник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недопустимые ранее. Очень часто приходится слышать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разнополой аудитории. Происходит это по аналогии с неизменяемым по роду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хотя в соответствии с дореволюционным этикетом нужно говорить: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 и господа.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встречаются совсем уж странные ошибки, когда в официальных письмах это обращение сочетается с личным именем или именем отчеством: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Андрей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Иван Иванович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 главное даже не это. Новое обращение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исполь-зуется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в письменной речи, в основном в официальной переписке, а также в прессе.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устной речи его употребление вызывает эффект отчуждения и может иметь даже негативный оттенок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Скажем, во время предвыборных кампаний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расположенные к кандидату журналисты обращаются к нему по имени отчеству, а нерасположенные с помощью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Употребление этого слова больше похоже на употребление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советский период.»</a:t>
            </a:r>
          </a:p>
        </p:txBody>
      </p:sp>
    </p:spTree>
    <p:extLst>
      <p:ext uri="{BB962C8B-B14F-4D97-AF65-F5344CB8AC3E}">
        <p14:creationId xmlns:p14="http://schemas.microsoft.com/office/powerpoint/2010/main" val="1422202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«Таким образом, можно сказать, что возвращение в «доброе старое время» не состоялось. В нашу речь вернулся не дореволюционный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переодетый в него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мы, в свою очередь, перестав быть товарищами, так и не стали господами.» (там же,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ли на самом деле? Если устное употребление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вызвать «эффект отчуждения и может иметь даже негативный оттенок»,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является ли это последствием советского узуса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(идеологически противоположенная сторона), а не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9536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Ввиду того, что в русском языке обычно фамилия для обращения не употребляется (или употребляется главным образом к иностранцам), большую роль играет имя: «В русской культуре особую роль играют личные имена»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коснтатирует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то, что мы уже сказали, нет вполне нейтрального обращения к незнакомому человеку: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«Большинство русских обращений эмоционально окрашены и не могут использоваться в нейтральной ситуации. Увы, действительно нейтрального обращения в русском языке нет. И на улице приходится начинать общение с вежливых формул: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Извините!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менее церемонных ситуациях и с возгласа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Эй!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62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знакомо, надо пользовать имя,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«Можно даже сформулировать основное правило русского речевого этикета: «Если ты знаешь имя собеседника, используй его». В течение беседы мы повторяем имена друг друга несколько раз, как бы поддерживая ее, делая нашу речь более адресной и контактной»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вариантность имени (разные уменьшительные и ласкательные формы) и на его комбинации с отчеством, включая очень специализированные комбинации:</a:t>
            </a:r>
          </a:p>
        </p:txBody>
      </p:sp>
    </p:spTree>
    <p:extLst>
      <p:ext uri="{BB962C8B-B14F-4D97-AF65-F5344CB8AC3E}">
        <p14:creationId xmlns:p14="http://schemas.microsoft.com/office/powerpoint/2010/main" val="2937421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из нас огромное количество имен, если сложить все сочетания имени, отчества и фамилии, а также всевозможные уменьшительные и ласкательные имена. Такого обилия вариантов нет в других языках, и мало кто из иностранцев способен понять несочетаемую в теории комбинацию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Людочка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распространенную в медицинских учреждениях и школах, где отчество выражает уважение, а уменьшительное имя – эмоциональную теплоту.»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эта система изменяется, и она изменяется даже в области раньше самых нейтральных форм обращения, как констатирует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93806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 последние два десятка лет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заметно сузилась сфера использования имен отчеств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Отчество практически исчезло из тех сфер общения, которые наиболее подвержены иностранному влиянию, то есть из бизнеса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политике мы имеем причудливую смесь нового бизнес‑этикета и старого советского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Новый речевой этикет во многих деловых коллективах подразумевает обращение только по имени, в том числе и к начальнику, и к деловому партнеру, то есть в тех ситуациях, где ранее нейтральным было обращение по имени‑отчеству»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35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то, что эта замена привела с собой другие изменения, можно сказать даже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реструктурализацию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целой системы: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«Такая, казалось бы, точечная замена приводит к значительной перестройке системы личных имен. В русском языке личные имена можно разделить на два класса. Первый класс составляют имена, для которых при самостоятельном употреблении (то есть без отчества и без фамилии) наиболее нейтральным вариантом является полное имя.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Андрей, Антон, Максим, Никита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Вера, Лариса, Марина, Нина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</a:t>
            </a:r>
          </a:p>
        </p:txBody>
      </p:sp>
    </p:spTree>
    <p:extLst>
      <p:ext uri="{BB962C8B-B14F-4D97-AF65-F5344CB8AC3E}">
        <p14:creationId xmlns:p14="http://schemas.microsoft.com/office/powerpoint/2010/main" val="3959094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некоторым огрублением можно сказать, что у них вообще отсутствуют уменьшительные имена, а есть только прагматически маркированные варианты (ласкательные и др.). Так, меня обычно называют просто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и только в особых ситуациях (чаще всего в детстве) я слышал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Максимка,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Максимушка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 второму классу относятся личные имена, чьи полные варианты раньше самостоятельно не употреблялись, по крайней мере в функции обращения. При самостоятельном употреблении используются соответствующие краткие имена.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(соответствующие краткие 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возможно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56224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Михаил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устар.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Маруся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пятнадцать лет назад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(~начало 90 гг.,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было вообразить себе ситуацию, что человека без всякой иронии в разговоре назовут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Александром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сам он будет так представляться при знакомстве. Это было бы претенциозно, чопорно и даже жеманно. Подобные имена использовались только вместе с отчествами (или уж совсем в особых случаях типа «строгого родительского»: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Владимир, ты до сих пор не сделал уроки!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0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 мы видели примеры разных косвенных речевых актов, употребление которых мотивируется факторами вежливости.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это конечно гораздо не все: мы имеем в языках разные формы обращения,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Вы, девушка, молодой человек, Саш!, Владимир Александрович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 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«(…) обозначения разнообразных средств языкового выражения социальных отношений между говорящим, слушающим и людьми, о которых идет речь. (…) В самом общем виде они могут быть разделены на два типа, которые Патриция Браун и Стивен Левинсон, (…), назвали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вежливостью. </a:t>
            </a:r>
          </a:p>
        </p:txBody>
      </p:sp>
    </p:spTree>
    <p:extLst>
      <p:ext uri="{BB962C8B-B14F-4D97-AF65-F5344CB8AC3E}">
        <p14:creationId xmlns:p14="http://schemas.microsoft.com/office/powerpoint/2010/main" val="28479773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«Однако все изменилось. И сегодня старый этикет фактически разрушен.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тех ситуациях, где раньше было принято называть собеседника по имени отчеству, а теперь только по имени, такие краткие имена, как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воспринимаются все‑таки как чрезмерно контактные (интимные, фамильярные и т. п.), и вместо них используются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раньше было недопустимо. Именно так все чаще представляются и незнакомым людям.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и превратилась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 Михайловна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просто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20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«Интересное смешение двух систем имеет место в ряде телевизионных программ. Когда приглашенный в студию гость имеет высокий социальный статус, ведущий обращается к нему по имени отчеству. Однако для представления и называния его в речи, обращенной к зрителям, используется имя без отчества, правда вместе с фамилией. По старой традиции, гостя следовало все же представлять, используя отчество.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складывается новый публичный этикет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Замечаем, что новый этикет, где уменьшается роль отчества и употребляется стандартная (официальная) форма имени, часто и без фамилии, более похожа на систему в англоязычных странах. </a:t>
            </a:r>
          </a:p>
        </p:txBody>
      </p:sp>
    </p:spTree>
    <p:extLst>
      <p:ext uri="{BB962C8B-B14F-4D97-AF65-F5344CB8AC3E}">
        <p14:creationId xmlns:p14="http://schemas.microsoft.com/office/powerpoint/2010/main" val="3135790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228" y="266700"/>
            <a:ext cx="8755416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наблюдения над узусом при обращении к другому человеку, это отнюдь не все: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внимание, на разные типы приветствия и прощания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(доброй ночи)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изменения в коммуникации в магазинах (советский этикет, новый этикет сегодня):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«Представить же себе, что в 80‑е годы москвич, войдя в гастроном, сказал бы: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Здравствуйте. Взвесьте мне, пожалуйста, 200 граммов колбасы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», – совершенно невозможно.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грамм “Любительской”, пожалуйста!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вот абсолютно вежливая фраза, соответствующая тогдашнему речевому этикету. Приветствие же сразу выдавало иностранца. </a:t>
            </a:r>
          </a:p>
        </p:txBody>
      </p:sp>
    </p:spTree>
    <p:extLst>
      <p:ext uri="{BB962C8B-B14F-4D97-AF65-F5344CB8AC3E}">
        <p14:creationId xmlns:p14="http://schemas.microsoft.com/office/powerpoint/2010/main" val="1607085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моя знакомая, вернувшись в середине 80‑х годов после длительного пребывания заграницей в Москву, решила, как она говорила, научить своих соотечественников вежливости. То есть начала здороваться в магазинах. Это вызывало бурную и довольно неприязненную реакцию. Ее приветствия воспринимались либо как странность, либо как простое издевательство. И в лучшем случае она слышала в ответ: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Девушка, не задерживайте очередь!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можно констатировать, что в области прагматики очень много очень интересных развитий, которые можно и надо исследовать подробнее.</a:t>
            </a:r>
          </a:p>
        </p:txBody>
      </p:sp>
    </p:spTree>
    <p:extLst>
      <p:ext uri="{BB962C8B-B14F-4D97-AF65-F5344CB8AC3E}">
        <p14:creationId xmlns:p14="http://schemas.microsoft.com/office/powerpoint/2010/main" val="2220173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 обращение словом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СССР (вопрос П. Михалковой):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«Обращение «гражданин» — в отличие от «товарищ» — применялось в тех случаях, когда необходимо было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правовую или должностную дистанцию между людьми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(так должны были обращаться друг к другу чиновник и проситель, кондуктор и пассажир,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 и подследственный, судья и обвиняемый, заключённый и охранник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так далее), или когда требовалось пробудить именно гражданские чувства, например в призывах к соблюдению общественного порядка, правил проезда</a:t>
            </a:r>
          </a:p>
        </p:txBody>
      </p:sp>
    </p:spTree>
    <p:extLst>
      <p:ext uri="{BB962C8B-B14F-4D97-AF65-F5344CB8AC3E}">
        <p14:creationId xmlns:p14="http://schemas.microsoft.com/office/powerpoint/2010/main" val="2875471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общественном транспорте, правил безопасности, в случае экстренных объявлений на радио»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(2007):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Правда, в ситуации, где нормальных отношений между людьми нет, обращение вообще невозможно, что тонко подметил М. Булгаков, часто использовавший обращения для характеристики персонажей. В «Мастере и Маргарите» он так описывает сцену избиения: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Что вы,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 – прошептал ополоумевший администратор, сообразил тут же, что слово «товарищи» никак не подходит к бандитам, напавшим на человека в общественной уборной, </a:t>
            </a:r>
          </a:p>
        </p:txBody>
      </p:sp>
    </p:spTree>
    <p:extLst>
      <p:ext uri="{BB962C8B-B14F-4D97-AF65-F5344CB8AC3E}">
        <p14:creationId xmlns:p14="http://schemas.microsoft.com/office/powerpoint/2010/main" val="2388958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общественном транспорте, правил безопасности, в прохрипел: –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 – смекнул, что и этого названия они не заслуживают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получил третий страшный удар неизвестно от кого из двух, так что кровь из носу хлынула на толстовку.»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6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связана с языковым выражением солидарности, включением собеседника и других лиц в одну группу с говорящим, тогда как отрицательная – с самоограничениями говорящих, стремлением избежать конфликтов, она сильно зависит от структуры иерархических отношений в обществе и социальной дистанции между говорящим и другими людьми.»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MG;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Brown, P., Levinson, St. C. 1987. 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Politeness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universals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17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«Способы выражения вежливости в разных языках сильно зависят от структуры тех обществ, в которых эти языки функционируют, и от принятых в них моделей социального поведения. Имеются и структурные различия: в одних языках (например, японском, корейском и др.) имеются специальные грамматические категории вежливости, тогда как в других (…) они отсутствуют, (…). Однако имеются и достаточно общие закономерности выражения вежливости, причем часто одни и те же способы выражения социальных отношений существуют в генетически не связанных и не контактирующих между собой языках.</a:t>
            </a:r>
          </a:p>
        </p:txBody>
      </p:sp>
    </p:spTree>
    <p:extLst>
      <p:ext uri="{BB962C8B-B14F-4D97-AF65-F5344CB8AC3E}">
        <p14:creationId xmlns:p14="http://schemas.microsoft.com/office/powerpoint/2010/main" val="337081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указывают П. Браун и С. Левинсон, связанные с выражением вежливости языковые знаки, как правило, непроизвольны и непосредственно отражают общественные закономерности и установления.»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в особых способах речи со «своими» и о «своих», отличными от речи с «чужими» и о «чужих». Нередко включение собеседника в единую группу с говорящим достигается с помощью употребления особого языка или особой разновидности языка. Это могут быть особые арго или жаргон, непонятные «чужим».</a:t>
            </a:r>
          </a:p>
        </p:txBody>
      </p:sp>
    </p:spTree>
    <p:extLst>
      <p:ext uri="{BB962C8B-B14F-4D97-AF65-F5344CB8AC3E}">
        <p14:creationId xmlns:p14="http://schemas.microsoft.com/office/powerpoint/2010/main" val="61457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может быть диалект или местная разновидность языка; на нем говорят со «своими», а при общении с «чужими» используется литературный язык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(…)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другим обычным способам выражения положительной вежливости относятся использование специальных формы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(sic)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обозначения, именования и особенно обращения, например, употребление терминов родства (например,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отношении лиц, не являющихся родственниками; уменьшительно-ласкательная лексика; специальные частицы; особые интонационные контуры и др.</a:t>
            </a:r>
          </a:p>
        </p:txBody>
      </p:sp>
    </p:spTree>
    <p:extLst>
      <p:ext uri="{BB962C8B-B14F-4D97-AF65-F5344CB8AC3E}">
        <p14:creationId xmlns:p14="http://schemas.microsoft.com/office/powerpoint/2010/main" val="191586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49" y="298450"/>
            <a:ext cx="8543925" cy="6353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Сюда можно отнести и обращение «на ты» в ряде западноевропейских языков (французский, немецкий и др.) и отчасти в русском, указывающее на включение собеседника в единую группу с говорящим, а также конструкции, включающие себя и собеседника в единую деятельность вроде русского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91440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«Выражение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 вежливости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во многих языках связано с теми или иными способами оказания внимания собеседнику или третьим лицам, нередко с одновременным этикетным «принижением» говорящего. Как правило, отрицательная вежливость бывает более формализованной, чем положительная: существует определенный набор стандартных этикетных формул, позволяющих говорящему не задеть чувства собеседника и проявить свое умение пользоваться принятыми в обществе правилами вежливости.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2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3296</Words>
  <Application>Microsoft Macintosh PowerPoint</Application>
  <PresentationFormat>Bildschirmpräsentation (4:3)</PresentationFormat>
  <Paragraphs>67</Paragraphs>
  <Slides>36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Office-Design</vt:lpstr>
      <vt:lpstr>Актуальные аспекты развития современного русского языка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402</cp:revision>
  <dcterms:created xsi:type="dcterms:W3CDTF">2014-04-27T23:03:49Z</dcterms:created>
  <dcterms:modified xsi:type="dcterms:W3CDTF">2025-04-25T08:44:34Z</dcterms:modified>
</cp:coreProperties>
</file>