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Lst>
  <p:notesMasterIdLst>
    <p:notesMasterId r:id="rId63"/>
  </p:notesMasterIdLst>
  <p:sldIdLst>
    <p:sldId id="512" r:id="rId6"/>
    <p:sldId id="513" r:id="rId7"/>
    <p:sldId id="511" r:id="rId8"/>
    <p:sldId id="514" r:id="rId9"/>
    <p:sldId id="516" r:id="rId10"/>
    <p:sldId id="471" r:id="rId11"/>
    <p:sldId id="347" r:id="rId12"/>
    <p:sldId id="349" r:id="rId13"/>
    <p:sldId id="350" r:id="rId14"/>
    <p:sldId id="491" r:id="rId15"/>
    <p:sldId id="360" r:id="rId16"/>
    <p:sldId id="879" r:id="rId17"/>
    <p:sldId id="492" r:id="rId18"/>
    <p:sldId id="518" r:id="rId19"/>
    <p:sldId id="272" r:id="rId20"/>
    <p:sldId id="362" r:id="rId21"/>
    <p:sldId id="363" r:id="rId22"/>
    <p:sldId id="517" r:id="rId23"/>
    <p:sldId id="473" r:id="rId24"/>
    <p:sldId id="257" r:id="rId25"/>
    <p:sldId id="515" r:id="rId26"/>
    <p:sldId id="366" r:id="rId27"/>
    <p:sldId id="900" r:id="rId28"/>
    <p:sldId id="963" r:id="rId29"/>
    <p:sldId id="911" r:id="rId30"/>
    <p:sldId id="431" r:id="rId31"/>
    <p:sldId id="400" r:id="rId32"/>
    <p:sldId id="964" r:id="rId33"/>
    <p:sldId id="880" r:id="rId34"/>
    <p:sldId id="840" r:id="rId35"/>
    <p:sldId id="339" r:id="rId36"/>
    <p:sldId id="950" r:id="rId37"/>
    <p:sldId id="954" r:id="rId38"/>
    <p:sldId id="955" r:id="rId39"/>
    <p:sldId id="510" r:id="rId40"/>
    <p:sldId id="262" r:id="rId41"/>
    <p:sldId id="961" r:id="rId42"/>
    <p:sldId id="962" r:id="rId43"/>
    <p:sldId id="953" r:id="rId44"/>
    <p:sldId id="957" r:id="rId45"/>
    <p:sldId id="958" r:id="rId46"/>
    <p:sldId id="941" r:id="rId47"/>
    <p:sldId id="948" r:id="rId48"/>
    <p:sldId id="894" r:id="rId49"/>
    <p:sldId id="883" r:id="rId50"/>
    <p:sldId id="956" r:id="rId51"/>
    <p:sldId id="951" r:id="rId52"/>
    <p:sldId id="965" r:id="rId53"/>
    <p:sldId id="967" r:id="rId54"/>
    <p:sldId id="966" r:id="rId55"/>
    <p:sldId id="968" r:id="rId56"/>
    <p:sldId id="441" r:id="rId57"/>
    <p:sldId id="484" r:id="rId58"/>
    <p:sldId id="442" r:id="rId59"/>
    <p:sldId id="507" r:id="rId60"/>
    <p:sldId id="912" r:id="rId61"/>
    <p:sldId id="949" r:id="rId6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DD"/>
    <a:srgbClr val="CCCCFF"/>
    <a:srgbClr val="CCECFF"/>
    <a:srgbClr val="EFFFEF"/>
    <a:srgbClr val="CCFFCC"/>
    <a:srgbClr val="CC99FF"/>
    <a:srgbClr val="99FF99"/>
    <a:srgbClr val="FFFFCC"/>
    <a:srgbClr val="FFFF99"/>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7B8C93-D569-4283-BA47-D7D0F97BE8F7}" v="227" dt="2023-10-16T11:08:17.026"/>
    <p1510:client id="{B1D14190-4465-49AA-89EF-28AE9837AA0E}" v="5" dt="2023-10-15T14:58:28.8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94660"/>
  </p:normalViewPr>
  <p:slideViewPr>
    <p:cSldViewPr snapToGrid="0">
      <p:cViewPr varScale="1">
        <p:scale>
          <a:sx n="108" d="100"/>
          <a:sy n="108" d="100"/>
        </p:scale>
        <p:origin x="1710" y="102"/>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1185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notesMaster" Target="notesMasters/notesMaster1.xml"/><Relationship Id="rId68"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9DC-4532-9046-D8130D7C5C8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9DC-4532-9046-D8130D7C5C8F}"/>
              </c:ext>
            </c:extLst>
          </c:dPt>
          <c:val>
            <c:numRef>
              <c:f>Sheet1!$B$6:$B$7</c:f>
              <c:numCache>
                <c:formatCode>0.00%</c:formatCode>
                <c:ptCount val="2"/>
                <c:pt idx="0">
                  <c:v>5.0000000000000001E-3</c:v>
                </c:pt>
                <c:pt idx="1">
                  <c:v>0.99950000000000006</c:v>
                </c:pt>
              </c:numCache>
            </c:numRef>
          </c:val>
          <c:extLst>
            <c:ext xmlns:c16="http://schemas.microsoft.com/office/drawing/2014/chart" uri="{C3380CC4-5D6E-409C-BE32-E72D297353CC}">
              <c16:uniqueId val="{00000004-E9DC-4532-9046-D8130D7C5C8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cs-CZ"/>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08F5C8-9CC1-4401-A4E5-FC73047CCAC6}" type="datetimeFigureOut">
              <a:rPr lang="fi-FI" smtClean="0"/>
              <a:t>20.10.2023</a:t>
            </a:fld>
            <a:endParaRPr lang="fi-FI"/>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967C33-CF5A-4533-9192-B915FFAEFE70}" type="slidenum">
              <a:rPr lang="fi-FI" smtClean="0"/>
              <a:t>‹#›</a:t>
            </a:fld>
            <a:endParaRPr lang="fi-FI"/>
          </a:p>
        </p:txBody>
      </p:sp>
    </p:spTree>
    <p:extLst>
      <p:ext uri="{BB962C8B-B14F-4D97-AF65-F5344CB8AC3E}">
        <p14:creationId xmlns:p14="http://schemas.microsoft.com/office/powerpoint/2010/main" val="697590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Kevät ja kesä: nyt se osaa kaiken, vrt. tekoäly ja </a:t>
            </a:r>
            <a:r>
              <a:rPr lang="fi-FI" dirty="0" err="1"/>
              <a:t>ChatGPT</a:t>
            </a:r>
            <a:r>
              <a:rPr lang="fi-FI" dirty="0"/>
              <a:t>, sitten tulee </a:t>
            </a:r>
            <a:r>
              <a:rPr lang="fi-FI"/>
              <a:t>taas talvi.</a:t>
            </a:r>
          </a:p>
        </p:txBody>
      </p:sp>
      <p:sp>
        <p:nvSpPr>
          <p:cNvPr id="4" name="Dian numeron paikkamerkki 3"/>
          <p:cNvSpPr>
            <a:spLocks noGrp="1"/>
          </p:cNvSpPr>
          <p:nvPr>
            <p:ph type="sldNum" sz="quarter" idx="5"/>
          </p:nvPr>
        </p:nvSpPr>
        <p:spPr/>
        <p:txBody>
          <a:bodyPr/>
          <a:lstStyle/>
          <a:p>
            <a:fld id="{BD967C33-CF5A-4533-9192-B915FFAEFE70}" type="slidenum">
              <a:rPr lang="fi-FI" smtClean="0"/>
              <a:t>4</a:t>
            </a:fld>
            <a:endParaRPr lang="fi-FI"/>
          </a:p>
        </p:txBody>
      </p:sp>
    </p:spTree>
    <p:extLst>
      <p:ext uri="{BB962C8B-B14F-4D97-AF65-F5344CB8AC3E}">
        <p14:creationId xmlns:p14="http://schemas.microsoft.com/office/powerpoint/2010/main" val="7012702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5B06A4-8888-4141-A2A3-3E0A8E8BC43F}"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86191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err="1"/>
              <a:t>Pencil</a:t>
            </a:r>
            <a:r>
              <a:rPr lang="fi-FI" dirty="0"/>
              <a:t> and </a:t>
            </a:r>
            <a:r>
              <a:rPr lang="fi-FI" dirty="0" err="1"/>
              <a:t>rubber</a:t>
            </a:r>
            <a:r>
              <a:rPr lang="fi-FI" dirty="0"/>
              <a:t> </a:t>
            </a:r>
            <a:r>
              <a:rPr lang="fi-FI" dirty="0" err="1"/>
              <a:t>assisted</a:t>
            </a:r>
            <a:r>
              <a:rPr lang="fi-FI" dirty="0"/>
              <a:t> </a:t>
            </a:r>
            <a:r>
              <a:rPr lang="fi-FI" dirty="0" err="1"/>
              <a:t>translators</a:t>
            </a:r>
            <a:r>
              <a:rPr lang="fi-FI" dirty="0"/>
              <a:t> and CAT </a:t>
            </a:r>
            <a:r>
              <a:rPr lang="fi-FI" dirty="0" err="1"/>
              <a:t>tools</a:t>
            </a:r>
            <a:endParaRPr lang="fi-FI" dirty="0"/>
          </a:p>
        </p:txBody>
      </p:sp>
      <p:sp>
        <p:nvSpPr>
          <p:cNvPr id="4" name="Dian numeron paikkamerkki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EE55360-DF1D-4724-B9A7-2E41BA58F4F4}"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05655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EE55360-DF1D-4724-B9A7-2E41BA58F4F4}"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99513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err="1"/>
              <a:t>Tsekki</a:t>
            </a:r>
            <a:r>
              <a:rPr lang="fi-FI" dirty="0"/>
              <a:t>: 6 </a:t>
            </a:r>
            <a:r>
              <a:rPr lang="fi-FI" dirty="0" err="1"/>
              <a:t>companies</a:t>
            </a:r>
            <a:r>
              <a:rPr lang="fi-FI" dirty="0"/>
              <a:t>, 14 </a:t>
            </a:r>
            <a:r>
              <a:rPr lang="fi-FI" dirty="0" err="1"/>
              <a:t>individual</a:t>
            </a:r>
            <a:r>
              <a:rPr lang="fi-FI" dirty="0"/>
              <a:t> </a:t>
            </a:r>
            <a:r>
              <a:rPr lang="fi-FI" dirty="0" err="1"/>
              <a:t>professionals</a:t>
            </a:r>
            <a:r>
              <a:rPr lang="fi-FI" dirty="0"/>
              <a:t>, 4 </a:t>
            </a:r>
            <a:r>
              <a:rPr lang="fi-FI" dirty="0" err="1"/>
              <a:t>training</a:t>
            </a:r>
            <a:r>
              <a:rPr lang="fi-FI" dirty="0"/>
              <a:t> </a:t>
            </a:r>
            <a:r>
              <a:rPr lang="fi-FI" dirty="0" err="1"/>
              <a:t>institutes</a:t>
            </a:r>
            <a:r>
              <a:rPr lang="fi-FI" dirty="0"/>
              <a:t>; Finland: 8, 20, 5</a:t>
            </a:r>
          </a:p>
        </p:txBody>
      </p:sp>
      <p:sp>
        <p:nvSpPr>
          <p:cNvPr id="4" name="Dian numeron paikkamerkki 3"/>
          <p:cNvSpPr>
            <a:spLocks noGrp="1"/>
          </p:cNvSpPr>
          <p:nvPr>
            <p:ph type="sldNum" sz="quarter" idx="5"/>
          </p:nvPr>
        </p:nvSpPr>
        <p:spPr/>
        <p:txBody>
          <a:bodyPr/>
          <a:lstStyle/>
          <a:p>
            <a:fld id="{BD967C33-CF5A-4533-9192-B915FFAEFE70}" type="slidenum">
              <a:rPr lang="fi-FI" smtClean="0"/>
              <a:t>33</a:t>
            </a:fld>
            <a:endParaRPr lang="fi-FI"/>
          </a:p>
        </p:txBody>
      </p:sp>
    </p:spTree>
    <p:extLst>
      <p:ext uri="{BB962C8B-B14F-4D97-AF65-F5344CB8AC3E}">
        <p14:creationId xmlns:p14="http://schemas.microsoft.com/office/powerpoint/2010/main" val="19084999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Microsoft </a:t>
            </a:r>
            <a:r>
              <a:rPr lang="fi-FI" dirty="0" err="1"/>
              <a:t>Translate</a:t>
            </a:r>
            <a:r>
              <a:rPr lang="fi-FI" dirty="0"/>
              <a:t> (Wordin sisällä)</a:t>
            </a:r>
          </a:p>
        </p:txBody>
      </p:sp>
      <p:sp>
        <p:nvSpPr>
          <p:cNvPr id="4" name="Dian numeron paikkamerkki 3"/>
          <p:cNvSpPr>
            <a:spLocks noGrp="1"/>
          </p:cNvSpPr>
          <p:nvPr>
            <p:ph type="sldNum" sz="quarter" idx="5"/>
          </p:nvPr>
        </p:nvSpPr>
        <p:spPr/>
        <p:txBody>
          <a:bodyPr/>
          <a:lstStyle/>
          <a:p>
            <a:fld id="{BD967C33-CF5A-4533-9192-B915FFAEFE70}" type="slidenum">
              <a:rPr lang="fi-FI" smtClean="0"/>
              <a:t>39</a:t>
            </a:fld>
            <a:endParaRPr lang="fi-FI"/>
          </a:p>
        </p:txBody>
      </p:sp>
    </p:spTree>
    <p:extLst>
      <p:ext uri="{BB962C8B-B14F-4D97-AF65-F5344CB8AC3E}">
        <p14:creationId xmlns:p14="http://schemas.microsoft.com/office/powerpoint/2010/main" val="12350979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Google </a:t>
            </a:r>
            <a:r>
              <a:rPr lang="fi-FI" dirty="0" err="1"/>
              <a:t>Translate</a:t>
            </a:r>
            <a:endParaRPr lang="fi-FI" dirty="0"/>
          </a:p>
        </p:txBody>
      </p:sp>
      <p:sp>
        <p:nvSpPr>
          <p:cNvPr id="4" name="Dian numeron paikkamerkki 3"/>
          <p:cNvSpPr>
            <a:spLocks noGrp="1"/>
          </p:cNvSpPr>
          <p:nvPr>
            <p:ph type="sldNum" sz="quarter" idx="5"/>
          </p:nvPr>
        </p:nvSpPr>
        <p:spPr/>
        <p:txBody>
          <a:bodyPr/>
          <a:lstStyle/>
          <a:p>
            <a:fld id="{BD967C33-CF5A-4533-9192-B915FFAEFE70}" type="slidenum">
              <a:rPr lang="fi-FI" smtClean="0"/>
              <a:t>40</a:t>
            </a:fld>
            <a:endParaRPr lang="fi-FI"/>
          </a:p>
        </p:txBody>
      </p:sp>
    </p:spTree>
    <p:extLst>
      <p:ext uri="{BB962C8B-B14F-4D97-AF65-F5344CB8AC3E}">
        <p14:creationId xmlns:p14="http://schemas.microsoft.com/office/powerpoint/2010/main" val="20104324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Vasemmalla Microsoft (Word), oikealla Google </a:t>
            </a:r>
            <a:r>
              <a:rPr lang="fi-FI" dirty="0" err="1"/>
              <a:t>Translate</a:t>
            </a:r>
            <a:endParaRPr lang="fi-FI" dirty="0"/>
          </a:p>
        </p:txBody>
      </p:sp>
      <p:sp>
        <p:nvSpPr>
          <p:cNvPr id="4" name="Dian numeron paikkamerkki 3"/>
          <p:cNvSpPr>
            <a:spLocks noGrp="1"/>
          </p:cNvSpPr>
          <p:nvPr>
            <p:ph type="sldNum" sz="quarter" idx="5"/>
          </p:nvPr>
        </p:nvSpPr>
        <p:spPr/>
        <p:txBody>
          <a:bodyPr/>
          <a:lstStyle/>
          <a:p>
            <a:fld id="{BD967C33-CF5A-4533-9192-B915FFAEFE70}" type="slidenum">
              <a:rPr lang="fi-FI" smtClean="0"/>
              <a:t>41</a:t>
            </a:fld>
            <a:endParaRPr lang="fi-FI"/>
          </a:p>
        </p:txBody>
      </p:sp>
    </p:spTree>
    <p:extLst>
      <p:ext uri="{BB962C8B-B14F-4D97-AF65-F5344CB8AC3E}">
        <p14:creationId xmlns:p14="http://schemas.microsoft.com/office/powerpoint/2010/main" val="20667613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err="1"/>
              <a:t>Yandex</a:t>
            </a:r>
            <a:endParaRPr lang="fi-FI"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EE55360-DF1D-4724-B9A7-2E41BA58F4F4}"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34051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err="1"/>
              <a:t>DeepL</a:t>
            </a:r>
            <a:endParaRPr lang="fi-FI" dirty="0"/>
          </a:p>
        </p:txBody>
      </p:sp>
      <p:sp>
        <p:nvSpPr>
          <p:cNvPr id="4" name="Dian numeron paikkamerkki 3"/>
          <p:cNvSpPr>
            <a:spLocks noGrp="1"/>
          </p:cNvSpPr>
          <p:nvPr>
            <p:ph type="sldNum" sz="quarter" idx="5"/>
          </p:nvPr>
        </p:nvSpPr>
        <p:spPr/>
        <p:txBody>
          <a:bodyPr/>
          <a:lstStyle/>
          <a:p>
            <a:fld id="{BD967C33-CF5A-4533-9192-B915FFAEFE70}" type="slidenum">
              <a:rPr lang="fi-FI" smtClean="0"/>
              <a:t>45</a:t>
            </a:fld>
            <a:endParaRPr lang="fi-FI"/>
          </a:p>
        </p:txBody>
      </p:sp>
    </p:spTree>
    <p:extLst>
      <p:ext uri="{BB962C8B-B14F-4D97-AF65-F5344CB8AC3E}">
        <p14:creationId xmlns:p14="http://schemas.microsoft.com/office/powerpoint/2010/main" val="23767181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Vasemmalla </a:t>
            </a:r>
            <a:r>
              <a:rPr lang="fi-FI" dirty="0" err="1"/>
              <a:t>Yandex</a:t>
            </a:r>
            <a:r>
              <a:rPr lang="fi-FI" dirty="0"/>
              <a:t>, oikealla </a:t>
            </a:r>
            <a:r>
              <a:rPr lang="fi-FI" dirty="0" err="1"/>
              <a:t>DeepL</a:t>
            </a:r>
            <a:endParaRPr lang="fi-FI" dirty="0"/>
          </a:p>
        </p:txBody>
      </p:sp>
      <p:sp>
        <p:nvSpPr>
          <p:cNvPr id="4" name="Dian numeron paikkamerkki 3"/>
          <p:cNvSpPr>
            <a:spLocks noGrp="1"/>
          </p:cNvSpPr>
          <p:nvPr>
            <p:ph type="sldNum" sz="quarter" idx="5"/>
          </p:nvPr>
        </p:nvSpPr>
        <p:spPr/>
        <p:txBody>
          <a:bodyPr/>
          <a:lstStyle/>
          <a:p>
            <a:fld id="{BD967C33-CF5A-4533-9192-B915FFAEFE70}" type="slidenum">
              <a:rPr lang="fi-FI" smtClean="0"/>
              <a:t>46</a:t>
            </a:fld>
            <a:endParaRPr lang="fi-FI"/>
          </a:p>
        </p:txBody>
      </p:sp>
    </p:spTree>
    <p:extLst>
      <p:ext uri="{BB962C8B-B14F-4D97-AF65-F5344CB8AC3E}">
        <p14:creationId xmlns:p14="http://schemas.microsoft.com/office/powerpoint/2010/main" val="4268573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D967C33-CF5A-4533-9192-B915FFAEFE70}"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2675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err="1"/>
              <a:t>Which</a:t>
            </a:r>
            <a:r>
              <a:rPr lang="fi-FI" dirty="0"/>
              <a:t> </a:t>
            </a:r>
            <a:r>
              <a:rPr lang="fi-FI" dirty="0" err="1"/>
              <a:t>engines</a:t>
            </a:r>
            <a:r>
              <a:rPr lang="fi-FI" dirty="0"/>
              <a:t> </a:t>
            </a:r>
            <a:r>
              <a:rPr lang="fi-FI" dirty="0" err="1"/>
              <a:t>have</a:t>
            </a:r>
            <a:r>
              <a:rPr lang="fi-FI" dirty="0"/>
              <a:t> </a:t>
            </a:r>
            <a:r>
              <a:rPr lang="fi-FI" dirty="0" err="1"/>
              <a:t>you</a:t>
            </a:r>
            <a:r>
              <a:rPr lang="fi-FI" dirty="0"/>
              <a:t> </a:t>
            </a:r>
            <a:r>
              <a:rPr lang="fi-FI" dirty="0" err="1"/>
              <a:t>tried</a:t>
            </a:r>
            <a:r>
              <a:rPr lang="fi-FI" dirty="0"/>
              <a:t>? </a:t>
            </a:r>
          </a:p>
        </p:txBody>
      </p:sp>
      <p:sp>
        <p:nvSpPr>
          <p:cNvPr id="4" name="Dian numeron paikkamerkki 3"/>
          <p:cNvSpPr>
            <a:spLocks noGrp="1"/>
          </p:cNvSpPr>
          <p:nvPr>
            <p:ph type="sldNum" sz="quarter" idx="5"/>
          </p:nvPr>
        </p:nvSpPr>
        <p:spPr/>
        <p:txBody>
          <a:bodyPr/>
          <a:lstStyle/>
          <a:p>
            <a:fld id="{BD967C33-CF5A-4533-9192-B915FFAEFE70}" type="slidenum">
              <a:rPr lang="fi-FI" smtClean="0"/>
              <a:t>14</a:t>
            </a:fld>
            <a:endParaRPr lang="fi-FI"/>
          </a:p>
        </p:txBody>
      </p:sp>
    </p:spTree>
    <p:extLst>
      <p:ext uri="{BB962C8B-B14F-4D97-AF65-F5344CB8AC3E}">
        <p14:creationId xmlns:p14="http://schemas.microsoft.com/office/powerpoint/2010/main" val="1886399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err="1"/>
              <a:t>Under</a:t>
            </a:r>
            <a:r>
              <a:rPr lang="fi-FI" dirty="0"/>
              <a:t> </a:t>
            </a:r>
            <a:r>
              <a:rPr lang="fi-FI" dirty="0" err="1"/>
              <a:t>all</a:t>
            </a:r>
            <a:r>
              <a:rPr lang="fi-FI" dirty="0"/>
              <a:t> </a:t>
            </a:r>
            <a:r>
              <a:rPr lang="fi-FI" dirty="0" err="1"/>
              <a:t>these</a:t>
            </a:r>
            <a:r>
              <a:rPr lang="fi-FI" dirty="0"/>
              <a:t> logos is a </a:t>
            </a:r>
            <a:r>
              <a:rPr lang="fi-FI" dirty="0" err="1"/>
              <a:t>report</a:t>
            </a:r>
            <a:r>
              <a:rPr lang="fi-FI" dirty="0"/>
              <a:t> </a:t>
            </a:r>
            <a:r>
              <a:rPr lang="fi-FI" dirty="0" err="1"/>
              <a:t>that</a:t>
            </a:r>
            <a:r>
              <a:rPr lang="fi-FI" dirty="0"/>
              <a:t> </a:t>
            </a:r>
            <a:r>
              <a:rPr lang="fi-FI" dirty="0" err="1"/>
              <a:t>by</a:t>
            </a:r>
            <a:r>
              <a:rPr lang="fi-FI" dirty="0"/>
              <a:t> 2021, </a:t>
            </a:r>
            <a:r>
              <a:rPr lang="fi-FI" dirty="0" err="1"/>
              <a:t>the</a:t>
            </a:r>
            <a:r>
              <a:rPr lang="fi-FI" dirty="0"/>
              <a:t> Android version of Google </a:t>
            </a:r>
            <a:r>
              <a:rPr lang="fi-FI" dirty="0" err="1"/>
              <a:t>Translate</a:t>
            </a:r>
            <a:r>
              <a:rPr lang="fi-FI" dirty="0"/>
              <a:t> </a:t>
            </a:r>
            <a:r>
              <a:rPr lang="fi-FI" dirty="0" err="1"/>
              <a:t>had</a:t>
            </a:r>
            <a:r>
              <a:rPr lang="fi-FI" dirty="0"/>
              <a:t> </a:t>
            </a:r>
            <a:r>
              <a:rPr lang="fi-FI" dirty="0" err="1"/>
              <a:t>been</a:t>
            </a:r>
            <a:r>
              <a:rPr lang="fi-FI" dirty="0"/>
              <a:t> </a:t>
            </a:r>
            <a:r>
              <a:rPr lang="fi-FI" dirty="0" err="1"/>
              <a:t>downloaded</a:t>
            </a:r>
            <a:r>
              <a:rPr lang="fi-FI" dirty="0"/>
              <a:t> 1 </a:t>
            </a:r>
            <a:r>
              <a:rPr lang="fi-FI" dirty="0" err="1"/>
              <a:t>billion</a:t>
            </a:r>
            <a:r>
              <a:rPr lang="fi-FI" dirty="0"/>
              <a:t> </a:t>
            </a:r>
            <a:r>
              <a:rPr lang="fi-FI" dirty="0" err="1"/>
              <a:t>times</a:t>
            </a:r>
            <a:r>
              <a:rPr lang="fi-FI" dirty="0"/>
              <a:t> </a:t>
            </a:r>
            <a:r>
              <a:rPr lang="fi-FI" dirty="0">
                <a:sym typeface="Wingdings" panose="05000000000000000000" pitchFamily="2" charset="2"/>
              </a:rPr>
              <a:t> </a:t>
            </a:r>
            <a:r>
              <a:rPr lang="fi-FI" dirty="0" err="1">
                <a:sym typeface="Wingdings" panose="05000000000000000000" pitchFamily="2" charset="2"/>
              </a:rPr>
              <a:t>there</a:t>
            </a:r>
            <a:r>
              <a:rPr lang="fi-FI" dirty="0">
                <a:sym typeface="Wingdings" panose="05000000000000000000" pitchFamily="2" charset="2"/>
              </a:rPr>
              <a:t> </a:t>
            </a:r>
            <a:r>
              <a:rPr lang="fi-FI" dirty="0" err="1">
                <a:sym typeface="Wingdings" panose="05000000000000000000" pitchFamily="2" charset="2"/>
              </a:rPr>
              <a:t>are</a:t>
            </a:r>
            <a:r>
              <a:rPr lang="fi-FI" dirty="0">
                <a:sym typeface="Wingdings" panose="05000000000000000000" pitchFamily="2" charset="2"/>
              </a:rPr>
              <a:t> at </a:t>
            </a:r>
            <a:r>
              <a:rPr lang="fi-FI" dirty="0" err="1">
                <a:sym typeface="Wingdings" panose="05000000000000000000" pitchFamily="2" charset="2"/>
              </a:rPr>
              <a:t>least</a:t>
            </a:r>
            <a:r>
              <a:rPr lang="fi-FI" dirty="0">
                <a:sym typeface="Wingdings" panose="05000000000000000000" pitchFamily="2" charset="2"/>
              </a:rPr>
              <a:t> 1 </a:t>
            </a:r>
            <a:r>
              <a:rPr lang="fi-FI" dirty="0" err="1">
                <a:sym typeface="Wingdings" panose="05000000000000000000" pitchFamily="2" charset="2"/>
              </a:rPr>
              <a:t>billion</a:t>
            </a:r>
            <a:r>
              <a:rPr lang="fi-FI" dirty="0">
                <a:sym typeface="Wingdings" panose="05000000000000000000" pitchFamily="2" charset="2"/>
              </a:rPr>
              <a:t> </a:t>
            </a:r>
            <a:r>
              <a:rPr lang="fi-FI" dirty="0" err="1">
                <a:sym typeface="Wingdings" panose="05000000000000000000" pitchFamily="2" charset="2"/>
              </a:rPr>
              <a:t>users</a:t>
            </a:r>
            <a:r>
              <a:rPr lang="fi-FI" dirty="0">
                <a:sym typeface="Wingdings" panose="05000000000000000000" pitchFamily="2" charset="2"/>
              </a:rPr>
              <a:t> of MT. </a:t>
            </a:r>
            <a:r>
              <a:rPr lang="fi-FI" dirty="0" err="1">
                <a:sym typeface="Wingdings" panose="05000000000000000000" pitchFamily="2" charset="2"/>
              </a:rPr>
              <a:t>However</a:t>
            </a:r>
            <a:r>
              <a:rPr lang="fi-FI" dirty="0">
                <a:sym typeface="Wingdings" panose="05000000000000000000" pitchFamily="2" charset="2"/>
              </a:rPr>
              <a:t>, </a:t>
            </a:r>
            <a:r>
              <a:rPr lang="fi-FI" dirty="0" err="1">
                <a:sym typeface="Wingdings" panose="05000000000000000000" pitchFamily="2" charset="2"/>
              </a:rPr>
              <a:t>there</a:t>
            </a:r>
            <a:r>
              <a:rPr lang="fi-FI" dirty="0">
                <a:sym typeface="Wingdings" panose="05000000000000000000" pitchFamily="2" charset="2"/>
              </a:rPr>
              <a:t> </a:t>
            </a:r>
            <a:r>
              <a:rPr lang="fi-FI" dirty="0" err="1">
                <a:sym typeface="Wingdings" panose="05000000000000000000" pitchFamily="2" charset="2"/>
              </a:rPr>
              <a:t>are</a:t>
            </a:r>
            <a:r>
              <a:rPr lang="fi-FI" dirty="0">
                <a:sym typeface="Wingdings" panose="05000000000000000000" pitchFamily="2" charset="2"/>
              </a:rPr>
              <a:t> a </a:t>
            </a:r>
            <a:r>
              <a:rPr lang="fi-FI" dirty="0" err="1">
                <a:sym typeface="Wingdings" panose="05000000000000000000" pitchFamily="2" charset="2"/>
              </a:rPr>
              <a:t>lot</a:t>
            </a:r>
            <a:r>
              <a:rPr lang="fi-FI" dirty="0">
                <a:sym typeface="Wingdings" panose="05000000000000000000" pitchFamily="2" charset="2"/>
              </a:rPr>
              <a:t> of </a:t>
            </a:r>
            <a:r>
              <a:rPr lang="fi-FI" dirty="0" err="1">
                <a:sym typeface="Wingdings" panose="05000000000000000000" pitchFamily="2" charset="2"/>
              </a:rPr>
              <a:t>other</a:t>
            </a:r>
            <a:r>
              <a:rPr lang="fi-FI" dirty="0">
                <a:sym typeface="Wingdings" panose="05000000000000000000" pitchFamily="2" charset="2"/>
              </a:rPr>
              <a:t> MT </a:t>
            </a:r>
            <a:r>
              <a:rPr lang="fi-FI" dirty="0" err="1">
                <a:sym typeface="Wingdings" panose="05000000000000000000" pitchFamily="2" charset="2"/>
              </a:rPr>
              <a:t>tools</a:t>
            </a:r>
            <a:r>
              <a:rPr lang="fi-FI" dirty="0">
                <a:sym typeface="Wingdings" panose="05000000000000000000" pitchFamily="2" charset="2"/>
              </a:rPr>
              <a:t> and </a:t>
            </a:r>
            <a:r>
              <a:rPr lang="fi-FI" dirty="0" err="1">
                <a:sym typeface="Wingdings" panose="05000000000000000000" pitchFamily="2" charset="2"/>
              </a:rPr>
              <a:t>those</a:t>
            </a:r>
            <a:r>
              <a:rPr lang="fi-FI" dirty="0">
                <a:sym typeface="Wingdings" panose="05000000000000000000" pitchFamily="2" charset="2"/>
              </a:rPr>
              <a:t> </a:t>
            </a:r>
            <a:r>
              <a:rPr lang="fi-FI" dirty="0" err="1">
                <a:sym typeface="Wingdings" panose="05000000000000000000" pitchFamily="2" charset="2"/>
              </a:rPr>
              <a:t>users</a:t>
            </a:r>
            <a:r>
              <a:rPr lang="fi-FI" dirty="0">
                <a:sym typeface="Wingdings" panose="05000000000000000000" pitchFamily="2" charset="2"/>
              </a:rPr>
              <a:t> </a:t>
            </a:r>
            <a:r>
              <a:rPr lang="fi-FI" dirty="0" err="1">
                <a:sym typeface="Wingdings" panose="05000000000000000000" pitchFamily="2" charset="2"/>
              </a:rPr>
              <a:t>are</a:t>
            </a:r>
            <a:r>
              <a:rPr lang="fi-FI" dirty="0">
                <a:sym typeface="Wingdings" panose="05000000000000000000" pitchFamily="2" charset="2"/>
              </a:rPr>
              <a:t> on top of </a:t>
            </a:r>
            <a:r>
              <a:rPr lang="fi-FI" dirty="0" err="1">
                <a:sym typeface="Wingdings" panose="05000000000000000000" pitchFamily="2" charset="2"/>
              </a:rPr>
              <a:t>that</a:t>
            </a:r>
            <a:r>
              <a:rPr lang="fi-FI" dirty="0">
                <a:sym typeface="Wingdings" panose="05000000000000000000" pitchFamily="2" charset="2"/>
              </a:rPr>
              <a:t> 1 </a:t>
            </a:r>
            <a:r>
              <a:rPr lang="fi-FI" dirty="0" err="1">
                <a:sym typeface="Wingdings" panose="05000000000000000000" pitchFamily="2" charset="2"/>
              </a:rPr>
              <a:t>billion</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7E0F35-8562-4CD7-8894-69547EA06C5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07802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err="1"/>
              <a:t>Gisting</a:t>
            </a:r>
            <a:r>
              <a:rPr lang="fi-FI" dirty="0"/>
              <a:t> = </a:t>
            </a:r>
            <a:r>
              <a:rPr lang="fi-FI" dirty="0" err="1"/>
              <a:t>understanding</a:t>
            </a:r>
            <a:endParaRPr lang="fi-FI" dirty="0"/>
          </a:p>
        </p:txBody>
      </p:sp>
      <p:sp>
        <p:nvSpPr>
          <p:cNvPr id="4" name="Dian numeron paikkamerkki 3"/>
          <p:cNvSpPr>
            <a:spLocks noGrp="1"/>
          </p:cNvSpPr>
          <p:nvPr>
            <p:ph type="sldNum" sz="quarter" idx="5"/>
          </p:nvPr>
        </p:nvSpPr>
        <p:spPr/>
        <p:txBody>
          <a:bodyPr/>
          <a:lstStyle/>
          <a:p>
            <a:fld id="{BD967C33-CF5A-4533-9192-B915FFAEFE70}" type="slidenum">
              <a:rPr lang="fi-FI" smtClean="0"/>
              <a:t>19</a:t>
            </a:fld>
            <a:endParaRPr lang="fi-FI"/>
          </a:p>
        </p:txBody>
      </p:sp>
    </p:spTree>
    <p:extLst>
      <p:ext uri="{BB962C8B-B14F-4D97-AF65-F5344CB8AC3E}">
        <p14:creationId xmlns:p14="http://schemas.microsoft.com/office/powerpoint/2010/main" val="460835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BD967C33-CF5A-4533-9192-B915FFAEFE70}" type="slidenum">
              <a:rPr lang="fi-FI" smtClean="0"/>
              <a:t>20</a:t>
            </a:fld>
            <a:endParaRPr lang="fi-FI"/>
          </a:p>
        </p:txBody>
      </p:sp>
    </p:spTree>
    <p:extLst>
      <p:ext uri="{BB962C8B-B14F-4D97-AF65-F5344CB8AC3E}">
        <p14:creationId xmlns:p14="http://schemas.microsoft.com/office/powerpoint/2010/main" val="2589529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EE55360-DF1D-4724-B9A7-2E41BA58F4F4}"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66403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5B06A4-8888-4141-A2A3-3E0A8E8BC43F}"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42825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Tämä herättää usein kysymyksiä: miten voi tehdä sujuvaa tekstiä ja samaan aikaan ottaa raakakonekäännöksestä kaikki irti?</a:t>
            </a:r>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0640C5-8A89-493B-863B-D18F833DB384}"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3707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i-FI"/>
              <a:t>Muokkaa ots. perustyyl. napsautt.</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dirty="0"/>
          </a:p>
        </p:txBody>
      </p:sp>
      <p:sp>
        <p:nvSpPr>
          <p:cNvPr id="4" name="Date Placeholder 3"/>
          <p:cNvSpPr>
            <a:spLocks noGrp="1"/>
          </p:cNvSpPr>
          <p:nvPr>
            <p:ph type="dt" sz="half" idx="10"/>
          </p:nvPr>
        </p:nvSpPr>
        <p:spPr/>
        <p:txBody>
          <a:bodyPr/>
          <a:lstStyle/>
          <a:p>
            <a:fld id="{6447B278-D8B2-49C4-B35D-0C4C887F0B2F}" type="datetimeFigureOut">
              <a:rPr lang="fi-FI" smtClean="0"/>
              <a:t>20.10.2023</a:t>
            </a:fld>
            <a:endParaRPr lang="fi-FI"/>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fi-FI"/>
              <a:t>M Nurminen</a:t>
            </a:r>
          </a:p>
        </p:txBody>
      </p:sp>
    </p:spTree>
    <p:extLst>
      <p:ext uri="{BB962C8B-B14F-4D97-AF65-F5344CB8AC3E}">
        <p14:creationId xmlns:p14="http://schemas.microsoft.com/office/powerpoint/2010/main" val="1045810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Vertical Text Placeholder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6447B278-D8B2-49C4-B35D-0C4C887F0B2F}" type="datetimeFigureOut">
              <a:rPr lang="fi-FI" smtClean="0"/>
              <a:t>20.10.2023</a:t>
            </a:fld>
            <a:endParaRPr lang="fi-FI"/>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fi-FI"/>
              <a:t>M Nurminen</a:t>
            </a:r>
          </a:p>
        </p:txBody>
      </p:sp>
    </p:spTree>
    <p:extLst>
      <p:ext uri="{BB962C8B-B14F-4D97-AF65-F5344CB8AC3E}">
        <p14:creationId xmlns:p14="http://schemas.microsoft.com/office/powerpoint/2010/main" val="3531908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i-FI"/>
              <a:t>Muokkaa ots. perustyyl. napsautt.</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6447B278-D8B2-49C4-B35D-0C4C887F0B2F}" type="datetimeFigureOut">
              <a:rPr lang="fi-FI" smtClean="0"/>
              <a:t>20.10.2023</a:t>
            </a:fld>
            <a:endParaRPr lang="fi-FI"/>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fi-FI"/>
              <a:t>M Nurminen</a:t>
            </a:r>
          </a:p>
        </p:txBody>
      </p:sp>
    </p:spTree>
    <p:extLst>
      <p:ext uri="{BB962C8B-B14F-4D97-AF65-F5344CB8AC3E}">
        <p14:creationId xmlns:p14="http://schemas.microsoft.com/office/powerpoint/2010/main" val="27423273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93914" y="81306"/>
            <a:ext cx="6858000" cy="2387600"/>
          </a:xfrm>
        </p:spPr>
        <p:txBody>
          <a:bodyPr anchor="ctr"/>
          <a:lstStyle>
            <a:lvl1pPr algn="ctr">
              <a:defRPr sz="4500" b="1">
                <a:solidFill>
                  <a:schemeClr val="tx1"/>
                </a:solidFill>
              </a:defRPr>
            </a:lvl1pPr>
          </a:lstStyle>
          <a:p>
            <a:r>
              <a:rPr lang="en-US"/>
              <a:t>Click to edit master title style</a:t>
            </a:r>
            <a:endParaRPr lang="fi-FI"/>
          </a:p>
        </p:txBody>
      </p:sp>
      <p:sp>
        <p:nvSpPr>
          <p:cNvPr id="3" name="Subtitle 2"/>
          <p:cNvSpPr>
            <a:spLocks noGrp="1"/>
          </p:cNvSpPr>
          <p:nvPr>
            <p:ph type="subTitle" idx="1"/>
          </p:nvPr>
        </p:nvSpPr>
        <p:spPr>
          <a:xfrm>
            <a:off x="993914" y="3263212"/>
            <a:ext cx="6858000" cy="1655762"/>
          </a:xfrm>
        </p:spPr>
        <p:txBody>
          <a:bodyPr/>
          <a:lstStyle>
            <a:lvl1pPr marL="0" indent="0" algn="ctr">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fi-FI"/>
          </a:p>
        </p:txBody>
      </p:sp>
      <p:sp>
        <p:nvSpPr>
          <p:cNvPr id="4" name="Date Placeholder 3"/>
          <p:cNvSpPr>
            <a:spLocks noGrp="1"/>
          </p:cNvSpPr>
          <p:nvPr>
            <p:ph type="dt" sz="half" idx="10"/>
          </p:nvPr>
        </p:nvSpPr>
        <p:spPr/>
        <p:txBody>
          <a:bodyPr/>
          <a:lstStyle/>
          <a:p>
            <a:fld id="{6447B278-D8B2-49C4-B35D-0C4C887F0B2F}" type="datetimeFigureOut">
              <a:rPr lang="fi-FI" smtClean="0"/>
              <a:t>20.10.2023</a:t>
            </a:fld>
            <a:endParaRPr lang="fi-FI"/>
          </a:p>
        </p:txBody>
      </p:sp>
      <p:sp>
        <p:nvSpPr>
          <p:cNvPr id="6" name="Slide Number Placeholder 5"/>
          <p:cNvSpPr>
            <a:spLocks noGrp="1"/>
          </p:cNvSpPr>
          <p:nvPr>
            <p:ph type="sldNum" sz="quarter" idx="12"/>
          </p:nvPr>
        </p:nvSpPr>
        <p:spPr/>
        <p:txBody>
          <a:bodyPr/>
          <a:lstStyle>
            <a:lvl1pPr>
              <a:defRPr/>
            </a:lvl1pPr>
          </a:lstStyle>
          <a:p>
            <a:r>
              <a:rPr lang="fi-FI"/>
              <a:t>M Nurminen</a:t>
            </a:r>
          </a:p>
        </p:txBody>
      </p:sp>
    </p:spTree>
    <p:extLst>
      <p:ext uri="{BB962C8B-B14F-4D97-AF65-F5344CB8AC3E}">
        <p14:creationId xmlns:p14="http://schemas.microsoft.com/office/powerpoint/2010/main" val="31035586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99131"/>
            <a:ext cx="7814104" cy="1014413"/>
          </a:xfrm>
        </p:spPr>
        <p:txBody>
          <a:bodyPr>
            <a:normAutofit/>
          </a:bodyPr>
          <a:lstStyle>
            <a:lvl1pPr>
              <a:defRPr sz="3000"/>
            </a:lvl1pPr>
          </a:lstStyle>
          <a:p>
            <a:r>
              <a:rPr lang="en-US"/>
              <a:t>Click to edit Master title style</a:t>
            </a:r>
            <a:endParaRPr lang="fi-FI"/>
          </a:p>
        </p:txBody>
      </p:sp>
      <p:sp>
        <p:nvSpPr>
          <p:cNvPr id="3" name="Content Placeholder 2"/>
          <p:cNvSpPr>
            <a:spLocks noGrp="1"/>
          </p:cNvSpPr>
          <p:nvPr>
            <p:ph idx="1"/>
          </p:nvPr>
        </p:nvSpPr>
        <p:spPr>
          <a:xfrm>
            <a:off x="628650" y="1241778"/>
            <a:ext cx="7814104" cy="48542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p:cNvSpPr>
            <a:spLocks noGrp="1"/>
          </p:cNvSpPr>
          <p:nvPr>
            <p:ph type="dt" sz="half" idx="10"/>
          </p:nvPr>
        </p:nvSpPr>
        <p:spPr/>
        <p:txBody>
          <a:bodyPr/>
          <a:lstStyle/>
          <a:p>
            <a:fld id="{6447B278-D8B2-49C4-B35D-0C4C887F0B2F}" type="datetimeFigureOut">
              <a:rPr lang="fi-FI" smtClean="0"/>
              <a:t>20.10.2023</a:t>
            </a:fld>
            <a:endParaRPr lang="fi-FI"/>
          </a:p>
        </p:txBody>
      </p:sp>
      <p:sp>
        <p:nvSpPr>
          <p:cNvPr id="6" name="Slide Number Placeholder 5"/>
          <p:cNvSpPr>
            <a:spLocks noGrp="1"/>
          </p:cNvSpPr>
          <p:nvPr>
            <p:ph type="sldNum" sz="quarter" idx="12"/>
          </p:nvPr>
        </p:nvSpPr>
        <p:spPr/>
        <p:txBody>
          <a:bodyPr/>
          <a:lstStyle>
            <a:lvl1pPr>
              <a:defRPr/>
            </a:lvl1pPr>
          </a:lstStyle>
          <a:p>
            <a:endParaRPr lang="fi-FI"/>
          </a:p>
        </p:txBody>
      </p:sp>
      <p:sp>
        <p:nvSpPr>
          <p:cNvPr id="7" name="Rectangle 6"/>
          <p:cNvSpPr/>
          <p:nvPr userDrawn="1"/>
        </p:nvSpPr>
        <p:spPr>
          <a:xfrm>
            <a:off x="8989543" y="0"/>
            <a:ext cx="8340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500" err="1">
              <a:solidFill>
                <a:schemeClr val="tx1"/>
              </a:solidFill>
            </a:endParaRPr>
          </a:p>
        </p:txBody>
      </p:sp>
    </p:spTree>
    <p:extLst>
      <p:ext uri="{BB962C8B-B14F-4D97-AF65-F5344CB8AC3E}">
        <p14:creationId xmlns:p14="http://schemas.microsoft.com/office/powerpoint/2010/main" val="26116594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80964"/>
            <a:ext cx="7886700" cy="2852737"/>
          </a:xfrm>
        </p:spPr>
        <p:txBody>
          <a:bodyPr anchor="ctr"/>
          <a:lstStyle>
            <a:lvl1pPr>
              <a:defRPr sz="4500"/>
            </a:lvl1pPr>
          </a:lstStyle>
          <a:p>
            <a:r>
              <a:rPr lang="en-US"/>
              <a:t>Click to edit master title style</a:t>
            </a:r>
            <a:endParaRPr lang="fi-FI"/>
          </a:p>
        </p:txBody>
      </p:sp>
      <p:sp>
        <p:nvSpPr>
          <p:cNvPr id="3" name="Text Placeholder 2"/>
          <p:cNvSpPr>
            <a:spLocks noGrp="1"/>
          </p:cNvSpPr>
          <p:nvPr>
            <p:ph type="body" idx="1" hasCustomPrompt="1"/>
          </p:nvPr>
        </p:nvSpPr>
        <p:spPr>
          <a:xfrm>
            <a:off x="623888" y="3010117"/>
            <a:ext cx="7886700" cy="150018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47B278-D8B2-49C4-B35D-0C4C887F0B2F}" type="datetimeFigureOut">
              <a:rPr lang="fi-FI" smtClean="0"/>
              <a:t>20.10.2023</a:t>
            </a:fld>
            <a:endParaRPr lang="fi-FI"/>
          </a:p>
        </p:txBody>
      </p:sp>
      <p:sp>
        <p:nvSpPr>
          <p:cNvPr id="6" name="Slide Number Placeholder 5"/>
          <p:cNvSpPr>
            <a:spLocks noGrp="1"/>
          </p:cNvSpPr>
          <p:nvPr>
            <p:ph type="sldNum" sz="quarter" idx="12"/>
          </p:nvPr>
        </p:nvSpPr>
        <p:spPr/>
        <p:txBody>
          <a:bodyPr/>
          <a:lstStyle>
            <a:lvl1pPr>
              <a:defRPr/>
            </a:lvl1pPr>
          </a:lstStyle>
          <a:p>
            <a:r>
              <a:rPr lang="fi-FI"/>
              <a:t>M Nurminen</a:t>
            </a:r>
          </a:p>
        </p:txBody>
      </p:sp>
    </p:spTree>
    <p:extLst>
      <p:ext uri="{BB962C8B-B14F-4D97-AF65-F5344CB8AC3E}">
        <p14:creationId xmlns:p14="http://schemas.microsoft.com/office/powerpoint/2010/main" val="32466592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74626"/>
            <a:ext cx="7886700" cy="977900"/>
          </a:xfrm>
        </p:spPr>
        <p:txBody>
          <a:bodyPr>
            <a:normAutofit/>
          </a:bodyPr>
          <a:lstStyle>
            <a:lvl1pPr>
              <a:defRPr sz="3000"/>
            </a:lvl1pPr>
          </a:lstStyle>
          <a:p>
            <a:r>
              <a:rPr lang="en-US"/>
              <a:t>Click to edit Master title style</a:t>
            </a:r>
            <a:endParaRPr lang="fi-FI"/>
          </a:p>
        </p:txBody>
      </p:sp>
      <p:sp>
        <p:nvSpPr>
          <p:cNvPr id="3" name="Content Placeholder 2"/>
          <p:cNvSpPr>
            <a:spLocks noGrp="1"/>
          </p:cNvSpPr>
          <p:nvPr>
            <p:ph sz="half" idx="1"/>
          </p:nvPr>
        </p:nvSpPr>
        <p:spPr>
          <a:xfrm>
            <a:off x="628650" y="1301750"/>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p:cNvSpPr>
            <a:spLocks noGrp="1"/>
          </p:cNvSpPr>
          <p:nvPr>
            <p:ph sz="half" idx="2"/>
          </p:nvPr>
        </p:nvSpPr>
        <p:spPr>
          <a:xfrm>
            <a:off x="4629150" y="1301750"/>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p:cNvSpPr>
            <a:spLocks noGrp="1"/>
          </p:cNvSpPr>
          <p:nvPr>
            <p:ph type="dt" sz="half" idx="10"/>
          </p:nvPr>
        </p:nvSpPr>
        <p:spPr/>
        <p:txBody>
          <a:bodyPr/>
          <a:lstStyle/>
          <a:p>
            <a:fld id="{6447B278-D8B2-49C4-B35D-0C4C887F0B2F}" type="datetimeFigureOut">
              <a:rPr lang="fi-FI" smtClean="0"/>
              <a:t>20.10.2023</a:t>
            </a:fld>
            <a:endParaRPr lang="fi-FI"/>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fi-FI"/>
          </a:p>
        </p:txBody>
      </p:sp>
      <p:sp>
        <p:nvSpPr>
          <p:cNvPr id="7" name="Slide Number Placeholder 6"/>
          <p:cNvSpPr>
            <a:spLocks noGrp="1"/>
          </p:cNvSpPr>
          <p:nvPr>
            <p:ph type="sldNum" sz="quarter" idx="12"/>
          </p:nvPr>
        </p:nvSpPr>
        <p:spPr/>
        <p:txBody>
          <a:bodyPr/>
          <a:lstStyle/>
          <a:p>
            <a:fld id="{0777BCEB-5165-4C11-9987-DE507DC078A2}" type="slidenum">
              <a:rPr lang="fi-FI" smtClean="0"/>
              <a:t>‹#›</a:t>
            </a:fld>
            <a:endParaRPr lang="fi-FI"/>
          </a:p>
        </p:txBody>
      </p:sp>
    </p:spTree>
    <p:extLst>
      <p:ext uri="{BB962C8B-B14F-4D97-AF65-F5344CB8AC3E}">
        <p14:creationId xmlns:p14="http://schemas.microsoft.com/office/powerpoint/2010/main" val="24737891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8650" y="104776"/>
            <a:ext cx="7886700" cy="1325563"/>
          </a:xfrm>
        </p:spPr>
        <p:txBody>
          <a:bodyPr/>
          <a:lstStyle/>
          <a:p>
            <a:r>
              <a:rPr lang="en-US"/>
              <a:t>Click to edit Master title style</a:t>
            </a:r>
            <a:endParaRPr lang="fi-FI"/>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Date Placeholder 6"/>
          <p:cNvSpPr>
            <a:spLocks noGrp="1"/>
          </p:cNvSpPr>
          <p:nvPr>
            <p:ph type="dt" sz="half" idx="10"/>
          </p:nvPr>
        </p:nvSpPr>
        <p:spPr/>
        <p:txBody>
          <a:bodyPr/>
          <a:lstStyle/>
          <a:p>
            <a:fld id="{6447B278-D8B2-49C4-B35D-0C4C887F0B2F}" type="datetimeFigureOut">
              <a:rPr lang="fi-FI" smtClean="0"/>
              <a:t>20.10.2023</a:t>
            </a:fld>
            <a:endParaRPr lang="fi-FI"/>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fi-FI"/>
          </a:p>
        </p:txBody>
      </p:sp>
      <p:sp>
        <p:nvSpPr>
          <p:cNvPr id="9" name="Slide Number Placeholder 8"/>
          <p:cNvSpPr>
            <a:spLocks noGrp="1"/>
          </p:cNvSpPr>
          <p:nvPr>
            <p:ph type="sldNum" sz="quarter" idx="12"/>
          </p:nvPr>
        </p:nvSpPr>
        <p:spPr/>
        <p:txBody>
          <a:bodyPr/>
          <a:lstStyle/>
          <a:p>
            <a:fld id="{0777BCEB-5165-4C11-9987-DE507DC078A2}" type="slidenum">
              <a:rPr lang="fi-FI" smtClean="0"/>
              <a:t>‹#›</a:t>
            </a:fld>
            <a:endParaRPr lang="fi-FI"/>
          </a:p>
        </p:txBody>
      </p:sp>
    </p:spTree>
    <p:extLst>
      <p:ext uri="{BB962C8B-B14F-4D97-AF65-F5344CB8AC3E}">
        <p14:creationId xmlns:p14="http://schemas.microsoft.com/office/powerpoint/2010/main" val="36578076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146051"/>
            <a:ext cx="7886700" cy="930275"/>
          </a:xfrm>
        </p:spPr>
        <p:txBody>
          <a:bodyPr>
            <a:normAutofit/>
          </a:bodyPr>
          <a:lstStyle>
            <a:lvl1pPr>
              <a:defRPr sz="3000"/>
            </a:lvl1pPr>
          </a:lstStyle>
          <a:p>
            <a:r>
              <a:rPr lang="en-US"/>
              <a:t>Click to edit Master title style</a:t>
            </a:r>
            <a:endParaRPr lang="fi-FI"/>
          </a:p>
        </p:txBody>
      </p:sp>
      <p:sp>
        <p:nvSpPr>
          <p:cNvPr id="3" name="Date Placeholder 2"/>
          <p:cNvSpPr>
            <a:spLocks noGrp="1"/>
          </p:cNvSpPr>
          <p:nvPr>
            <p:ph type="dt" sz="half" idx="10"/>
          </p:nvPr>
        </p:nvSpPr>
        <p:spPr/>
        <p:txBody>
          <a:bodyPr/>
          <a:lstStyle/>
          <a:p>
            <a:fld id="{6447B278-D8B2-49C4-B35D-0C4C887F0B2F}" type="datetimeFigureOut">
              <a:rPr lang="fi-FI" smtClean="0"/>
              <a:t>20.10.2023</a:t>
            </a:fld>
            <a:endParaRPr lang="fi-FI"/>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fi-FI"/>
          </a:p>
        </p:txBody>
      </p:sp>
      <p:sp>
        <p:nvSpPr>
          <p:cNvPr id="5" name="Slide Number Placeholder 4"/>
          <p:cNvSpPr>
            <a:spLocks noGrp="1"/>
          </p:cNvSpPr>
          <p:nvPr>
            <p:ph type="sldNum" sz="quarter" idx="12"/>
          </p:nvPr>
        </p:nvSpPr>
        <p:spPr/>
        <p:txBody>
          <a:bodyPr/>
          <a:lstStyle/>
          <a:p>
            <a:fld id="{0777BCEB-5165-4C11-9987-DE507DC078A2}" type="slidenum">
              <a:rPr lang="fi-FI" smtClean="0"/>
              <a:t>‹#›</a:t>
            </a:fld>
            <a:endParaRPr lang="fi-FI"/>
          </a:p>
        </p:txBody>
      </p:sp>
    </p:spTree>
    <p:extLst>
      <p:ext uri="{BB962C8B-B14F-4D97-AF65-F5344CB8AC3E}">
        <p14:creationId xmlns:p14="http://schemas.microsoft.com/office/powerpoint/2010/main" val="34746069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47B278-D8B2-49C4-B35D-0C4C887F0B2F}" type="datetimeFigureOut">
              <a:rPr lang="fi-FI" smtClean="0"/>
              <a:t>20.10.2023</a:t>
            </a:fld>
            <a:endParaRPr lang="fi-FI"/>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fi-FI"/>
          </a:p>
        </p:txBody>
      </p:sp>
      <p:sp>
        <p:nvSpPr>
          <p:cNvPr id="4" name="Slide Number Placeholder 3"/>
          <p:cNvSpPr>
            <a:spLocks noGrp="1"/>
          </p:cNvSpPr>
          <p:nvPr>
            <p:ph type="sldNum" sz="quarter" idx="12"/>
          </p:nvPr>
        </p:nvSpPr>
        <p:spPr/>
        <p:txBody>
          <a:bodyPr/>
          <a:lstStyle/>
          <a:p>
            <a:fld id="{0777BCEB-5165-4C11-9987-DE507DC078A2}" type="slidenum">
              <a:rPr lang="fi-FI" smtClean="0"/>
              <a:t>‹#›</a:t>
            </a:fld>
            <a:endParaRPr lang="fi-FI"/>
          </a:p>
        </p:txBody>
      </p:sp>
    </p:spTree>
    <p:extLst>
      <p:ext uri="{BB962C8B-B14F-4D97-AF65-F5344CB8AC3E}">
        <p14:creationId xmlns:p14="http://schemas.microsoft.com/office/powerpoint/2010/main" val="9430144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fi-FI"/>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447B278-D8B2-49C4-B35D-0C4C887F0B2F}" type="datetimeFigureOut">
              <a:rPr lang="fi-FI" smtClean="0"/>
              <a:t>20.10.2023</a:t>
            </a:fld>
            <a:endParaRPr lang="fi-FI"/>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fi-FI"/>
          </a:p>
        </p:txBody>
      </p:sp>
      <p:sp>
        <p:nvSpPr>
          <p:cNvPr id="7" name="Slide Number Placeholder 6"/>
          <p:cNvSpPr>
            <a:spLocks noGrp="1"/>
          </p:cNvSpPr>
          <p:nvPr>
            <p:ph type="sldNum" sz="quarter" idx="12"/>
          </p:nvPr>
        </p:nvSpPr>
        <p:spPr/>
        <p:txBody>
          <a:bodyPr/>
          <a:lstStyle/>
          <a:p>
            <a:fld id="{0777BCEB-5165-4C11-9987-DE507DC078A2}" type="slidenum">
              <a:rPr lang="fi-FI" smtClean="0"/>
              <a:t>‹#›</a:t>
            </a:fld>
            <a:endParaRPr lang="fi-FI"/>
          </a:p>
        </p:txBody>
      </p:sp>
    </p:spTree>
    <p:extLst>
      <p:ext uri="{BB962C8B-B14F-4D97-AF65-F5344CB8AC3E}">
        <p14:creationId xmlns:p14="http://schemas.microsoft.com/office/powerpoint/2010/main" val="3521223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6447B278-D8B2-49C4-B35D-0C4C887F0B2F}" type="datetimeFigureOut">
              <a:rPr lang="fi-FI" smtClean="0"/>
              <a:t>20.10.2023</a:t>
            </a:fld>
            <a:endParaRPr lang="fi-FI"/>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fi-FI"/>
              <a:t>M Nurminen</a:t>
            </a:r>
          </a:p>
        </p:txBody>
      </p:sp>
    </p:spTree>
    <p:extLst>
      <p:ext uri="{BB962C8B-B14F-4D97-AF65-F5344CB8AC3E}">
        <p14:creationId xmlns:p14="http://schemas.microsoft.com/office/powerpoint/2010/main" val="40296364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fi-FI"/>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i-FI"/>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447B278-D8B2-49C4-B35D-0C4C887F0B2F}" type="datetimeFigureOut">
              <a:rPr lang="fi-FI" smtClean="0"/>
              <a:t>20.10.2023</a:t>
            </a:fld>
            <a:endParaRPr lang="fi-FI"/>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fi-FI"/>
          </a:p>
        </p:txBody>
      </p:sp>
      <p:sp>
        <p:nvSpPr>
          <p:cNvPr id="7" name="Slide Number Placeholder 6"/>
          <p:cNvSpPr>
            <a:spLocks noGrp="1"/>
          </p:cNvSpPr>
          <p:nvPr>
            <p:ph type="sldNum" sz="quarter" idx="12"/>
          </p:nvPr>
        </p:nvSpPr>
        <p:spPr/>
        <p:txBody>
          <a:bodyPr/>
          <a:lstStyle/>
          <a:p>
            <a:fld id="{0777BCEB-5165-4C11-9987-DE507DC078A2}" type="slidenum">
              <a:rPr lang="fi-FI" smtClean="0"/>
              <a:t>‹#›</a:t>
            </a:fld>
            <a:endParaRPr lang="fi-FI"/>
          </a:p>
        </p:txBody>
      </p:sp>
    </p:spTree>
    <p:extLst>
      <p:ext uri="{BB962C8B-B14F-4D97-AF65-F5344CB8AC3E}">
        <p14:creationId xmlns:p14="http://schemas.microsoft.com/office/powerpoint/2010/main" val="5061116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p:cNvSpPr>
            <a:spLocks noGrp="1"/>
          </p:cNvSpPr>
          <p:nvPr>
            <p:ph type="dt" sz="half" idx="10"/>
          </p:nvPr>
        </p:nvSpPr>
        <p:spPr/>
        <p:txBody>
          <a:bodyPr/>
          <a:lstStyle/>
          <a:p>
            <a:fld id="{6447B278-D8B2-49C4-B35D-0C4C887F0B2F}" type="datetimeFigureOut">
              <a:rPr lang="fi-FI" smtClean="0"/>
              <a:t>20.10.2023</a:t>
            </a:fld>
            <a:endParaRPr lang="fi-FI"/>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fi-FI"/>
          </a:p>
        </p:txBody>
      </p:sp>
      <p:sp>
        <p:nvSpPr>
          <p:cNvPr id="6" name="Slide Number Placeholder 5"/>
          <p:cNvSpPr>
            <a:spLocks noGrp="1"/>
          </p:cNvSpPr>
          <p:nvPr>
            <p:ph type="sldNum" sz="quarter" idx="12"/>
          </p:nvPr>
        </p:nvSpPr>
        <p:spPr/>
        <p:txBody>
          <a:bodyPr/>
          <a:lstStyle/>
          <a:p>
            <a:fld id="{0777BCEB-5165-4C11-9987-DE507DC078A2}" type="slidenum">
              <a:rPr lang="fi-FI" smtClean="0"/>
              <a:t>‹#›</a:t>
            </a:fld>
            <a:endParaRPr lang="fi-FI"/>
          </a:p>
        </p:txBody>
      </p:sp>
    </p:spTree>
    <p:extLst>
      <p:ext uri="{BB962C8B-B14F-4D97-AF65-F5344CB8AC3E}">
        <p14:creationId xmlns:p14="http://schemas.microsoft.com/office/powerpoint/2010/main" val="3237499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fi-FI"/>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p:cNvSpPr>
            <a:spLocks noGrp="1"/>
          </p:cNvSpPr>
          <p:nvPr>
            <p:ph type="dt" sz="half" idx="10"/>
          </p:nvPr>
        </p:nvSpPr>
        <p:spPr/>
        <p:txBody>
          <a:bodyPr/>
          <a:lstStyle/>
          <a:p>
            <a:fld id="{6447B278-D8B2-49C4-B35D-0C4C887F0B2F}" type="datetimeFigureOut">
              <a:rPr lang="fi-FI" smtClean="0"/>
              <a:t>20.10.2023</a:t>
            </a:fld>
            <a:endParaRPr lang="fi-FI"/>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fi-FI"/>
          </a:p>
        </p:txBody>
      </p:sp>
      <p:sp>
        <p:nvSpPr>
          <p:cNvPr id="6" name="Slide Number Placeholder 5"/>
          <p:cNvSpPr>
            <a:spLocks noGrp="1"/>
          </p:cNvSpPr>
          <p:nvPr>
            <p:ph type="sldNum" sz="quarter" idx="12"/>
          </p:nvPr>
        </p:nvSpPr>
        <p:spPr/>
        <p:txBody>
          <a:bodyPr/>
          <a:lstStyle/>
          <a:p>
            <a:fld id="{0777BCEB-5165-4C11-9987-DE507DC078A2}" type="slidenum">
              <a:rPr lang="fi-FI" smtClean="0"/>
              <a:t>‹#›</a:t>
            </a:fld>
            <a:endParaRPr lang="fi-FI"/>
          </a:p>
        </p:txBody>
      </p:sp>
    </p:spTree>
    <p:extLst>
      <p:ext uri="{BB962C8B-B14F-4D97-AF65-F5344CB8AC3E}">
        <p14:creationId xmlns:p14="http://schemas.microsoft.com/office/powerpoint/2010/main" val="23346621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ZA"/>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E982E05E-6459-46C3-B753-87DB4AD52D0A}" type="datetimeFigureOut">
              <a:rPr lang="en-ZA" smtClean="0"/>
              <a:t>2023/10/20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CF281D20-58C4-4CC2-B479-4A630034FFF6}" type="slidenum">
              <a:rPr lang="en-ZA" smtClean="0"/>
              <a:t>‹#›</a:t>
            </a:fld>
            <a:endParaRPr lang="en-ZA"/>
          </a:p>
        </p:txBody>
      </p:sp>
    </p:spTree>
    <p:extLst>
      <p:ext uri="{BB962C8B-B14F-4D97-AF65-F5344CB8AC3E}">
        <p14:creationId xmlns:p14="http://schemas.microsoft.com/office/powerpoint/2010/main" val="5810347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237332"/>
            <a:ext cx="7886700" cy="835025"/>
          </a:xfrm>
        </p:spPr>
        <p:txBody>
          <a:bodyPr/>
          <a:lstStyle/>
          <a:p>
            <a:r>
              <a:rPr lang="en-US"/>
              <a:t>Click to edit Master title style</a:t>
            </a:r>
            <a:endParaRPr lang="en-ZA"/>
          </a:p>
        </p:txBody>
      </p:sp>
      <p:sp>
        <p:nvSpPr>
          <p:cNvPr id="3" name="Content Placeholder 2"/>
          <p:cNvSpPr>
            <a:spLocks noGrp="1"/>
          </p:cNvSpPr>
          <p:nvPr>
            <p:ph idx="1"/>
          </p:nvPr>
        </p:nvSpPr>
        <p:spPr>
          <a:xfrm>
            <a:off x="628650" y="1219200"/>
            <a:ext cx="7886700" cy="49577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E982E05E-6459-46C3-B753-87DB4AD52D0A}" type="datetimeFigureOut">
              <a:rPr lang="en-ZA" smtClean="0"/>
              <a:t>2023/10/20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CF281D20-58C4-4CC2-B479-4A630034FFF6}" type="slidenum">
              <a:rPr lang="en-ZA" smtClean="0"/>
              <a:t>‹#›</a:t>
            </a:fld>
            <a:endParaRPr lang="en-ZA"/>
          </a:p>
        </p:txBody>
      </p:sp>
    </p:spTree>
    <p:extLst>
      <p:ext uri="{BB962C8B-B14F-4D97-AF65-F5344CB8AC3E}">
        <p14:creationId xmlns:p14="http://schemas.microsoft.com/office/powerpoint/2010/main" val="4779115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ZA"/>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982E05E-6459-46C3-B753-87DB4AD52D0A}" type="datetimeFigureOut">
              <a:rPr lang="en-ZA" smtClean="0"/>
              <a:t>2023/10/20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CF281D20-58C4-4CC2-B479-4A630034FFF6}" type="slidenum">
              <a:rPr lang="en-ZA" smtClean="0"/>
              <a:t>‹#›</a:t>
            </a:fld>
            <a:endParaRPr lang="en-ZA"/>
          </a:p>
        </p:txBody>
      </p:sp>
    </p:spTree>
    <p:extLst>
      <p:ext uri="{BB962C8B-B14F-4D97-AF65-F5344CB8AC3E}">
        <p14:creationId xmlns:p14="http://schemas.microsoft.com/office/powerpoint/2010/main" val="36276309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E982E05E-6459-46C3-B753-87DB4AD52D0A}" type="datetimeFigureOut">
              <a:rPr lang="en-ZA" smtClean="0"/>
              <a:t>2023/10/20</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CF281D20-58C4-4CC2-B479-4A630034FFF6}" type="slidenum">
              <a:rPr lang="en-ZA" smtClean="0"/>
              <a:t>‹#›</a:t>
            </a:fld>
            <a:endParaRPr lang="en-ZA"/>
          </a:p>
        </p:txBody>
      </p:sp>
    </p:spTree>
    <p:extLst>
      <p:ext uri="{BB962C8B-B14F-4D97-AF65-F5344CB8AC3E}">
        <p14:creationId xmlns:p14="http://schemas.microsoft.com/office/powerpoint/2010/main" val="14155739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ZA"/>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E982E05E-6459-46C3-B753-87DB4AD52D0A}" type="datetimeFigureOut">
              <a:rPr lang="en-ZA" smtClean="0"/>
              <a:t>2023/10/20</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CF281D20-58C4-4CC2-B479-4A630034FFF6}" type="slidenum">
              <a:rPr lang="en-ZA" smtClean="0"/>
              <a:t>‹#›</a:t>
            </a:fld>
            <a:endParaRPr lang="en-ZA"/>
          </a:p>
        </p:txBody>
      </p:sp>
    </p:spTree>
    <p:extLst>
      <p:ext uri="{BB962C8B-B14F-4D97-AF65-F5344CB8AC3E}">
        <p14:creationId xmlns:p14="http://schemas.microsoft.com/office/powerpoint/2010/main" val="27948161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E982E05E-6459-46C3-B753-87DB4AD52D0A}" type="datetimeFigureOut">
              <a:rPr lang="en-ZA" smtClean="0"/>
              <a:t>2023/10/20</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CF281D20-58C4-4CC2-B479-4A630034FFF6}" type="slidenum">
              <a:rPr lang="en-ZA" smtClean="0"/>
              <a:t>‹#›</a:t>
            </a:fld>
            <a:endParaRPr lang="en-ZA"/>
          </a:p>
        </p:txBody>
      </p:sp>
    </p:spTree>
    <p:extLst>
      <p:ext uri="{BB962C8B-B14F-4D97-AF65-F5344CB8AC3E}">
        <p14:creationId xmlns:p14="http://schemas.microsoft.com/office/powerpoint/2010/main" val="38480846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82E05E-6459-46C3-B753-87DB4AD52D0A}" type="datetimeFigureOut">
              <a:rPr lang="en-ZA" smtClean="0"/>
              <a:t>2023/10/20</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CF281D20-58C4-4CC2-B479-4A630034FFF6}" type="slidenum">
              <a:rPr lang="en-ZA" smtClean="0"/>
              <a:t>‹#›</a:t>
            </a:fld>
            <a:endParaRPr lang="en-ZA"/>
          </a:p>
        </p:txBody>
      </p:sp>
    </p:spTree>
    <p:extLst>
      <p:ext uri="{BB962C8B-B14F-4D97-AF65-F5344CB8AC3E}">
        <p14:creationId xmlns:p14="http://schemas.microsoft.com/office/powerpoint/2010/main" val="736303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i-FI"/>
              <a:t>Muokkaa ots. perustyyl. napsautt.</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6447B278-D8B2-49C4-B35D-0C4C887F0B2F}" type="datetimeFigureOut">
              <a:rPr lang="fi-FI" smtClean="0"/>
              <a:t>20.10.2023</a:t>
            </a:fld>
            <a:endParaRPr lang="fi-FI"/>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fi-FI"/>
              <a:t>M Nurminen</a:t>
            </a:r>
          </a:p>
        </p:txBody>
      </p:sp>
    </p:spTree>
    <p:extLst>
      <p:ext uri="{BB962C8B-B14F-4D97-AF65-F5344CB8AC3E}">
        <p14:creationId xmlns:p14="http://schemas.microsoft.com/office/powerpoint/2010/main" val="23207441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ZA"/>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982E05E-6459-46C3-B753-87DB4AD52D0A}" type="datetimeFigureOut">
              <a:rPr lang="en-ZA" smtClean="0"/>
              <a:t>2023/10/20</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CF281D20-58C4-4CC2-B479-4A630034FFF6}" type="slidenum">
              <a:rPr lang="en-ZA" smtClean="0"/>
              <a:t>‹#›</a:t>
            </a:fld>
            <a:endParaRPr lang="en-ZA"/>
          </a:p>
        </p:txBody>
      </p:sp>
    </p:spTree>
    <p:extLst>
      <p:ext uri="{BB962C8B-B14F-4D97-AF65-F5344CB8AC3E}">
        <p14:creationId xmlns:p14="http://schemas.microsoft.com/office/powerpoint/2010/main" val="25757199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ZA"/>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ZA"/>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982E05E-6459-46C3-B753-87DB4AD52D0A}" type="datetimeFigureOut">
              <a:rPr lang="en-ZA" smtClean="0"/>
              <a:t>2023/10/20</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CF281D20-58C4-4CC2-B479-4A630034FFF6}" type="slidenum">
              <a:rPr lang="en-ZA" smtClean="0"/>
              <a:t>‹#›</a:t>
            </a:fld>
            <a:endParaRPr lang="en-ZA"/>
          </a:p>
        </p:txBody>
      </p:sp>
    </p:spTree>
    <p:extLst>
      <p:ext uri="{BB962C8B-B14F-4D97-AF65-F5344CB8AC3E}">
        <p14:creationId xmlns:p14="http://schemas.microsoft.com/office/powerpoint/2010/main" val="20925608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E982E05E-6459-46C3-B753-87DB4AD52D0A}" type="datetimeFigureOut">
              <a:rPr lang="en-ZA" smtClean="0"/>
              <a:t>2023/10/20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CF281D20-58C4-4CC2-B479-4A630034FFF6}" type="slidenum">
              <a:rPr lang="en-ZA" smtClean="0"/>
              <a:t>‹#›</a:t>
            </a:fld>
            <a:endParaRPr lang="en-ZA"/>
          </a:p>
        </p:txBody>
      </p:sp>
    </p:spTree>
    <p:extLst>
      <p:ext uri="{BB962C8B-B14F-4D97-AF65-F5344CB8AC3E}">
        <p14:creationId xmlns:p14="http://schemas.microsoft.com/office/powerpoint/2010/main" val="4850771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E982E05E-6459-46C3-B753-87DB4AD52D0A}" type="datetimeFigureOut">
              <a:rPr lang="en-ZA" smtClean="0"/>
              <a:t>2023/10/20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CF281D20-58C4-4CC2-B479-4A630034FFF6}" type="slidenum">
              <a:rPr lang="en-ZA" smtClean="0"/>
              <a:t>‹#›</a:t>
            </a:fld>
            <a:endParaRPr lang="en-ZA"/>
          </a:p>
        </p:txBody>
      </p:sp>
    </p:spTree>
    <p:extLst>
      <p:ext uri="{BB962C8B-B14F-4D97-AF65-F5344CB8AC3E}">
        <p14:creationId xmlns:p14="http://schemas.microsoft.com/office/powerpoint/2010/main" val="21170824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F5A8208-675D-4BB1-8CC6-D3A8DF6680CA}"/>
              </a:ext>
            </a:extLst>
          </p:cNvPr>
          <p:cNvSpPr>
            <a:spLocks noGrp="1"/>
          </p:cNvSpPr>
          <p:nvPr>
            <p:ph type="ctrTitle"/>
          </p:nvPr>
        </p:nvSpPr>
        <p:spPr>
          <a:xfrm>
            <a:off x="1143000" y="1122363"/>
            <a:ext cx="6858000" cy="2387600"/>
          </a:xfrm>
        </p:spPr>
        <p:txBody>
          <a:bodyPr anchor="b"/>
          <a:lstStyle>
            <a:lvl1pPr algn="ctr">
              <a:defRPr sz="4500"/>
            </a:lvl1pPr>
          </a:lstStyle>
          <a:p>
            <a:r>
              <a:rPr lang="fi-FI"/>
              <a:t>Muokkaa ots. perustyyl. napsautt.</a:t>
            </a:r>
          </a:p>
        </p:txBody>
      </p:sp>
      <p:sp>
        <p:nvSpPr>
          <p:cNvPr id="3" name="Alaotsikko 2">
            <a:extLst>
              <a:ext uri="{FF2B5EF4-FFF2-40B4-BE49-F238E27FC236}">
                <a16:creationId xmlns:a16="http://schemas.microsoft.com/office/drawing/2014/main" id="{E5D980DF-E824-443D-83AE-CF1D88FA68F3}"/>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7FDCCC77-5942-4AF8-962F-6B6A0FC39CCB}"/>
              </a:ext>
            </a:extLst>
          </p:cNvPr>
          <p:cNvSpPr>
            <a:spLocks noGrp="1"/>
          </p:cNvSpPr>
          <p:nvPr>
            <p:ph type="dt" sz="half" idx="10"/>
          </p:nvPr>
        </p:nvSpPr>
        <p:spPr/>
        <p:txBody>
          <a:bodyPr/>
          <a:lstStyle/>
          <a:p>
            <a:fld id="{28EAB382-B398-4BE2-AC1C-F751A9172A75}" type="datetimeFigureOut">
              <a:rPr lang="fi-FI" smtClean="0"/>
              <a:t>20.10.2023</a:t>
            </a:fld>
            <a:endParaRPr lang="fi-FI"/>
          </a:p>
        </p:txBody>
      </p:sp>
      <p:sp>
        <p:nvSpPr>
          <p:cNvPr id="5" name="Alatunnisteen paikkamerkki 4">
            <a:extLst>
              <a:ext uri="{FF2B5EF4-FFF2-40B4-BE49-F238E27FC236}">
                <a16:creationId xmlns:a16="http://schemas.microsoft.com/office/drawing/2014/main" id="{DA7C2CE0-A388-4E23-9550-4C3A732D530D}"/>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6D81C8CA-93A9-4751-BA6E-6076730F0D47}"/>
              </a:ext>
            </a:extLst>
          </p:cNvPr>
          <p:cNvSpPr>
            <a:spLocks noGrp="1"/>
          </p:cNvSpPr>
          <p:nvPr>
            <p:ph type="sldNum" sz="quarter" idx="12"/>
          </p:nvPr>
        </p:nvSpPr>
        <p:spPr/>
        <p:txBody>
          <a:bodyPr/>
          <a:lstStyle/>
          <a:p>
            <a:fld id="{787A32E2-2828-4834-B7D2-FB37F8A2836A}" type="slidenum">
              <a:rPr lang="fi-FI" smtClean="0"/>
              <a:t>‹#›</a:t>
            </a:fld>
            <a:endParaRPr lang="fi-FI"/>
          </a:p>
        </p:txBody>
      </p:sp>
    </p:spTree>
    <p:extLst>
      <p:ext uri="{BB962C8B-B14F-4D97-AF65-F5344CB8AC3E}">
        <p14:creationId xmlns:p14="http://schemas.microsoft.com/office/powerpoint/2010/main" val="15752679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8A8C826-85DC-4320-9BE6-8C6D0F5211D3}"/>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F134F4D4-5157-4A80-A0C3-CFFB1CC103FD}"/>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56BFACB6-75CA-4AC1-8B89-73A936E6A084}"/>
              </a:ext>
            </a:extLst>
          </p:cNvPr>
          <p:cNvSpPr>
            <a:spLocks noGrp="1"/>
          </p:cNvSpPr>
          <p:nvPr>
            <p:ph type="dt" sz="half" idx="10"/>
          </p:nvPr>
        </p:nvSpPr>
        <p:spPr/>
        <p:txBody>
          <a:bodyPr/>
          <a:lstStyle/>
          <a:p>
            <a:fld id="{28EAB382-B398-4BE2-AC1C-F751A9172A75}" type="datetimeFigureOut">
              <a:rPr lang="fi-FI" smtClean="0"/>
              <a:t>20.10.2023</a:t>
            </a:fld>
            <a:endParaRPr lang="fi-FI"/>
          </a:p>
        </p:txBody>
      </p:sp>
      <p:sp>
        <p:nvSpPr>
          <p:cNvPr id="5" name="Alatunnisteen paikkamerkki 4">
            <a:extLst>
              <a:ext uri="{FF2B5EF4-FFF2-40B4-BE49-F238E27FC236}">
                <a16:creationId xmlns:a16="http://schemas.microsoft.com/office/drawing/2014/main" id="{9F0344E7-2AF8-4E78-9581-9646AD4CC603}"/>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1DD23C3A-F31C-4291-B5FD-124FCC3864CF}"/>
              </a:ext>
            </a:extLst>
          </p:cNvPr>
          <p:cNvSpPr>
            <a:spLocks noGrp="1"/>
          </p:cNvSpPr>
          <p:nvPr>
            <p:ph type="sldNum" sz="quarter" idx="12"/>
          </p:nvPr>
        </p:nvSpPr>
        <p:spPr/>
        <p:txBody>
          <a:bodyPr/>
          <a:lstStyle/>
          <a:p>
            <a:fld id="{787A32E2-2828-4834-B7D2-FB37F8A2836A}" type="slidenum">
              <a:rPr lang="fi-FI" smtClean="0"/>
              <a:t>‹#›</a:t>
            </a:fld>
            <a:endParaRPr lang="fi-FI"/>
          </a:p>
        </p:txBody>
      </p:sp>
    </p:spTree>
    <p:extLst>
      <p:ext uri="{BB962C8B-B14F-4D97-AF65-F5344CB8AC3E}">
        <p14:creationId xmlns:p14="http://schemas.microsoft.com/office/powerpoint/2010/main" val="3180263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07A729D-C40C-4583-8A4B-6EE10328C11D}"/>
              </a:ext>
            </a:extLst>
          </p:cNvPr>
          <p:cNvSpPr>
            <a:spLocks noGrp="1"/>
          </p:cNvSpPr>
          <p:nvPr>
            <p:ph type="title"/>
          </p:nvPr>
        </p:nvSpPr>
        <p:spPr>
          <a:xfrm>
            <a:off x="623888" y="1709739"/>
            <a:ext cx="7886700" cy="2852737"/>
          </a:xfrm>
        </p:spPr>
        <p:txBody>
          <a:bodyPr anchor="b"/>
          <a:lstStyle>
            <a:lvl1pPr>
              <a:defRPr sz="4500"/>
            </a:lvl1pPr>
          </a:lstStyle>
          <a:p>
            <a:r>
              <a:rPr lang="fi-FI"/>
              <a:t>Muokkaa ots. perustyyl. napsautt.</a:t>
            </a:r>
          </a:p>
        </p:txBody>
      </p:sp>
      <p:sp>
        <p:nvSpPr>
          <p:cNvPr id="3" name="Tekstin paikkamerkki 2">
            <a:extLst>
              <a:ext uri="{FF2B5EF4-FFF2-40B4-BE49-F238E27FC236}">
                <a16:creationId xmlns:a16="http://schemas.microsoft.com/office/drawing/2014/main" id="{46A3FBA5-E602-4445-87B8-A1F007328113}"/>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9961369E-3EBD-4630-BE60-55C38B369D81}"/>
              </a:ext>
            </a:extLst>
          </p:cNvPr>
          <p:cNvSpPr>
            <a:spLocks noGrp="1"/>
          </p:cNvSpPr>
          <p:nvPr>
            <p:ph type="dt" sz="half" idx="10"/>
          </p:nvPr>
        </p:nvSpPr>
        <p:spPr/>
        <p:txBody>
          <a:bodyPr/>
          <a:lstStyle/>
          <a:p>
            <a:fld id="{28EAB382-B398-4BE2-AC1C-F751A9172A75}" type="datetimeFigureOut">
              <a:rPr lang="fi-FI" smtClean="0"/>
              <a:t>20.10.2023</a:t>
            </a:fld>
            <a:endParaRPr lang="fi-FI"/>
          </a:p>
        </p:txBody>
      </p:sp>
      <p:sp>
        <p:nvSpPr>
          <p:cNvPr id="5" name="Alatunnisteen paikkamerkki 4">
            <a:extLst>
              <a:ext uri="{FF2B5EF4-FFF2-40B4-BE49-F238E27FC236}">
                <a16:creationId xmlns:a16="http://schemas.microsoft.com/office/drawing/2014/main" id="{D197B63D-8E17-43B7-9CDF-A39C86A2BA0C}"/>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CEF3EE8C-3C61-4286-A626-92182B11C670}"/>
              </a:ext>
            </a:extLst>
          </p:cNvPr>
          <p:cNvSpPr>
            <a:spLocks noGrp="1"/>
          </p:cNvSpPr>
          <p:nvPr>
            <p:ph type="sldNum" sz="quarter" idx="12"/>
          </p:nvPr>
        </p:nvSpPr>
        <p:spPr/>
        <p:txBody>
          <a:bodyPr/>
          <a:lstStyle/>
          <a:p>
            <a:fld id="{787A32E2-2828-4834-B7D2-FB37F8A2836A}" type="slidenum">
              <a:rPr lang="fi-FI" smtClean="0"/>
              <a:t>‹#›</a:t>
            </a:fld>
            <a:endParaRPr lang="fi-FI"/>
          </a:p>
        </p:txBody>
      </p:sp>
    </p:spTree>
    <p:extLst>
      <p:ext uri="{BB962C8B-B14F-4D97-AF65-F5344CB8AC3E}">
        <p14:creationId xmlns:p14="http://schemas.microsoft.com/office/powerpoint/2010/main" val="2171821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5E6EBAC-C76A-4111-980C-63A7EAC4E291}"/>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260A5A5-CA3F-4A44-974A-ACBFE2DCECCD}"/>
              </a:ext>
            </a:extLst>
          </p:cNvPr>
          <p:cNvSpPr>
            <a:spLocks noGrp="1"/>
          </p:cNvSpPr>
          <p:nvPr>
            <p:ph sz="half" idx="1"/>
          </p:nvPr>
        </p:nvSpPr>
        <p:spPr>
          <a:xfrm>
            <a:off x="628650" y="1825625"/>
            <a:ext cx="38862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01B0A25A-8C4A-44F0-953B-2AA5A9AA797A}"/>
              </a:ext>
            </a:extLst>
          </p:cNvPr>
          <p:cNvSpPr>
            <a:spLocks noGrp="1"/>
          </p:cNvSpPr>
          <p:nvPr>
            <p:ph sz="half" idx="2"/>
          </p:nvPr>
        </p:nvSpPr>
        <p:spPr>
          <a:xfrm>
            <a:off x="4629150" y="1825625"/>
            <a:ext cx="38862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F89DC96D-2531-4DBD-A3DE-014DCAE32708}"/>
              </a:ext>
            </a:extLst>
          </p:cNvPr>
          <p:cNvSpPr>
            <a:spLocks noGrp="1"/>
          </p:cNvSpPr>
          <p:nvPr>
            <p:ph type="dt" sz="half" idx="10"/>
          </p:nvPr>
        </p:nvSpPr>
        <p:spPr/>
        <p:txBody>
          <a:bodyPr/>
          <a:lstStyle/>
          <a:p>
            <a:fld id="{28EAB382-B398-4BE2-AC1C-F751A9172A75}" type="datetimeFigureOut">
              <a:rPr lang="fi-FI" smtClean="0"/>
              <a:t>20.10.2023</a:t>
            </a:fld>
            <a:endParaRPr lang="fi-FI"/>
          </a:p>
        </p:txBody>
      </p:sp>
      <p:sp>
        <p:nvSpPr>
          <p:cNvPr id="6" name="Alatunnisteen paikkamerkki 5">
            <a:extLst>
              <a:ext uri="{FF2B5EF4-FFF2-40B4-BE49-F238E27FC236}">
                <a16:creationId xmlns:a16="http://schemas.microsoft.com/office/drawing/2014/main" id="{A990404A-B008-4C4E-881C-62516E4970CC}"/>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8ADFC9AB-A71A-4BFC-9063-3EAA1DFB64DA}"/>
              </a:ext>
            </a:extLst>
          </p:cNvPr>
          <p:cNvSpPr>
            <a:spLocks noGrp="1"/>
          </p:cNvSpPr>
          <p:nvPr>
            <p:ph type="sldNum" sz="quarter" idx="12"/>
          </p:nvPr>
        </p:nvSpPr>
        <p:spPr/>
        <p:txBody>
          <a:bodyPr/>
          <a:lstStyle/>
          <a:p>
            <a:fld id="{787A32E2-2828-4834-B7D2-FB37F8A2836A}" type="slidenum">
              <a:rPr lang="fi-FI" smtClean="0"/>
              <a:t>‹#›</a:t>
            </a:fld>
            <a:endParaRPr lang="fi-FI"/>
          </a:p>
        </p:txBody>
      </p:sp>
    </p:spTree>
    <p:extLst>
      <p:ext uri="{BB962C8B-B14F-4D97-AF65-F5344CB8AC3E}">
        <p14:creationId xmlns:p14="http://schemas.microsoft.com/office/powerpoint/2010/main" val="30951879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02F673E-8EF1-4087-B2B7-4100BC3B8639}"/>
              </a:ext>
            </a:extLst>
          </p:cNvPr>
          <p:cNvSpPr>
            <a:spLocks noGrp="1"/>
          </p:cNvSpPr>
          <p:nvPr>
            <p:ph type="title"/>
          </p:nvPr>
        </p:nvSpPr>
        <p:spPr>
          <a:xfrm>
            <a:off x="629841" y="365126"/>
            <a:ext cx="78867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ED9B08AD-E393-44F3-A1B0-22149EE29F94}"/>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F8E2AEC4-5E6D-4F17-A7B4-E5C98BC839CB}"/>
              </a:ext>
            </a:extLst>
          </p:cNvPr>
          <p:cNvSpPr>
            <a:spLocks noGrp="1"/>
          </p:cNvSpPr>
          <p:nvPr>
            <p:ph sz="half" idx="2"/>
          </p:nvPr>
        </p:nvSpPr>
        <p:spPr>
          <a:xfrm>
            <a:off x="629842" y="2505075"/>
            <a:ext cx="3868340"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96D2172E-9092-4DDA-9215-D57ED4D6D42D}"/>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F1239565-DC60-40CB-BA70-BFA9E24CBA3F}"/>
              </a:ext>
            </a:extLst>
          </p:cNvPr>
          <p:cNvSpPr>
            <a:spLocks noGrp="1"/>
          </p:cNvSpPr>
          <p:nvPr>
            <p:ph sz="quarter" idx="4"/>
          </p:nvPr>
        </p:nvSpPr>
        <p:spPr>
          <a:xfrm>
            <a:off x="4629150" y="2505075"/>
            <a:ext cx="3887391"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4D928B9D-E3EB-49FC-8A3C-E34E5C1E89D4}"/>
              </a:ext>
            </a:extLst>
          </p:cNvPr>
          <p:cNvSpPr>
            <a:spLocks noGrp="1"/>
          </p:cNvSpPr>
          <p:nvPr>
            <p:ph type="dt" sz="half" idx="10"/>
          </p:nvPr>
        </p:nvSpPr>
        <p:spPr/>
        <p:txBody>
          <a:bodyPr/>
          <a:lstStyle/>
          <a:p>
            <a:fld id="{28EAB382-B398-4BE2-AC1C-F751A9172A75}" type="datetimeFigureOut">
              <a:rPr lang="fi-FI" smtClean="0"/>
              <a:t>20.10.2023</a:t>
            </a:fld>
            <a:endParaRPr lang="fi-FI"/>
          </a:p>
        </p:txBody>
      </p:sp>
      <p:sp>
        <p:nvSpPr>
          <p:cNvPr id="8" name="Alatunnisteen paikkamerkki 7">
            <a:extLst>
              <a:ext uri="{FF2B5EF4-FFF2-40B4-BE49-F238E27FC236}">
                <a16:creationId xmlns:a16="http://schemas.microsoft.com/office/drawing/2014/main" id="{2071AAAE-8735-4D40-A633-F4976A3129A8}"/>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88C6A97D-F2ED-4E95-B1ED-19AFDA85ADCC}"/>
              </a:ext>
            </a:extLst>
          </p:cNvPr>
          <p:cNvSpPr>
            <a:spLocks noGrp="1"/>
          </p:cNvSpPr>
          <p:nvPr>
            <p:ph type="sldNum" sz="quarter" idx="12"/>
          </p:nvPr>
        </p:nvSpPr>
        <p:spPr/>
        <p:txBody>
          <a:bodyPr/>
          <a:lstStyle/>
          <a:p>
            <a:fld id="{787A32E2-2828-4834-B7D2-FB37F8A2836A}" type="slidenum">
              <a:rPr lang="fi-FI" smtClean="0"/>
              <a:t>‹#›</a:t>
            </a:fld>
            <a:endParaRPr lang="fi-FI"/>
          </a:p>
        </p:txBody>
      </p:sp>
    </p:spTree>
    <p:extLst>
      <p:ext uri="{BB962C8B-B14F-4D97-AF65-F5344CB8AC3E}">
        <p14:creationId xmlns:p14="http://schemas.microsoft.com/office/powerpoint/2010/main" val="19653911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EBF32B7-7BA8-4978-BF20-F53E6D40AE9C}"/>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C6CC4A7F-CBDD-402D-AD6B-C1E8ED2F720E}"/>
              </a:ext>
            </a:extLst>
          </p:cNvPr>
          <p:cNvSpPr>
            <a:spLocks noGrp="1"/>
          </p:cNvSpPr>
          <p:nvPr>
            <p:ph type="dt" sz="half" idx="10"/>
          </p:nvPr>
        </p:nvSpPr>
        <p:spPr/>
        <p:txBody>
          <a:bodyPr/>
          <a:lstStyle/>
          <a:p>
            <a:fld id="{28EAB382-B398-4BE2-AC1C-F751A9172A75}" type="datetimeFigureOut">
              <a:rPr lang="fi-FI" smtClean="0"/>
              <a:t>20.10.2023</a:t>
            </a:fld>
            <a:endParaRPr lang="fi-FI"/>
          </a:p>
        </p:txBody>
      </p:sp>
      <p:sp>
        <p:nvSpPr>
          <p:cNvPr id="4" name="Alatunnisteen paikkamerkki 3">
            <a:extLst>
              <a:ext uri="{FF2B5EF4-FFF2-40B4-BE49-F238E27FC236}">
                <a16:creationId xmlns:a16="http://schemas.microsoft.com/office/drawing/2014/main" id="{FC566789-FFCD-4722-94BE-4D76C870DE49}"/>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85AC4180-A379-483E-932A-A57C3324D536}"/>
              </a:ext>
            </a:extLst>
          </p:cNvPr>
          <p:cNvSpPr>
            <a:spLocks noGrp="1"/>
          </p:cNvSpPr>
          <p:nvPr>
            <p:ph type="sldNum" sz="quarter" idx="12"/>
          </p:nvPr>
        </p:nvSpPr>
        <p:spPr/>
        <p:txBody>
          <a:bodyPr/>
          <a:lstStyle/>
          <a:p>
            <a:fld id="{787A32E2-2828-4834-B7D2-FB37F8A2836A}" type="slidenum">
              <a:rPr lang="fi-FI" smtClean="0"/>
              <a:t>‹#›</a:t>
            </a:fld>
            <a:endParaRPr lang="fi-FI"/>
          </a:p>
        </p:txBody>
      </p:sp>
    </p:spTree>
    <p:extLst>
      <p:ext uri="{BB962C8B-B14F-4D97-AF65-F5344CB8AC3E}">
        <p14:creationId xmlns:p14="http://schemas.microsoft.com/office/powerpoint/2010/main" val="1381464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p:txBody>
          <a:bodyPr/>
          <a:lstStyle/>
          <a:p>
            <a:fld id="{6447B278-D8B2-49C4-B35D-0C4C887F0B2F}" type="datetimeFigureOut">
              <a:rPr lang="fi-FI" smtClean="0"/>
              <a:t>20.10.2023</a:t>
            </a:fld>
            <a:endParaRPr lang="fi-FI"/>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r>
              <a:rPr lang="fi-FI"/>
              <a:t>M Nurminen</a:t>
            </a:r>
          </a:p>
        </p:txBody>
      </p:sp>
    </p:spTree>
    <p:extLst>
      <p:ext uri="{BB962C8B-B14F-4D97-AF65-F5344CB8AC3E}">
        <p14:creationId xmlns:p14="http://schemas.microsoft.com/office/powerpoint/2010/main" val="212931406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E3F688CC-BF68-4083-A895-6289202F894A}"/>
              </a:ext>
            </a:extLst>
          </p:cNvPr>
          <p:cNvSpPr>
            <a:spLocks noGrp="1"/>
          </p:cNvSpPr>
          <p:nvPr>
            <p:ph type="dt" sz="half" idx="10"/>
          </p:nvPr>
        </p:nvSpPr>
        <p:spPr/>
        <p:txBody>
          <a:bodyPr/>
          <a:lstStyle/>
          <a:p>
            <a:fld id="{28EAB382-B398-4BE2-AC1C-F751A9172A75}" type="datetimeFigureOut">
              <a:rPr lang="fi-FI" smtClean="0"/>
              <a:t>20.10.2023</a:t>
            </a:fld>
            <a:endParaRPr lang="fi-FI"/>
          </a:p>
        </p:txBody>
      </p:sp>
      <p:sp>
        <p:nvSpPr>
          <p:cNvPr id="3" name="Alatunnisteen paikkamerkki 2">
            <a:extLst>
              <a:ext uri="{FF2B5EF4-FFF2-40B4-BE49-F238E27FC236}">
                <a16:creationId xmlns:a16="http://schemas.microsoft.com/office/drawing/2014/main" id="{6B9A5B2B-5E7C-4E57-AD2B-D82D99BB4AE2}"/>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E739B75B-ECCD-403C-A127-BA17AE72169A}"/>
              </a:ext>
            </a:extLst>
          </p:cNvPr>
          <p:cNvSpPr>
            <a:spLocks noGrp="1"/>
          </p:cNvSpPr>
          <p:nvPr>
            <p:ph type="sldNum" sz="quarter" idx="12"/>
          </p:nvPr>
        </p:nvSpPr>
        <p:spPr/>
        <p:txBody>
          <a:bodyPr/>
          <a:lstStyle/>
          <a:p>
            <a:fld id="{787A32E2-2828-4834-B7D2-FB37F8A2836A}" type="slidenum">
              <a:rPr lang="fi-FI" smtClean="0"/>
              <a:t>‹#›</a:t>
            </a:fld>
            <a:endParaRPr lang="fi-FI"/>
          </a:p>
        </p:txBody>
      </p:sp>
    </p:spTree>
    <p:extLst>
      <p:ext uri="{BB962C8B-B14F-4D97-AF65-F5344CB8AC3E}">
        <p14:creationId xmlns:p14="http://schemas.microsoft.com/office/powerpoint/2010/main" val="8891417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562BC3C-434A-4720-A73A-5F26F37EBB1E}"/>
              </a:ext>
            </a:extLst>
          </p:cNvPr>
          <p:cNvSpPr>
            <a:spLocks noGrp="1"/>
          </p:cNvSpPr>
          <p:nvPr>
            <p:ph type="title"/>
          </p:nvPr>
        </p:nvSpPr>
        <p:spPr>
          <a:xfrm>
            <a:off x="629841" y="457200"/>
            <a:ext cx="2949178" cy="1600200"/>
          </a:xfrm>
        </p:spPr>
        <p:txBody>
          <a:bodyPr anchor="b"/>
          <a:lstStyle>
            <a:lvl1pPr>
              <a:defRPr sz="2400"/>
            </a:lvl1pPr>
          </a:lstStyle>
          <a:p>
            <a:r>
              <a:rPr lang="fi-FI"/>
              <a:t>Muokkaa ots. perustyyl. napsautt.</a:t>
            </a:r>
          </a:p>
        </p:txBody>
      </p:sp>
      <p:sp>
        <p:nvSpPr>
          <p:cNvPr id="3" name="Sisällön paikkamerkki 2">
            <a:extLst>
              <a:ext uri="{FF2B5EF4-FFF2-40B4-BE49-F238E27FC236}">
                <a16:creationId xmlns:a16="http://schemas.microsoft.com/office/drawing/2014/main" id="{DF12C41C-14E5-49FA-AE72-977C220D0A41}"/>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4A65B8D5-316F-49D4-981A-4D9F1809E99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AB591AFB-9133-4EFF-A160-841C66264CBD}"/>
              </a:ext>
            </a:extLst>
          </p:cNvPr>
          <p:cNvSpPr>
            <a:spLocks noGrp="1"/>
          </p:cNvSpPr>
          <p:nvPr>
            <p:ph type="dt" sz="half" idx="10"/>
          </p:nvPr>
        </p:nvSpPr>
        <p:spPr/>
        <p:txBody>
          <a:bodyPr/>
          <a:lstStyle/>
          <a:p>
            <a:fld id="{28EAB382-B398-4BE2-AC1C-F751A9172A75}" type="datetimeFigureOut">
              <a:rPr lang="fi-FI" smtClean="0"/>
              <a:t>20.10.2023</a:t>
            </a:fld>
            <a:endParaRPr lang="fi-FI"/>
          </a:p>
        </p:txBody>
      </p:sp>
      <p:sp>
        <p:nvSpPr>
          <p:cNvPr id="6" name="Alatunnisteen paikkamerkki 5">
            <a:extLst>
              <a:ext uri="{FF2B5EF4-FFF2-40B4-BE49-F238E27FC236}">
                <a16:creationId xmlns:a16="http://schemas.microsoft.com/office/drawing/2014/main" id="{0A7E3F73-9EF8-4FEF-BD0D-2635382D3FA7}"/>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7A929006-4A7C-4D1F-A985-77B3620BADE4}"/>
              </a:ext>
            </a:extLst>
          </p:cNvPr>
          <p:cNvSpPr>
            <a:spLocks noGrp="1"/>
          </p:cNvSpPr>
          <p:nvPr>
            <p:ph type="sldNum" sz="quarter" idx="12"/>
          </p:nvPr>
        </p:nvSpPr>
        <p:spPr/>
        <p:txBody>
          <a:bodyPr/>
          <a:lstStyle/>
          <a:p>
            <a:fld id="{787A32E2-2828-4834-B7D2-FB37F8A2836A}" type="slidenum">
              <a:rPr lang="fi-FI" smtClean="0"/>
              <a:t>‹#›</a:t>
            </a:fld>
            <a:endParaRPr lang="fi-FI"/>
          </a:p>
        </p:txBody>
      </p:sp>
    </p:spTree>
    <p:extLst>
      <p:ext uri="{BB962C8B-B14F-4D97-AF65-F5344CB8AC3E}">
        <p14:creationId xmlns:p14="http://schemas.microsoft.com/office/powerpoint/2010/main" val="39179209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41F3C5C-DE49-4EE1-88E1-9C13421D1BC8}"/>
              </a:ext>
            </a:extLst>
          </p:cNvPr>
          <p:cNvSpPr>
            <a:spLocks noGrp="1"/>
          </p:cNvSpPr>
          <p:nvPr>
            <p:ph type="title"/>
          </p:nvPr>
        </p:nvSpPr>
        <p:spPr>
          <a:xfrm>
            <a:off x="629841" y="457200"/>
            <a:ext cx="2949178" cy="1600200"/>
          </a:xfrm>
        </p:spPr>
        <p:txBody>
          <a:bodyPr anchor="b"/>
          <a:lstStyle>
            <a:lvl1pPr>
              <a:defRPr sz="2400"/>
            </a:lvl1pPr>
          </a:lstStyle>
          <a:p>
            <a:r>
              <a:rPr lang="fi-FI"/>
              <a:t>Muokkaa ots. perustyyl. napsautt.</a:t>
            </a:r>
          </a:p>
        </p:txBody>
      </p:sp>
      <p:sp>
        <p:nvSpPr>
          <p:cNvPr id="3" name="Kuvan paikkamerkki 2">
            <a:extLst>
              <a:ext uri="{FF2B5EF4-FFF2-40B4-BE49-F238E27FC236}">
                <a16:creationId xmlns:a16="http://schemas.microsoft.com/office/drawing/2014/main" id="{CDE39A83-A7DC-432B-A3A0-8527549D10B5}"/>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i-FI"/>
          </a:p>
        </p:txBody>
      </p:sp>
      <p:sp>
        <p:nvSpPr>
          <p:cNvPr id="4" name="Tekstin paikkamerkki 3">
            <a:extLst>
              <a:ext uri="{FF2B5EF4-FFF2-40B4-BE49-F238E27FC236}">
                <a16:creationId xmlns:a16="http://schemas.microsoft.com/office/drawing/2014/main" id="{852A2FCC-F96D-49F0-AD85-F51A74C295B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9657DCFF-CC3B-4E94-B0C8-88550B62E6B0}"/>
              </a:ext>
            </a:extLst>
          </p:cNvPr>
          <p:cNvSpPr>
            <a:spLocks noGrp="1"/>
          </p:cNvSpPr>
          <p:nvPr>
            <p:ph type="dt" sz="half" idx="10"/>
          </p:nvPr>
        </p:nvSpPr>
        <p:spPr/>
        <p:txBody>
          <a:bodyPr/>
          <a:lstStyle/>
          <a:p>
            <a:fld id="{28EAB382-B398-4BE2-AC1C-F751A9172A75}" type="datetimeFigureOut">
              <a:rPr lang="fi-FI" smtClean="0"/>
              <a:t>20.10.2023</a:t>
            </a:fld>
            <a:endParaRPr lang="fi-FI"/>
          </a:p>
        </p:txBody>
      </p:sp>
      <p:sp>
        <p:nvSpPr>
          <p:cNvPr id="6" name="Alatunnisteen paikkamerkki 5">
            <a:extLst>
              <a:ext uri="{FF2B5EF4-FFF2-40B4-BE49-F238E27FC236}">
                <a16:creationId xmlns:a16="http://schemas.microsoft.com/office/drawing/2014/main" id="{07F57765-045D-4A79-833F-7C520338AB76}"/>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8DA3B6AA-AE71-4D15-8E28-6DCCF836CB9F}"/>
              </a:ext>
            </a:extLst>
          </p:cNvPr>
          <p:cNvSpPr>
            <a:spLocks noGrp="1"/>
          </p:cNvSpPr>
          <p:nvPr>
            <p:ph type="sldNum" sz="quarter" idx="12"/>
          </p:nvPr>
        </p:nvSpPr>
        <p:spPr/>
        <p:txBody>
          <a:bodyPr/>
          <a:lstStyle/>
          <a:p>
            <a:fld id="{787A32E2-2828-4834-B7D2-FB37F8A2836A}" type="slidenum">
              <a:rPr lang="fi-FI" smtClean="0"/>
              <a:t>‹#›</a:t>
            </a:fld>
            <a:endParaRPr lang="fi-FI"/>
          </a:p>
        </p:txBody>
      </p:sp>
    </p:spTree>
    <p:extLst>
      <p:ext uri="{BB962C8B-B14F-4D97-AF65-F5344CB8AC3E}">
        <p14:creationId xmlns:p14="http://schemas.microsoft.com/office/powerpoint/2010/main" val="27826498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6DDEA1B-8876-43DB-BB42-D42CFE5A9A82}"/>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56AC189C-748D-4B7B-88DE-104ABBD66814}"/>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223FE102-8867-406B-9DCB-ED50D6AC8A01}"/>
              </a:ext>
            </a:extLst>
          </p:cNvPr>
          <p:cNvSpPr>
            <a:spLocks noGrp="1"/>
          </p:cNvSpPr>
          <p:nvPr>
            <p:ph type="dt" sz="half" idx="10"/>
          </p:nvPr>
        </p:nvSpPr>
        <p:spPr/>
        <p:txBody>
          <a:bodyPr/>
          <a:lstStyle/>
          <a:p>
            <a:fld id="{28EAB382-B398-4BE2-AC1C-F751A9172A75}" type="datetimeFigureOut">
              <a:rPr lang="fi-FI" smtClean="0"/>
              <a:t>20.10.2023</a:t>
            </a:fld>
            <a:endParaRPr lang="fi-FI"/>
          </a:p>
        </p:txBody>
      </p:sp>
      <p:sp>
        <p:nvSpPr>
          <p:cNvPr id="5" name="Alatunnisteen paikkamerkki 4">
            <a:extLst>
              <a:ext uri="{FF2B5EF4-FFF2-40B4-BE49-F238E27FC236}">
                <a16:creationId xmlns:a16="http://schemas.microsoft.com/office/drawing/2014/main" id="{A83AEB02-E773-4B01-8340-DD1E08C9D331}"/>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AEEA529B-2770-4163-8FD1-E4790367EC54}"/>
              </a:ext>
            </a:extLst>
          </p:cNvPr>
          <p:cNvSpPr>
            <a:spLocks noGrp="1"/>
          </p:cNvSpPr>
          <p:nvPr>
            <p:ph type="sldNum" sz="quarter" idx="12"/>
          </p:nvPr>
        </p:nvSpPr>
        <p:spPr/>
        <p:txBody>
          <a:bodyPr/>
          <a:lstStyle/>
          <a:p>
            <a:fld id="{787A32E2-2828-4834-B7D2-FB37F8A2836A}" type="slidenum">
              <a:rPr lang="fi-FI" smtClean="0"/>
              <a:t>‹#›</a:t>
            </a:fld>
            <a:endParaRPr lang="fi-FI"/>
          </a:p>
        </p:txBody>
      </p:sp>
    </p:spTree>
    <p:extLst>
      <p:ext uri="{BB962C8B-B14F-4D97-AF65-F5344CB8AC3E}">
        <p14:creationId xmlns:p14="http://schemas.microsoft.com/office/powerpoint/2010/main" val="8076239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2EE29A25-946B-4428-B3A1-53D717C06D51}"/>
              </a:ext>
            </a:extLst>
          </p:cNvPr>
          <p:cNvSpPr>
            <a:spLocks noGrp="1"/>
          </p:cNvSpPr>
          <p:nvPr>
            <p:ph type="title" orient="vert"/>
          </p:nvPr>
        </p:nvSpPr>
        <p:spPr>
          <a:xfrm>
            <a:off x="6543675" y="365125"/>
            <a:ext cx="1971675"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79BC43B6-49A5-43F3-A9C3-3510685C5D46}"/>
              </a:ext>
            </a:extLst>
          </p:cNvPr>
          <p:cNvSpPr>
            <a:spLocks noGrp="1"/>
          </p:cNvSpPr>
          <p:nvPr>
            <p:ph type="body" orient="vert" idx="1"/>
          </p:nvPr>
        </p:nvSpPr>
        <p:spPr>
          <a:xfrm>
            <a:off x="628650" y="365125"/>
            <a:ext cx="5800725"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29F2F272-D74E-4C4D-9B96-4B86D36DF118}"/>
              </a:ext>
            </a:extLst>
          </p:cNvPr>
          <p:cNvSpPr>
            <a:spLocks noGrp="1"/>
          </p:cNvSpPr>
          <p:nvPr>
            <p:ph type="dt" sz="half" idx="10"/>
          </p:nvPr>
        </p:nvSpPr>
        <p:spPr/>
        <p:txBody>
          <a:bodyPr/>
          <a:lstStyle/>
          <a:p>
            <a:fld id="{28EAB382-B398-4BE2-AC1C-F751A9172A75}" type="datetimeFigureOut">
              <a:rPr lang="fi-FI" smtClean="0"/>
              <a:t>20.10.2023</a:t>
            </a:fld>
            <a:endParaRPr lang="fi-FI"/>
          </a:p>
        </p:txBody>
      </p:sp>
      <p:sp>
        <p:nvSpPr>
          <p:cNvPr id="5" name="Alatunnisteen paikkamerkki 4">
            <a:extLst>
              <a:ext uri="{FF2B5EF4-FFF2-40B4-BE49-F238E27FC236}">
                <a16:creationId xmlns:a16="http://schemas.microsoft.com/office/drawing/2014/main" id="{CE7105FD-AA52-48D9-B95F-8649A0680CE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5E785D87-4857-4015-975C-DD4D930F8AA6}"/>
              </a:ext>
            </a:extLst>
          </p:cNvPr>
          <p:cNvSpPr>
            <a:spLocks noGrp="1"/>
          </p:cNvSpPr>
          <p:nvPr>
            <p:ph type="sldNum" sz="quarter" idx="12"/>
          </p:nvPr>
        </p:nvSpPr>
        <p:spPr/>
        <p:txBody>
          <a:bodyPr/>
          <a:lstStyle/>
          <a:p>
            <a:fld id="{787A32E2-2828-4834-B7D2-FB37F8A2836A}" type="slidenum">
              <a:rPr lang="fi-FI" smtClean="0"/>
              <a:t>‹#›</a:t>
            </a:fld>
            <a:endParaRPr lang="fi-FI"/>
          </a:p>
        </p:txBody>
      </p:sp>
    </p:spTree>
    <p:extLst>
      <p:ext uri="{BB962C8B-B14F-4D97-AF65-F5344CB8AC3E}">
        <p14:creationId xmlns:p14="http://schemas.microsoft.com/office/powerpoint/2010/main" val="388222709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93914" y="81306"/>
            <a:ext cx="6858000" cy="2387600"/>
          </a:xfrm>
        </p:spPr>
        <p:txBody>
          <a:bodyPr anchor="ctr"/>
          <a:lstStyle>
            <a:lvl1pPr algn="ctr">
              <a:defRPr sz="4500" b="1">
                <a:solidFill>
                  <a:schemeClr val="tx1"/>
                </a:solidFill>
              </a:defRPr>
            </a:lvl1pPr>
          </a:lstStyle>
          <a:p>
            <a:r>
              <a:rPr lang="en-US"/>
              <a:t>Click to edit master title style</a:t>
            </a:r>
            <a:endParaRPr lang="fi-FI"/>
          </a:p>
        </p:txBody>
      </p:sp>
      <p:sp>
        <p:nvSpPr>
          <p:cNvPr id="3" name="Subtitle 2"/>
          <p:cNvSpPr>
            <a:spLocks noGrp="1"/>
          </p:cNvSpPr>
          <p:nvPr>
            <p:ph type="subTitle" idx="1"/>
          </p:nvPr>
        </p:nvSpPr>
        <p:spPr>
          <a:xfrm>
            <a:off x="993914" y="3263212"/>
            <a:ext cx="6858000" cy="1655762"/>
          </a:xfrm>
        </p:spPr>
        <p:txBody>
          <a:bodyPr/>
          <a:lstStyle>
            <a:lvl1pPr marL="0" indent="0" algn="ctr">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fi-FI"/>
          </a:p>
        </p:txBody>
      </p:sp>
      <p:sp>
        <p:nvSpPr>
          <p:cNvPr id="4" name="Date Placeholder 3"/>
          <p:cNvSpPr>
            <a:spLocks noGrp="1"/>
          </p:cNvSpPr>
          <p:nvPr>
            <p:ph type="dt" sz="half" idx="10"/>
          </p:nvPr>
        </p:nvSpPr>
        <p:spPr/>
        <p:txBody>
          <a:bodyPr/>
          <a:lstStyle/>
          <a:p>
            <a:fld id="{6447B278-D8B2-49C4-B35D-0C4C887F0B2F}" type="datetimeFigureOut">
              <a:rPr lang="fi-FI" smtClean="0"/>
              <a:t>20.10.2023</a:t>
            </a:fld>
            <a:endParaRPr lang="fi-FI"/>
          </a:p>
        </p:txBody>
      </p:sp>
      <p:sp>
        <p:nvSpPr>
          <p:cNvPr id="6" name="Slide Number Placeholder 5"/>
          <p:cNvSpPr>
            <a:spLocks noGrp="1"/>
          </p:cNvSpPr>
          <p:nvPr>
            <p:ph type="sldNum" sz="quarter" idx="12"/>
          </p:nvPr>
        </p:nvSpPr>
        <p:spPr/>
        <p:txBody>
          <a:bodyPr/>
          <a:lstStyle>
            <a:lvl1pPr>
              <a:defRPr/>
            </a:lvl1pPr>
          </a:lstStyle>
          <a:p>
            <a:r>
              <a:rPr lang="fi-FI"/>
              <a:t>M Nurminen</a:t>
            </a:r>
          </a:p>
        </p:txBody>
      </p:sp>
    </p:spTree>
    <p:extLst>
      <p:ext uri="{BB962C8B-B14F-4D97-AF65-F5344CB8AC3E}">
        <p14:creationId xmlns:p14="http://schemas.microsoft.com/office/powerpoint/2010/main" val="9332727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99131"/>
            <a:ext cx="7814104" cy="1014413"/>
          </a:xfrm>
        </p:spPr>
        <p:txBody>
          <a:bodyPr>
            <a:normAutofit/>
          </a:bodyPr>
          <a:lstStyle>
            <a:lvl1pPr>
              <a:defRPr sz="3000"/>
            </a:lvl1pPr>
          </a:lstStyle>
          <a:p>
            <a:r>
              <a:rPr lang="en-US"/>
              <a:t>Click to edit Master title style</a:t>
            </a:r>
            <a:endParaRPr lang="fi-FI"/>
          </a:p>
        </p:txBody>
      </p:sp>
      <p:sp>
        <p:nvSpPr>
          <p:cNvPr id="3" name="Content Placeholder 2"/>
          <p:cNvSpPr>
            <a:spLocks noGrp="1"/>
          </p:cNvSpPr>
          <p:nvPr>
            <p:ph idx="1"/>
          </p:nvPr>
        </p:nvSpPr>
        <p:spPr>
          <a:xfrm>
            <a:off x="628650" y="1241778"/>
            <a:ext cx="7814104" cy="48542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p:cNvSpPr>
            <a:spLocks noGrp="1"/>
          </p:cNvSpPr>
          <p:nvPr>
            <p:ph type="dt" sz="half" idx="10"/>
          </p:nvPr>
        </p:nvSpPr>
        <p:spPr/>
        <p:txBody>
          <a:bodyPr/>
          <a:lstStyle/>
          <a:p>
            <a:fld id="{6447B278-D8B2-49C4-B35D-0C4C887F0B2F}" type="datetimeFigureOut">
              <a:rPr lang="fi-FI" smtClean="0"/>
              <a:t>20.10.2023</a:t>
            </a:fld>
            <a:endParaRPr lang="fi-FI"/>
          </a:p>
        </p:txBody>
      </p:sp>
      <p:sp>
        <p:nvSpPr>
          <p:cNvPr id="6" name="Slide Number Placeholder 5"/>
          <p:cNvSpPr>
            <a:spLocks noGrp="1"/>
          </p:cNvSpPr>
          <p:nvPr>
            <p:ph type="sldNum" sz="quarter" idx="12"/>
          </p:nvPr>
        </p:nvSpPr>
        <p:spPr/>
        <p:txBody>
          <a:bodyPr/>
          <a:lstStyle>
            <a:lvl1pPr>
              <a:defRPr/>
            </a:lvl1pPr>
          </a:lstStyle>
          <a:p>
            <a:endParaRPr lang="fi-FI"/>
          </a:p>
        </p:txBody>
      </p:sp>
      <p:sp>
        <p:nvSpPr>
          <p:cNvPr id="7" name="Rectangle 6"/>
          <p:cNvSpPr/>
          <p:nvPr userDrawn="1"/>
        </p:nvSpPr>
        <p:spPr>
          <a:xfrm>
            <a:off x="8989543" y="0"/>
            <a:ext cx="8340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500" err="1">
              <a:solidFill>
                <a:schemeClr val="tx1"/>
              </a:solidFill>
            </a:endParaRPr>
          </a:p>
        </p:txBody>
      </p:sp>
    </p:spTree>
    <p:extLst>
      <p:ext uri="{BB962C8B-B14F-4D97-AF65-F5344CB8AC3E}">
        <p14:creationId xmlns:p14="http://schemas.microsoft.com/office/powerpoint/2010/main" val="22746005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80964"/>
            <a:ext cx="7886700" cy="2852737"/>
          </a:xfrm>
        </p:spPr>
        <p:txBody>
          <a:bodyPr anchor="ctr"/>
          <a:lstStyle>
            <a:lvl1pPr>
              <a:defRPr sz="4500"/>
            </a:lvl1pPr>
          </a:lstStyle>
          <a:p>
            <a:r>
              <a:rPr lang="en-US"/>
              <a:t>Click to edit master title style</a:t>
            </a:r>
            <a:endParaRPr lang="fi-FI"/>
          </a:p>
        </p:txBody>
      </p:sp>
      <p:sp>
        <p:nvSpPr>
          <p:cNvPr id="3" name="Text Placeholder 2"/>
          <p:cNvSpPr>
            <a:spLocks noGrp="1"/>
          </p:cNvSpPr>
          <p:nvPr>
            <p:ph type="body" idx="1" hasCustomPrompt="1"/>
          </p:nvPr>
        </p:nvSpPr>
        <p:spPr>
          <a:xfrm>
            <a:off x="623888" y="3010117"/>
            <a:ext cx="7886700" cy="150018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47B278-D8B2-49C4-B35D-0C4C887F0B2F}" type="datetimeFigureOut">
              <a:rPr lang="fi-FI" smtClean="0"/>
              <a:t>20.10.2023</a:t>
            </a:fld>
            <a:endParaRPr lang="fi-FI"/>
          </a:p>
        </p:txBody>
      </p:sp>
      <p:sp>
        <p:nvSpPr>
          <p:cNvPr id="6" name="Slide Number Placeholder 5"/>
          <p:cNvSpPr>
            <a:spLocks noGrp="1"/>
          </p:cNvSpPr>
          <p:nvPr>
            <p:ph type="sldNum" sz="quarter" idx="12"/>
          </p:nvPr>
        </p:nvSpPr>
        <p:spPr/>
        <p:txBody>
          <a:bodyPr/>
          <a:lstStyle>
            <a:lvl1pPr>
              <a:defRPr/>
            </a:lvl1pPr>
          </a:lstStyle>
          <a:p>
            <a:r>
              <a:rPr lang="fi-FI"/>
              <a:t>M Nurminen</a:t>
            </a:r>
          </a:p>
        </p:txBody>
      </p:sp>
    </p:spTree>
    <p:extLst>
      <p:ext uri="{BB962C8B-B14F-4D97-AF65-F5344CB8AC3E}">
        <p14:creationId xmlns:p14="http://schemas.microsoft.com/office/powerpoint/2010/main" val="171384627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74626"/>
            <a:ext cx="7886700" cy="977900"/>
          </a:xfrm>
        </p:spPr>
        <p:txBody>
          <a:bodyPr>
            <a:normAutofit/>
          </a:bodyPr>
          <a:lstStyle>
            <a:lvl1pPr>
              <a:defRPr sz="3000"/>
            </a:lvl1pPr>
          </a:lstStyle>
          <a:p>
            <a:r>
              <a:rPr lang="en-US"/>
              <a:t>Click to edit Master title style</a:t>
            </a:r>
            <a:endParaRPr lang="fi-FI"/>
          </a:p>
        </p:txBody>
      </p:sp>
      <p:sp>
        <p:nvSpPr>
          <p:cNvPr id="3" name="Content Placeholder 2"/>
          <p:cNvSpPr>
            <a:spLocks noGrp="1"/>
          </p:cNvSpPr>
          <p:nvPr>
            <p:ph sz="half" idx="1"/>
          </p:nvPr>
        </p:nvSpPr>
        <p:spPr>
          <a:xfrm>
            <a:off x="628650" y="1301750"/>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p:cNvSpPr>
            <a:spLocks noGrp="1"/>
          </p:cNvSpPr>
          <p:nvPr>
            <p:ph sz="half" idx="2"/>
          </p:nvPr>
        </p:nvSpPr>
        <p:spPr>
          <a:xfrm>
            <a:off x="4629150" y="1301750"/>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p:cNvSpPr>
            <a:spLocks noGrp="1"/>
          </p:cNvSpPr>
          <p:nvPr>
            <p:ph type="dt" sz="half" idx="10"/>
          </p:nvPr>
        </p:nvSpPr>
        <p:spPr/>
        <p:txBody>
          <a:bodyPr/>
          <a:lstStyle/>
          <a:p>
            <a:fld id="{6447B278-D8B2-49C4-B35D-0C4C887F0B2F}" type="datetimeFigureOut">
              <a:rPr lang="fi-FI" smtClean="0"/>
              <a:t>20.10.2023</a:t>
            </a:fld>
            <a:endParaRPr lang="fi-FI"/>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fi-FI"/>
          </a:p>
        </p:txBody>
      </p:sp>
      <p:sp>
        <p:nvSpPr>
          <p:cNvPr id="7" name="Slide Number Placeholder 6"/>
          <p:cNvSpPr>
            <a:spLocks noGrp="1"/>
          </p:cNvSpPr>
          <p:nvPr>
            <p:ph type="sldNum" sz="quarter" idx="12"/>
          </p:nvPr>
        </p:nvSpPr>
        <p:spPr/>
        <p:txBody>
          <a:bodyPr/>
          <a:lstStyle/>
          <a:p>
            <a:fld id="{0777BCEB-5165-4C11-9987-DE507DC078A2}" type="slidenum">
              <a:rPr lang="fi-FI" smtClean="0"/>
              <a:t>‹#›</a:t>
            </a:fld>
            <a:endParaRPr lang="fi-FI"/>
          </a:p>
        </p:txBody>
      </p:sp>
    </p:spTree>
    <p:extLst>
      <p:ext uri="{BB962C8B-B14F-4D97-AF65-F5344CB8AC3E}">
        <p14:creationId xmlns:p14="http://schemas.microsoft.com/office/powerpoint/2010/main" val="14292346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8650" y="104776"/>
            <a:ext cx="7886700" cy="1325563"/>
          </a:xfrm>
        </p:spPr>
        <p:txBody>
          <a:bodyPr/>
          <a:lstStyle/>
          <a:p>
            <a:r>
              <a:rPr lang="en-US"/>
              <a:t>Click to edit Master title style</a:t>
            </a:r>
            <a:endParaRPr lang="fi-FI"/>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Date Placeholder 6"/>
          <p:cNvSpPr>
            <a:spLocks noGrp="1"/>
          </p:cNvSpPr>
          <p:nvPr>
            <p:ph type="dt" sz="half" idx="10"/>
          </p:nvPr>
        </p:nvSpPr>
        <p:spPr/>
        <p:txBody>
          <a:bodyPr/>
          <a:lstStyle/>
          <a:p>
            <a:fld id="{6447B278-D8B2-49C4-B35D-0C4C887F0B2F}" type="datetimeFigureOut">
              <a:rPr lang="fi-FI" smtClean="0"/>
              <a:t>20.10.2023</a:t>
            </a:fld>
            <a:endParaRPr lang="fi-FI"/>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fi-FI"/>
          </a:p>
        </p:txBody>
      </p:sp>
      <p:sp>
        <p:nvSpPr>
          <p:cNvPr id="9" name="Slide Number Placeholder 8"/>
          <p:cNvSpPr>
            <a:spLocks noGrp="1"/>
          </p:cNvSpPr>
          <p:nvPr>
            <p:ph type="sldNum" sz="quarter" idx="12"/>
          </p:nvPr>
        </p:nvSpPr>
        <p:spPr/>
        <p:txBody>
          <a:bodyPr/>
          <a:lstStyle/>
          <a:p>
            <a:fld id="{0777BCEB-5165-4C11-9987-DE507DC078A2}" type="slidenum">
              <a:rPr lang="fi-FI" smtClean="0"/>
              <a:t>‹#›</a:t>
            </a:fld>
            <a:endParaRPr lang="fi-FI"/>
          </a:p>
        </p:txBody>
      </p:sp>
    </p:spTree>
    <p:extLst>
      <p:ext uri="{BB962C8B-B14F-4D97-AF65-F5344CB8AC3E}">
        <p14:creationId xmlns:p14="http://schemas.microsoft.com/office/powerpoint/2010/main" val="1915396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i-FI"/>
              <a:t>Muokkaa ots. perustyyl. napsautt.</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p:cNvSpPr>
            <a:spLocks noGrp="1"/>
          </p:cNvSpPr>
          <p:nvPr>
            <p:ph sz="half" idx="2"/>
          </p:nvPr>
        </p:nvSpPr>
        <p:spPr>
          <a:xfrm>
            <a:off x="629842" y="2505075"/>
            <a:ext cx="3868340"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p:cNvSpPr>
            <a:spLocks noGrp="1"/>
          </p:cNvSpPr>
          <p:nvPr>
            <p:ph sz="quarter" idx="4"/>
          </p:nvPr>
        </p:nvSpPr>
        <p:spPr>
          <a:xfrm>
            <a:off x="4629150" y="2505075"/>
            <a:ext cx="3887391"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p:txBody>
          <a:bodyPr/>
          <a:lstStyle/>
          <a:p>
            <a:fld id="{6447B278-D8B2-49C4-B35D-0C4C887F0B2F}" type="datetimeFigureOut">
              <a:rPr lang="fi-FI" smtClean="0"/>
              <a:t>20.10.2023</a:t>
            </a:fld>
            <a:endParaRPr lang="fi-FI"/>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r>
              <a:rPr lang="fi-FI"/>
              <a:t>M Nurminen</a:t>
            </a:r>
          </a:p>
        </p:txBody>
      </p:sp>
    </p:spTree>
    <p:extLst>
      <p:ext uri="{BB962C8B-B14F-4D97-AF65-F5344CB8AC3E}">
        <p14:creationId xmlns:p14="http://schemas.microsoft.com/office/powerpoint/2010/main" val="29492000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146051"/>
            <a:ext cx="7886700" cy="930275"/>
          </a:xfrm>
        </p:spPr>
        <p:txBody>
          <a:bodyPr>
            <a:normAutofit/>
          </a:bodyPr>
          <a:lstStyle>
            <a:lvl1pPr>
              <a:defRPr sz="3000"/>
            </a:lvl1pPr>
          </a:lstStyle>
          <a:p>
            <a:r>
              <a:rPr lang="en-US"/>
              <a:t>Click to edit Master title style</a:t>
            </a:r>
            <a:endParaRPr lang="fi-FI"/>
          </a:p>
        </p:txBody>
      </p:sp>
      <p:sp>
        <p:nvSpPr>
          <p:cNvPr id="3" name="Date Placeholder 2"/>
          <p:cNvSpPr>
            <a:spLocks noGrp="1"/>
          </p:cNvSpPr>
          <p:nvPr>
            <p:ph type="dt" sz="half" idx="10"/>
          </p:nvPr>
        </p:nvSpPr>
        <p:spPr/>
        <p:txBody>
          <a:bodyPr/>
          <a:lstStyle/>
          <a:p>
            <a:fld id="{6447B278-D8B2-49C4-B35D-0C4C887F0B2F}" type="datetimeFigureOut">
              <a:rPr lang="fi-FI" smtClean="0"/>
              <a:t>20.10.2023</a:t>
            </a:fld>
            <a:endParaRPr lang="fi-FI"/>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fi-FI"/>
          </a:p>
        </p:txBody>
      </p:sp>
      <p:sp>
        <p:nvSpPr>
          <p:cNvPr id="5" name="Slide Number Placeholder 4"/>
          <p:cNvSpPr>
            <a:spLocks noGrp="1"/>
          </p:cNvSpPr>
          <p:nvPr>
            <p:ph type="sldNum" sz="quarter" idx="12"/>
          </p:nvPr>
        </p:nvSpPr>
        <p:spPr/>
        <p:txBody>
          <a:bodyPr/>
          <a:lstStyle/>
          <a:p>
            <a:fld id="{0777BCEB-5165-4C11-9987-DE507DC078A2}" type="slidenum">
              <a:rPr lang="fi-FI" smtClean="0"/>
              <a:t>‹#›</a:t>
            </a:fld>
            <a:endParaRPr lang="fi-FI"/>
          </a:p>
        </p:txBody>
      </p:sp>
    </p:spTree>
    <p:extLst>
      <p:ext uri="{BB962C8B-B14F-4D97-AF65-F5344CB8AC3E}">
        <p14:creationId xmlns:p14="http://schemas.microsoft.com/office/powerpoint/2010/main" val="325566148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47B278-D8B2-49C4-B35D-0C4C887F0B2F}" type="datetimeFigureOut">
              <a:rPr lang="fi-FI" smtClean="0"/>
              <a:t>20.10.2023</a:t>
            </a:fld>
            <a:endParaRPr lang="fi-FI"/>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fi-FI"/>
          </a:p>
        </p:txBody>
      </p:sp>
      <p:sp>
        <p:nvSpPr>
          <p:cNvPr id="4" name="Slide Number Placeholder 3"/>
          <p:cNvSpPr>
            <a:spLocks noGrp="1"/>
          </p:cNvSpPr>
          <p:nvPr>
            <p:ph type="sldNum" sz="quarter" idx="12"/>
          </p:nvPr>
        </p:nvSpPr>
        <p:spPr/>
        <p:txBody>
          <a:bodyPr/>
          <a:lstStyle/>
          <a:p>
            <a:fld id="{0777BCEB-5165-4C11-9987-DE507DC078A2}" type="slidenum">
              <a:rPr lang="fi-FI" smtClean="0"/>
              <a:t>‹#›</a:t>
            </a:fld>
            <a:endParaRPr lang="fi-FI"/>
          </a:p>
        </p:txBody>
      </p:sp>
    </p:spTree>
    <p:extLst>
      <p:ext uri="{BB962C8B-B14F-4D97-AF65-F5344CB8AC3E}">
        <p14:creationId xmlns:p14="http://schemas.microsoft.com/office/powerpoint/2010/main" val="385726864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fi-FI"/>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447B278-D8B2-49C4-B35D-0C4C887F0B2F}" type="datetimeFigureOut">
              <a:rPr lang="fi-FI" smtClean="0"/>
              <a:t>20.10.2023</a:t>
            </a:fld>
            <a:endParaRPr lang="fi-FI"/>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fi-FI"/>
          </a:p>
        </p:txBody>
      </p:sp>
      <p:sp>
        <p:nvSpPr>
          <p:cNvPr id="7" name="Slide Number Placeholder 6"/>
          <p:cNvSpPr>
            <a:spLocks noGrp="1"/>
          </p:cNvSpPr>
          <p:nvPr>
            <p:ph type="sldNum" sz="quarter" idx="12"/>
          </p:nvPr>
        </p:nvSpPr>
        <p:spPr/>
        <p:txBody>
          <a:bodyPr/>
          <a:lstStyle/>
          <a:p>
            <a:fld id="{0777BCEB-5165-4C11-9987-DE507DC078A2}" type="slidenum">
              <a:rPr lang="fi-FI" smtClean="0"/>
              <a:t>‹#›</a:t>
            </a:fld>
            <a:endParaRPr lang="fi-FI"/>
          </a:p>
        </p:txBody>
      </p:sp>
    </p:spTree>
    <p:extLst>
      <p:ext uri="{BB962C8B-B14F-4D97-AF65-F5344CB8AC3E}">
        <p14:creationId xmlns:p14="http://schemas.microsoft.com/office/powerpoint/2010/main" val="67217360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fi-FI"/>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i-FI"/>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447B278-D8B2-49C4-B35D-0C4C887F0B2F}" type="datetimeFigureOut">
              <a:rPr lang="fi-FI" smtClean="0"/>
              <a:t>20.10.2023</a:t>
            </a:fld>
            <a:endParaRPr lang="fi-FI"/>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fi-FI"/>
          </a:p>
        </p:txBody>
      </p:sp>
      <p:sp>
        <p:nvSpPr>
          <p:cNvPr id="7" name="Slide Number Placeholder 6"/>
          <p:cNvSpPr>
            <a:spLocks noGrp="1"/>
          </p:cNvSpPr>
          <p:nvPr>
            <p:ph type="sldNum" sz="quarter" idx="12"/>
          </p:nvPr>
        </p:nvSpPr>
        <p:spPr/>
        <p:txBody>
          <a:bodyPr/>
          <a:lstStyle/>
          <a:p>
            <a:fld id="{0777BCEB-5165-4C11-9987-DE507DC078A2}" type="slidenum">
              <a:rPr lang="fi-FI" smtClean="0"/>
              <a:t>‹#›</a:t>
            </a:fld>
            <a:endParaRPr lang="fi-FI"/>
          </a:p>
        </p:txBody>
      </p:sp>
    </p:spTree>
    <p:extLst>
      <p:ext uri="{BB962C8B-B14F-4D97-AF65-F5344CB8AC3E}">
        <p14:creationId xmlns:p14="http://schemas.microsoft.com/office/powerpoint/2010/main" val="195705693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p:cNvSpPr>
            <a:spLocks noGrp="1"/>
          </p:cNvSpPr>
          <p:nvPr>
            <p:ph type="dt" sz="half" idx="10"/>
          </p:nvPr>
        </p:nvSpPr>
        <p:spPr/>
        <p:txBody>
          <a:bodyPr/>
          <a:lstStyle/>
          <a:p>
            <a:fld id="{6447B278-D8B2-49C4-B35D-0C4C887F0B2F}" type="datetimeFigureOut">
              <a:rPr lang="fi-FI" smtClean="0"/>
              <a:t>20.10.2023</a:t>
            </a:fld>
            <a:endParaRPr lang="fi-FI"/>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fi-FI"/>
          </a:p>
        </p:txBody>
      </p:sp>
      <p:sp>
        <p:nvSpPr>
          <p:cNvPr id="6" name="Slide Number Placeholder 5"/>
          <p:cNvSpPr>
            <a:spLocks noGrp="1"/>
          </p:cNvSpPr>
          <p:nvPr>
            <p:ph type="sldNum" sz="quarter" idx="12"/>
          </p:nvPr>
        </p:nvSpPr>
        <p:spPr/>
        <p:txBody>
          <a:bodyPr/>
          <a:lstStyle/>
          <a:p>
            <a:fld id="{0777BCEB-5165-4C11-9987-DE507DC078A2}" type="slidenum">
              <a:rPr lang="fi-FI" smtClean="0"/>
              <a:t>‹#›</a:t>
            </a:fld>
            <a:endParaRPr lang="fi-FI"/>
          </a:p>
        </p:txBody>
      </p:sp>
    </p:spTree>
    <p:extLst>
      <p:ext uri="{BB962C8B-B14F-4D97-AF65-F5344CB8AC3E}">
        <p14:creationId xmlns:p14="http://schemas.microsoft.com/office/powerpoint/2010/main" val="425977632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fi-FI"/>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p:cNvSpPr>
            <a:spLocks noGrp="1"/>
          </p:cNvSpPr>
          <p:nvPr>
            <p:ph type="dt" sz="half" idx="10"/>
          </p:nvPr>
        </p:nvSpPr>
        <p:spPr/>
        <p:txBody>
          <a:bodyPr/>
          <a:lstStyle/>
          <a:p>
            <a:fld id="{6447B278-D8B2-49C4-B35D-0C4C887F0B2F}" type="datetimeFigureOut">
              <a:rPr lang="fi-FI" smtClean="0"/>
              <a:t>20.10.2023</a:t>
            </a:fld>
            <a:endParaRPr lang="fi-FI"/>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fi-FI"/>
          </a:p>
        </p:txBody>
      </p:sp>
      <p:sp>
        <p:nvSpPr>
          <p:cNvPr id="6" name="Slide Number Placeholder 5"/>
          <p:cNvSpPr>
            <a:spLocks noGrp="1"/>
          </p:cNvSpPr>
          <p:nvPr>
            <p:ph type="sldNum" sz="quarter" idx="12"/>
          </p:nvPr>
        </p:nvSpPr>
        <p:spPr/>
        <p:txBody>
          <a:bodyPr/>
          <a:lstStyle/>
          <a:p>
            <a:fld id="{0777BCEB-5165-4C11-9987-DE507DC078A2}" type="slidenum">
              <a:rPr lang="fi-FI" smtClean="0"/>
              <a:t>‹#›</a:t>
            </a:fld>
            <a:endParaRPr lang="fi-FI"/>
          </a:p>
        </p:txBody>
      </p:sp>
    </p:spTree>
    <p:extLst>
      <p:ext uri="{BB962C8B-B14F-4D97-AF65-F5344CB8AC3E}">
        <p14:creationId xmlns:p14="http://schemas.microsoft.com/office/powerpoint/2010/main" val="958114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Date Placeholder 2"/>
          <p:cNvSpPr>
            <a:spLocks noGrp="1"/>
          </p:cNvSpPr>
          <p:nvPr>
            <p:ph type="dt" sz="half" idx="10"/>
          </p:nvPr>
        </p:nvSpPr>
        <p:spPr/>
        <p:txBody>
          <a:bodyPr/>
          <a:lstStyle/>
          <a:p>
            <a:fld id="{6447B278-D8B2-49C4-B35D-0C4C887F0B2F}" type="datetimeFigureOut">
              <a:rPr lang="fi-FI" smtClean="0"/>
              <a:t>20.10.2023</a:t>
            </a:fld>
            <a:endParaRPr lang="fi-FI"/>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r>
              <a:rPr lang="fi-FI"/>
              <a:t>M Nurminen</a:t>
            </a:r>
          </a:p>
        </p:txBody>
      </p:sp>
    </p:spTree>
    <p:extLst>
      <p:ext uri="{BB962C8B-B14F-4D97-AF65-F5344CB8AC3E}">
        <p14:creationId xmlns:p14="http://schemas.microsoft.com/office/powerpoint/2010/main" val="839496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47B278-D8B2-49C4-B35D-0C4C887F0B2F}" type="datetimeFigureOut">
              <a:rPr lang="fi-FI" smtClean="0"/>
              <a:t>20.10.2023</a:t>
            </a:fld>
            <a:endParaRPr lang="fi-FI"/>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r>
              <a:rPr lang="fi-FI"/>
              <a:t>M Nurminen</a:t>
            </a:r>
          </a:p>
        </p:txBody>
      </p:sp>
    </p:spTree>
    <p:extLst>
      <p:ext uri="{BB962C8B-B14F-4D97-AF65-F5344CB8AC3E}">
        <p14:creationId xmlns:p14="http://schemas.microsoft.com/office/powerpoint/2010/main" val="2096167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i-FI"/>
              <a:t>Muokkaa ots. perustyyl. napsautt.</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6447B278-D8B2-49C4-B35D-0C4C887F0B2F}" type="datetimeFigureOut">
              <a:rPr lang="fi-FI" smtClean="0"/>
              <a:t>20.10.2023</a:t>
            </a:fld>
            <a:endParaRPr lang="fi-FI"/>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r>
              <a:rPr lang="fi-FI"/>
              <a:t>M Nurminen</a:t>
            </a:r>
          </a:p>
        </p:txBody>
      </p:sp>
    </p:spTree>
    <p:extLst>
      <p:ext uri="{BB962C8B-B14F-4D97-AF65-F5344CB8AC3E}">
        <p14:creationId xmlns:p14="http://schemas.microsoft.com/office/powerpoint/2010/main" val="2741354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i-FI"/>
              <a:t>Muokkaa ots. perustyyl. napsautt.</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6447B278-D8B2-49C4-B35D-0C4C887F0B2F}" type="datetimeFigureOut">
              <a:rPr lang="fi-FI" smtClean="0"/>
              <a:t>20.10.2023</a:t>
            </a:fld>
            <a:endParaRPr lang="fi-FI"/>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r>
              <a:rPr lang="fi-FI"/>
              <a:t>M Nurminen</a:t>
            </a:r>
          </a:p>
        </p:txBody>
      </p:sp>
    </p:spTree>
    <p:extLst>
      <p:ext uri="{BB962C8B-B14F-4D97-AF65-F5344CB8AC3E}">
        <p14:creationId xmlns:p14="http://schemas.microsoft.com/office/powerpoint/2010/main" val="2484590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i-FI"/>
              <a:t>Muokkaa ots. perustyyl. napsautt.</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47B278-D8B2-49C4-B35D-0C4C887F0B2F}" type="datetimeFigureOut">
              <a:rPr lang="fi-FI" smtClean="0"/>
              <a:t>20.10.2023</a:t>
            </a:fld>
            <a:endParaRPr lang="fi-FI"/>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fi-FI"/>
              <a:t>M Nurminen</a:t>
            </a:r>
          </a:p>
        </p:txBody>
      </p:sp>
    </p:spTree>
    <p:extLst>
      <p:ext uri="{BB962C8B-B14F-4D97-AF65-F5344CB8AC3E}">
        <p14:creationId xmlns:p14="http://schemas.microsoft.com/office/powerpoint/2010/main" val="12799037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69851"/>
            <a:ext cx="7795569" cy="930275"/>
          </a:xfrm>
          <a:prstGeom prst="rect">
            <a:avLst/>
          </a:prstGeom>
        </p:spPr>
        <p:txBody>
          <a:bodyPr vert="horz" lIns="91440" tIns="45720" rIns="91440" bIns="45720" rtlCol="0" anchor="ctr">
            <a:normAutofit/>
          </a:bodyPr>
          <a:lstStyle/>
          <a:p>
            <a:r>
              <a:rPr lang="en-US"/>
              <a:t>Click to edit master title style</a:t>
            </a:r>
            <a:endParaRPr lang="fi-FI"/>
          </a:p>
        </p:txBody>
      </p:sp>
      <p:sp>
        <p:nvSpPr>
          <p:cNvPr id="3" name="Text Placeholder 2"/>
          <p:cNvSpPr>
            <a:spLocks noGrp="1"/>
          </p:cNvSpPr>
          <p:nvPr>
            <p:ph type="body" idx="1"/>
          </p:nvPr>
        </p:nvSpPr>
        <p:spPr>
          <a:xfrm>
            <a:off x="628650" y="1104901"/>
            <a:ext cx="7795569" cy="50720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p:cNvSpPr>
            <a:spLocks noGrp="1"/>
          </p:cNvSpPr>
          <p:nvPr>
            <p:ph type="dt" sz="half" idx="2"/>
          </p:nvPr>
        </p:nvSpPr>
        <p:spPr>
          <a:xfrm>
            <a:off x="628650" y="6418136"/>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447B278-D8B2-49C4-B35D-0C4C887F0B2F}" type="datetimeFigureOut">
              <a:rPr lang="fi-FI" smtClean="0"/>
              <a:t>20.10.2023</a:t>
            </a:fld>
            <a:endParaRPr lang="fi-FI"/>
          </a:p>
        </p:txBody>
      </p:sp>
      <p:sp>
        <p:nvSpPr>
          <p:cNvPr id="6" name="Slide Number Placeholder 5"/>
          <p:cNvSpPr>
            <a:spLocks noGrp="1"/>
          </p:cNvSpPr>
          <p:nvPr>
            <p:ph type="sldNum" sz="quarter" idx="4"/>
          </p:nvPr>
        </p:nvSpPr>
        <p:spPr>
          <a:xfrm>
            <a:off x="6457950" y="6418136"/>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r>
              <a:rPr lang="fi-FI"/>
              <a:t>M Nurminen</a:t>
            </a:r>
          </a:p>
        </p:txBody>
      </p:sp>
    </p:spTree>
    <p:extLst>
      <p:ext uri="{BB962C8B-B14F-4D97-AF65-F5344CB8AC3E}">
        <p14:creationId xmlns:p14="http://schemas.microsoft.com/office/powerpoint/2010/main" val="34554111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000" kern="1200">
          <a:solidFill>
            <a:schemeClr val="tx1"/>
          </a:solidFill>
          <a:latin typeface="+mn-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22251"/>
            <a:ext cx="7886700" cy="95885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628650" y="1428751"/>
            <a:ext cx="7886700" cy="474821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982E05E-6459-46C3-B753-87DB4AD52D0A}" type="datetimeFigureOut">
              <a:rPr lang="en-ZA" smtClean="0"/>
              <a:t>2023/10/20</a:t>
            </a:fld>
            <a:endParaRPr lang="en-Z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F281D20-58C4-4CC2-B479-4A630034FFF6}" type="slidenum">
              <a:rPr lang="en-ZA" smtClean="0"/>
              <a:t>‹#›</a:t>
            </a:fld>
            <a:endParaRPr lang="en-ZA"/>
          </a:p>
        </p:txBody>
      </p:sp>
    </p:spTree>
    <p:extLst>
      <p:ext uri="{BB962C8B-B14F-4D97-AF65-F5344CB8AC3E}">
        <p14:creationId xmlns:p14="http://schemas.microsoft.com/office/powerpoint/2010/main" val="287663719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n-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EBB79306-269D-4408-80C0-47A644D303DF}"/>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C693E5CA-4B9E-4DBA-9BD9-7359477CEF4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1D483E1C-86B2-404F-808A-45D9E54F13B4}"/>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8EAB382-B398-4BE2-AC1C-F751A9172A75}" type="datetimeFigureOut">
              <a:rPr lang="fi-FI" smtClean="0"/>
              <a:t>20.10.2023</a:t>
            </a:fld>
            <a:endParaRPr lang="fi-FI"/>
          </a:p>
        </p:txBody>
      </p:sp>
      <p:sp>
        <p:nvSpPr>
          <p:cNvPr id="5" name="Alatunnisteen paikkamerkki 4">
            <a:extLst>
              <a:ext uri="{FF2B5EF4-FFF2-40B4-BE49-F238E27FC236}">
                <a16:creationId xmlns:a16="http://schemas.microsoft.com/office/drawing/2014/main" id="{D3359419-180C-4A94-9639-68026808A9B1}"/>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D674B5C7-5DA7-4A60-825B-B94C045B224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87A32E2-2828-4834-B7D2-FB37F8A2836A}" type="slidenum">
              <a:rPr lang="fi-FI" smtClean="0"/>
              <a:t>‹#›</a:t>
            </a:fld>
            <a:endParaRPr lang="fi-FI"/>
          </a:p>
        </p:txBody>
      </p:sp>
    </p:spTree>
    <p:extLst>
      <p:ext uri="{BB962C8B-B14F-4D97-AF65-F5344CB8AC3E}">
        <p14:creationId xmlns:p14="http://schemas.microsoft.com/office/powerpoint/2010/main" val="19353026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69851"/>
            <a:ext cx="7795569" cy="930275"/>
          </a:xfrm>
          <a:prstGeom prst="rect">
            <a:avLst/>
          </a:prstGeom>
        </p:spPr>
        <p:txBody>
          <a:bodyPr vert="horz" lIns="91440" tIns="45720" rIns="91440" bIns="45720" rtlCol="0" anchor="ctr">
            <a:normAutofit/>
          </a:bodyPr>
          <a:lstStyle/>
          <a:p>
            <a:r>
              <a:rPr lang="en-US"/>
              <a:t>Click to edit master title style</a:t>
            </a:r>
            <a:endParaRPr lang="fi-FI"/>
          </a:p>
        </p:txBody>
      </p:sp>
      <p:sp>
        <p:nvSpPr>
          <p:cNvPr id="3" name="Text Placeholder 2"/>
          <p:cNvSpPr>
            <a:spLocks noGrp="1"/>
          </p:cNvSpPr>
          <p:nvPr>
            <p:ph type="body" idx="1"/>
          </p:nvPr>
        </p:nvSpPr>
        <p:spPr>
          <a:xfrm>
            <a:off x="628650" y="1104901"/>
            <a:ext cx="7795569" cy="50720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p:cNvSpPr>
            <a:spLocks noGrp="1"/>
          </p:cNvSpPr>
          <p:nvPr>
            <p:ph type="dt" sz="half" idx="2"/>
          </p:nvPr>
        </p:nvSpPr>
        <p:spPr>
          <a:xfrm>
            <a:off x="628650" y="6418136"/>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447B278-D8B2-49C4-B35D-0C4C887F0B2F}" type="datetimeFigureOut">
              <a:rPr lang="fi-FI" smtClean="0"/>
              <a:t>20.10.2023</a:t>
            </a:fld>
            <a:endParaRPr lang="fi-FI"/>
          </a:p>
        </p:txBody>
      </p:sp>
      <p:sp>
        <p:nvSpPr>
          <p:cNvPr id="6" name="Slide Number Placeholder 5"/>
          <p:cNvSpPr>
            <a:spLocks noGrp="1"/>
          </p:cNvSpPr>
          <p:nvPr>
            <p:ph type="sldNum" sz="quarter" idx="4"/>
          </p:nvPr>
        </p:nvSpPr>
        <p:spPr>
          <a:xfrm>
            <a:off x="6457950" y="6418136"/>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r>
              <a:rPr lang="fi-FI"/>
              <a:t>M Nurminen</a:t>
            </a:r>
          </a:p>
        </p:txBody>
      </p:sp>
    </p:spTree>
    <p:extLst>
      <p:ext uri="{BB962C8B-B14F-4D97-AF65-F5344CB8AC3E}">
        <p14:creationId xmlns:p14="http://schemas.microsoft.com/office/powerpoint/2010/main" val="156049619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685800" rtl="0" eaLnBrk="1" latinLnBrk="0" hangingPunct="1">
        <a:lnSpc>
          <a:spcPct val="90000"/>
        </a:lnSpc>
        <a:spcBef>
          <a:spcPct val="0"/>
        </a:spcBef>
        <a:buNone/>
        <a:defRPr sz="3000" kern="1200">
          <a:solidFill>
            <a:schemeClr val="tx1"/>
          </a:solidFill>
          <a:latin typeface="+mn-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18" Type="http://schemas.openxmlformats.org/officeDocument/2006/relationships/image" Target="../media/image28.png"/><Relationship Id="rId26" Type="http://schemas.openxmlformats.org/officeDocument/2006/relationships/image" Target="../media/image36.png"/><Relationship Id="rId3" Type="http://schemas.openxmlformats.org/officeDocument/2006/relationships/image" Target="../media/image13.png"/><Relationship Id="rId21" Type="http://schemas.openxmlformats.org/officeDocument/2006/relationships/image" Target="../media/image31.pn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7.png"/><Relationship Id="rId25" Type="http://schemas.openxmlformats.org/officeDocument/2006/relationships/image" Target="../media/image35.png"/><Relationship Id="rId2" Type="http://schemas.openxmlformats.org/officeDocument/2006/relationships/notesSlide" Target="../notesSlides/notesSlide4.xml"/><Relationship Id="rId16" Type="http://schemas.openxmlformats.org/officeDocument/2006/relationships/image" Target="../media/image26.png"/><Relationship Id="rId20" Type="http://schemas.openxmlformats.org/officeDocument/2006/relationships/image" Target="../media/image30.png"/><Relationship Id="rId1" Type="http://schemas.openxmlformats.org/officeDocument/2006/relationships/slideLayout" Target="../slideLayouts/slideLayout29.xml"/><Relationship Id="rId6" Type="http://schemas.openxmlformats.org/officeDocument/2006/relationships/image" Target="../media/image16.png"/><Relationship Id="rId11" Type="http://schemas.openxmlformats.org/officeDocument/2006/relationships/image" Target="../media/image21.png"/><Relationship Id="rId24" Type="http://schemas.openxmlformats.org/officeDocument/2006/relationships/image" Target="../media/image34.png"/><Relationship Id="rId5" Type="http://schemas.openxmlformats.org/officeDocument/2006/relationships/image" Target="../media/image15.png"/><Relationship Id="rId15" Type="http://schemas.openxmlformats.org/officeDocument/2006/relationships/image" Target="../media/image25.png"/><Relationship Id="rId23" Type="http://schemas.openxmlformats.org/officeDocument/2006/relationships/image" Target="../media/image33.png"/><Relationship Id="rId10" Type="http://schemas.openxmlformats.org/officeDocument/2006/relationships/image" Target="../media/image20.png"/><Relationship Id="rId19" Type="http://schemas.openxmlformats.org/officeDocument/2006/relationships/image" Target="../media/image29.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 Id="rId22" Type="http://schemas.openxmlformats.org/officeDocument/2006/relationships/image" Target="../media/image32.png"/><Relationship Id="rId27"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8.xml"/><Relationship Id="rId1" Type="http://schemas.openxmlformats.org/officeDocument/2006/relationships/slideLayout" Target="../slideLayouts/slideLayout5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0.xml"/><Relationship Id="rId1" Type="http://schemas.openxmlformats.org/officeDocument/2006/relationships/slideLayout" Target="../slideLayouts/slideLayout51.xml"/></Relationships>
</file>

<file path=ppt/slides/_rels/slide2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1.xml"/><Relationship Id="rId1" Type="http://schemas.openxmlformats.org/officeDocument/2006/relationships/slideLayout" Target="../slideLayouts/slideLayout40.xml"/></Relationships>
</file>

<file path=ppt/slides/_rels/slide3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2.xml"/><Relationship Id="rId1" Type="http://schemas.openxmlformats.org/officeDocument/2006/relationships/slideLayout" Target="../slideLayouts/slideLayout40.xml"/><Relationship Id="rId4" Type="http://schemas.openxmlformats.org/officeDocument/2006/relationships/image" Target="../media/image49.PNG"/></Relationships>
</file>

<file path=ppt/slides/_rels/slide33.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13.xml"/><Relationship Id="rId1" Type="http://schemas.openxmlformats.org/officeDocument/2006/relationships/slideLayout" Target="../slideLayouts/slideLayout40.xml"/><Relationship Id="rId4" Type="http://schemas.openxmlformats.org/officeDocument/2006/relationships/image" Target="../media/image51.PNG"/></Relationships>
</file>

<file path=ppt/slides/_rels/slide3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2.emf"/><Relationship Id="rId1" Type="http://schemas.openxmlformats.org/officeDocument/2006/relationships/slideLayout" Target="../slideLayouts/slideLayout4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35.xml"/></Relationships>
</file>

<file path=ppt/slides/_rels/slide4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3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46.xml"/></Relationships>
</file>

<file path=ppt/slides/_rels/slide49.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5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5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46.xml"/><Relationship Id="rId5" Type="http://schemas.openxmlformats.org/officeDocument/2006/relationships/image" Target="../media/image67.jpeg"/><Relationship Id="rId4" Type="http://schemas.openxmlformats.org/officeDocument/2006/relationships/image" Target="../media/image66.png"/></Relationships>
</file>

<file path=ppt/slides/_rels/slide57.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9">
            <a:extLst>
              <a:ext uri="{FF2B5EF4-FFF2-40B4-BE49-F238E27FC236}">
                <a16:creationId xmlns:a16="http://schemas.microsoft.com/office/drawing/2014/main" id="{7D9D36D6-2AC5-46A1-A849-4C82D5264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tsikko 3">
            <a:extLst>
              <a:ext uri="{FF2B5EF4-FFF2-40B4-BE49-F238E27FC236}">
                <a16:creationId xmlns:a16="http://schemas.microsoft.com/office/drawing/2014/main" id="{D752081F-992F-169F-56C4-19E9070EACC3}"/>
              </a:ext>
            </a:extLst>
          </p:cNvPr>
          <p:cNvSpPr>
            <a:spLocks noGrp="1"/>
          </p:cNvSpPr>
          <p:nvPr>
            <p:ph type="ctrTitle"/>
          </p:nvPr>
        </p:nvSpPr>
        <p:spPr>
          <a:xfrm>
            <a:off x="4016216" y="552182"/>
            <a:ext cx="4499130" cy="3343135"/>
          </a:xfrm>
          <a:noFill/>
        </p:spPr>
        <p:txBody>
          <a:bodyPr>
            <a:normAutofit/>
          </a:bodyPr>
          <a:lstStyle/>
          <a:p>
            <a:pPr algn="l">
              <a:spcAft>
                <a:spcPts val="800"/>
              </a:spcAft>
            </a:pPr>
            <a:r>
              <a:rPr lang="en-GB" sz="3800" b="1" kern="100" dirty="0">
                <a:effectLst/>
                <a:latin typeface="Calibri" panose="020F0502020204030204" pitchFamily="34" charset="0"/>
                <a:ea typeface="Calibri" panose="020F0502020204030204" pitchFamily="34" charset="0"/>
                <a:cs typeface="Times New Roman" panose="02020603050405020304" pitchFamily="18" charset="0"/>
              </a:rPr>
              <a:t>Machine translation, </a:t>
            </a:r>
            <a:br>
              <a:rPr lang="en-GB" sz="3800" b="1" kern="100" dirty="0">
                <a:effectLst/>
                <a:latin typeface="Calibri" panose="020F0502020204030204" pitchFamily="34" charset="0"/>
                <a:ea typeface="Calibri" panose="020F0502020204030204" pitchFamily="34" charset="0"/>
                <a:cs typeface="Times New Roman" panose="02020603050405020304" pitchFamily="18" charset="0"/>
              </a:rPr>
            </a:br>
            <a:r>
              <a:rPr lang="en-GB" sz="3800" b="1" kern="100" dirty="0">
                <a:effectLst/>
                <a:latin typeface="Calibri" panose="020F0502020204030204" pitchFamily="34" charset="0"/>
                <a:ea typeface="Calibri" panose="020F0502020204030204" pitchFamily="34" charset="0"/>
                <a:cs typeface="Times New Roman" panose="02020603050405020304" pitchFamily="18" charset="0"/>
              </a:rPr>
              <a:t>a helpful tool </a:t>
            </a:r>
            <a:br>
              <a:rPr lang="en-GB" sz="3800" b="1" kern="100" dirty="0">
                <a:effectLst/>
                <a:latin typeface="Calibri" panose="020F0502020204030204" pitchFamily="34" charset="0"/>
                <a:ea typeface="Calibri" panose="020F0502020204030204" pitchFamily="34" charset="0"/>
                <a:cs typeface="Times New Roman" panose="02020603050405020304" pitchFamily="18" charset="0"/>
              </a:rPr>
            </a:br>
            <a:r>
              <a:rPr lang="en-GB" sz="3800" b="1" kern="100" dirty="0">
                <a:effectLst/>
                <a:latin typeface="Calibri" panose="020F0502020204030204" pitchFamily="34" charset="0"/>
                <a:ea typeface="Calibri" panose="020F0502020204030204" pitchFamily="34" charset="0"/>
                <a:cs typeface="Times New Roman" panose="02020603050405020304" pitchFamily="18" charset="0"/>
              </a:rPr>
              <a:t>or a threat </a:t>
            </a:r>
            <a:br>
              <a:rPr lang="en-GB" sz="3800" b="1" kern="100" dirty="0">
                <a:effectLst/>
                <a:latin typeface="Calibri" panose="020F0502020204030204" pitchFamily="34" charset="0"/>
                <a:ea typeface="Calibri" panose="020F0502020204030204" pitchFamily="34" charset="0"/>
                <a:cs typeface="Times New Roman" panose="02020603050405020304" pitchFamily="18" charset="0"/>
              </a:rPr>
            </a:br>
            <a:r>
              <a:rPr lang="en-GB" sz="3800" b="1" kern="100" dirty="0">
                <a:effectLst/>
                <a:latin typeface="Calibri" panose="020F0502020204030204" pitchFamily="34" charset="0"/>
                <a:ea typeface="Calibri" panose="020F0502020204030204" pitchFamily="34" charset="0"/>
                <a:cs typeface="Times New Roman" panose="02020603050405020304" pitchFamily="18" charset="0"/>
              </a:rPr>
              <a:t>for the human translator?</a:t>
            </a:r>
            <a:br>
              <a:rPr lang="fi-FI" sz="3800" kern="100" dirty="0">
                <a:effectLst/>
                <a:latin typeface="Calibri" panose="020F0502020204030204" pitchFamily="34" charset="0"/>
                <a:ea typeface="Calibri" panose="020F0502020204030204" pitchFamily="34" charset="0"/>
                <a:cs typeface="Times New Roman" panose="02020603050405020304" pitchFamily="18" charset="0"/>
              </a:rPr>
            </a:br>
            <a:endParaRPr lang="fi-FI" sz="3800" dirty="0"/>
          </a:p>
        </p:txBody>
      </p:sp>
      <p:sp>
        <p:nvSpPr>
          <p:cNvPr id="5" name="Alaotsikko 4">
            <a:extLst>
              <a:ext uri="{FF2B5EF4-FFF2-40B4-BE49-F238E27FC236}">
                <a16:creationId xmlns:a16="http://schemas.microsoft.com/office/drawing/2014/main" id="{C4E0AE68-65D3-FAD6-0161-BB832D6DD0DD}"/>
              </a:ext>
            </a:extLst>
          </p:cNvPr>
          <p:cNvSpPr>
            <a:spLocks noGrp="1"/>
          </p:cNvSpPr>
          <p:nvPr>
            <p:ph type="subTitle" idx="1"/>
          </p:nvPr>
        </p:nvSpPr>
        <p:spPr>
          <a:xfrm>
            <a:off x="4016216" y="4067032"/>
            <a:ext cx="4499130" cy="2067068"/>
          </a:xfrm>
          <a:noFill/>
        </p:spPr>
        <p:txBody>
          <a:bodyPr>
            <a:normAutofit/>
          </a:bodyPr>
          <a:lstStyle/>
          <a:p>
            <a:pPr algn="l"/>
            <a:r>
              <a:rPr lang="fi-FI" sz="2000" dirty="0"/>
              <a:t>Sirkku Latomaa</a:t>
            </a:r>
          </a:p>
          <a:p>
            <a:pPr algn="l"/>
            <a:r>
              <a:rPr lang="fi-FI" sz="2000" dirty="0"/>
              <a:t>Tampere</a:t>
            </a:r>
            <a:r>
              <a:rPr lang="fi-FI" sz="2000" noProof="1"/>
              <a:t> University</a:t>
            </a:r>
            <a:r>
              <a:rPr lang="fi-FI" sz="2000" dirty="0"/>
              <a:t>, Finland</a:t>
            </a:r>
          </a:p>
          <a:p>
            <a:pPr algn="l"/>
            <a:r>
              <a:rPr lang="fi-FI" sz="2000" dirty="0"/>
              <a:t>sirkku.latomaa@tuni.fi</a:t>
            </a:r>
          </a:p>
          <a:p>
            <a:pPr algn="l"/>
            <a:endParaRPr lang="fi-FI" sz="2000" dirty="0"/>
          </a:p>
          <a:p>
            <a:pPr algn="l"/>
            <a:r>
              <a:rPr lang="fi-FI" sz="2000" noProof="1"/>
              <a:t>Charles University, </a:t>
            </a:r>
            <a:r>
              <a:rPr lang="fi-FI" sz="2000" dirty="0"/>
              <a:t>October 16, 2023</a:t>
            </a:r>
          </a:p>
        </p:txBody>
      </p:sp>
      <p:pic>
        <p:nvPicPr>
          <p:cNvPr id="24" name="Picture 21" descr="Used machine parts">
            <a:extLst>
              <a:ext uri="{FF2B5EF4-FFF2-40B4-BE49-F238E27FC236}">
                <a16:creationId xmlns:a16="http://schemas.microsoft.com/office/drawing/2014/main" id="{5E0B627E-4C9F-CFE7-330F-8987DFEF8C15}"/>
              </a:ext>
            </a:extLst>
          </p:cNvPr>
          <p:cNvPicPr>
            <a:picLocks noChangeAspect="1"/>
          </p:cNvPicPr>
          <p:nvPr/>
        </p:nvPicPr>
        <p:blipFill rotWithShape="1">
          <a:blip r:embed="rId2"/>
          <a:srcRect l="41333" r="22218" b="-1"/>
          <a:stretch/>
        </p:blipFill>
        <p:spPr>
          <a:xfrm>
            <a:off x="20" y="10"/>
            <a:ext cx="3744733" cy="6857990"/>
          </a:xfrm>
          <a:prstGeom prst="rect">
            <a:avLst/>
          </a:prstGeom>
        </p:spPr>
      </p:pic>
    </p:spTree>
    <p:extLst>
      <p:ext uri="{BB962C8B-B14F-4D97-AF65-F5344CB8AC3E}">
        <p14:creationId xmlns:p14="http://schemas.microsoft.com/office/powerpoint/2010/main" val="18592124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D9CFD-68F4-4571-8A06-7109E09C3491}"/>
              </a:ext>
            </a:extLst>
          </p:cNvPr>
          <p:cNvSpPr>
            <a:spLocks noGrp="1"/>
          </p:cNvSpPr>
          <p:nvPr>
            <p:ph type="title"/>
          </p:nvPr>
        </p:nvSpPr>
        <p:spPr>
          <a:xfrm>
            <a:off x="628650" y="931598"/>
            <a:ext cx="7814104" cy="1212566"/>
          </a:xfrm>
        </p:spPr>
        <p:txBody>
          <a:bodyPr>
            <a:normAutofit fontScale="90000"/>
          </a:bodyPr>
          <a:lstStyle/>
          <a:p>
            <a:r>
              <a:rPr lang="fi-FI" noProof="1">
                <a:latin typeface="+mn-lt"/>
              </a:rPr>
              <a:t>SMT: dominant until 2016 but still in use today (in some places)</a:t>
            </a:r>
            <a:endParaRPr lang="fi-FI" noProof="1">
              <a:latin typeface="+mn-lt"/>
              <a:cs typeface="Calibri" panose="020F0502020204030204"/>
            </a:endParaRPr>
          </a:p>
        </p:txBody>
      </p:sp>
      <p:pic>
        <p:nvPicPr>
          <p:cNvPr id="4" name="Picture 3">
            <a:extLst>
              <a:ext uri="{FF2B5EF4-FFF2-40B4-BE49-F238E27FC236}">
                <a16:creationId xmlns:a16="http://schemas.microsoft.com/office/drawing/2014/main" id="{73A3AF4A-1028-47CC-AC4C-6832F2AF42C2}"/>
              </a:ext>
            </a:extLst>
          </p:cNvPr>
          <p:cNvPicPr>
            <a:picLocks noChangeAspect="1"/>
          </p:cNvPicPr>
          <p:nvPr/>
        </p:nvPicPr>
        <p:blipFill>
          <a:blip r:embed="rId2"/>
          <a:stretch>
            <a:fillRect/>
          </a:stretch>
        </p:blipFill>
        <p:spPr>
          <a:xfrm>
            <a:off x="628650" y="3077241"/>
            <a:ext cx="8315221" cy="1548352"/>
          </a:xfrm>
          <a:prstGeom prst="rect">
            <a:avLst/>
          </a:prstGeom>
        </p:spPr>
      </p:pic>
      <p:sp>
        <p:nvSpPr>
          <p:cNvPr id="5" name="Oval 4">
            <a:extLst>
              <a:ext uri="{FF2B5EF4-FFF2-40B4-BE49-F238E27FC236}">
                <a16:creationId xmlns:a16="http://schemas.microsoft.com/office/drawing/2014/main" id="{C0035922-0920-4667-839B-9F2C8F65B1FB}"/>
              </a:ext>
            </a:extLst>
          </p:cNvPr>
          <p:cNvSpPr/>
          <p:nvPr/>
        </p:nvSpPr>
        <p:spPr>
          <a:xfrm>
            <a:off x="4506012" y="4211348"/>
            <a:ext cx="1387001" cy="57746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i-FI" sz="1500" b="0" i="0" u="none" strike="noStrike" kern="1200" cap="none" spc="0" normalizeH="0" baseline="0" noProof="0" err="1">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0153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4713A4A4-743D-4C96-AAF4-2BEA58E94FB3}"/>
              </a:ext>
            </a:extLst>
          </p:cNvPr>
          <p:cNvSpPr/>
          <p:nvPr/>
        </p:nvSpPr>
        <p:spPr>
          <a:xfrm>
            <a:off x="456333" y="904973"/>
            <a:ext cx="1894722" cy="1141645"/>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i-FI" sz="3200" b="1" i="0" u="none" strike="noStrike" kern="1200" cap="none" spc="0" normalizeH="0" baseline="0" noProof="0" dirty="0">
                <a:ln>
                  <a:noFill/>
                </a:ln>
                <a:solidFill>
                  <a:schemeClr val="tx1"/>
                </a:solidFill>
                <a:effectLst/>
                <a:uLnTx/>
                <a:uFillTx/>
                <a:latin typeface="Calibri" panose="020F0502020204030204"/>
                <a:ea typeface="+mn-ea"/>
                <a:cs typeface="+mn-cs"/>
              </a:rPr>
              <a:t>NMT</a:t>
            </a:r>
          </a:p>
        </p:txBody>
      </p:sp>
      <p:pic>
        <p:nvPicPr>
          <p:cNvPr id="8" name="Picture 7">
            <a:extLst>
              <a:ext uri="{FF2B5EF4-FFF2-40B4-BE49-F238E27FC236}">
                <a16:creationId xmlns:a16="http://schemas.microsoft.com/office/drawing/2014/main" id="{10383DB8-106C-4B21-82F6-616075AF3710}"/>
              </a:ext>
            </a:extLst>
          </p:cNvPr>
          <p:cNvPicPr>
            <a:picLocks noChangeAspect="1"/>
          </p:cNvPicPr>
          <p:nvPr/>
        </p:nvPicPr>
        <p:blipFill>
          <a:blip r:embed="rId2"/>
          <a:stretch>
            <a:fillRect/>
          </a:stretch>
        </p:blipFill>
        <p:spPr>
          <a:xfrm>
            <a:off x="2351055" y="2448936"/>
            <a:ext cx="5982240" cy="4151468"/>
          </a:xfrm>
          <a:prstGeom prst="rect">
            <a:avLst/>
          </a:prstGeom>
        </p:spPr>
      </p:pic>
      <p:sp>
        <p:nvSpPr>
          <p:cNvPr id="2" name="Tekstiruutu 1">
            <a:extLst>
              <a:ext uri="{FF2B5EF4-FFF2-40B4-BE49-F238E27FC236}">
                <a16:creationId xmlns:a16="http://schemas.microsoft.com/office/drawing/2014/main" id="{FE8B744F-F853-93E0-F971-41F905DD0322}"/>
              </a:ext>
            </a:extLst>
          </p:cNvPr>
          <p:cNvSpPr txBox="1"/>
          <p:nvPr/>
        </p:nvSpPr>
        <p:spPr>
          <a:xfrm>
            <a:off x="3054285" y="688157"/>
            <a:ext cx="5128181" cy="1815882"/>
          </a:xfrm>
          <a:prstGeom prst="rect">
            <a:avLst/>
          </a:prstGeom>
          <a:noFill/>
        </p:spPr>
        <p:txBody>
          <a:bodyPr wrap="square" rtlCol="0">
            <a:spAutoFit/>
          </a:bodyPr>
          <a:lstStyle/>
          <a:p>
            <a:r>
              <a:rPr lang="fi-FI" sz="2800" noProof="1"/>
              <a:t>Machine learning – still based on probability and algorithms, but computer learns more independentl</a:t>
            </a:r>
            <a:r>
              <a:rPr lang="en-US" sz="2800" noProof="1"/>
              <a:t>y </a:t>
            </a:r>
            <a:r>
              <a:rPr lang="en-US" sz="2800" dirty="0"/>
              <a:t>how to translate.</a:t>
            </a:r>
          </a:p>
        </p:txBody>
      </p:sp>
    </p:spTree>
    <p:extLst>
      <p:ext uri="{BB962C8B-B14F-4D97-AF65-F5344CB8AC3E}">
        <p14:creationId xmlns:p14="http://schemas.microsoft.com/office/powerpoint/2010/main" val="8167158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a:extLst>
              <a:ext uri="{FF2B5EF4-FFF2-40B4-BE49-F238E27FC236}">
                <a16:creationId xmlns:a16="http://schemas.microsoft.com/office/drawing/2014/main" id="{37F08D72-465C-4ED1-B1D0-67AA400C9AA4}"/>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AutoShape 4">
            <a:extLst>
              <a:ext uri="{FF2B5EF4-FFF2-40B4-BE49-F238E27FC236}">
                <a16:creationId xmlns:a16="http://schemas.microsoft.com/office/drawing/2014/main" id="{68CD17A2-6E8C-497A-B9AD-6F4CDC3AA461}"/>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 name="Kuva 8">
            <a:extLst>
              <a:ext uri="{FF2B5EF4-FFF2-40B4-BE49-F238E27FC236}">
                <a16:creationId xmlns:a16="http://schemas.microsoft.com/office/drawing/2014/main" id="{D2559E23-5755-430D-8056-C7267D95F2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1500"/>
            <a:ext cx="9144000" cy="5715000"/>
          </a:xfrm>
          <a:prstGeom prst="rect">
            <a:avLst/>
          </a:prstGeom>
        </p:spPr>
      </p:pic>
    </p:spTree>
    <p:extLst>
      <p:ext uri="{BB962C8B-B14F-4D97-AF65-F5344CB8AC3E}">
        <p14:creationId xmlns:p14="http://schemas.microsoft.com/office/powerpoint/2010/main" val="7257200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B4C994D-CA18-4692-B7D5-6DF85184A2A0}"/>
              </a:ext>
            </a:extLst>
          </p:cNvPr>
          <p:cNvSpPr>
            <a:spLocks noGrp="1"/>
          </p:cNvSpPr>
          <p:nvPr>
            <p:ph type="title"/>
          </p:nvPr>
        </p:nvSpPr>
        <p:spPr>
          <a:xfrm>
            <a:off x="664948" y="1143174"/>
            <a:ext cx="7814104" cy="2127927"/>
          </a:xfrm>
        </p:spPr>
        <p:txBody>
          <a:bodyPr>
            <a:noAutofit/>
          </a:bodyPr>
          <a:lstStyle/>
          <a:p>
            <a:r>
              <a:rPr lang="fi-FI" sz="3600" noProof="1">
                <a:latin typeface="+mn-lt"/>
                <a:cs typeface="Calibri"/>
              </a:rPr>
              <a:t>Important to know what technology you are working with. </a:t>
            </a:r>
            <a:r>
              <a:rPr lang="fi-FI" sz="3600" noProof="1">
                <a:latin typeface="+mn-lt"/>
                <a:cs typeface="Calibri"/>
                <a:sym typeface="Wingdings" panose="05000000000000000000" pitchFamily="2" charset="2"/>
              </a:rPr>
              <a:t> </a:t>
            </a:r>
            <a:r>
              <a:rPr lang="fi-FI" sz="3600" noProof="1">
                <a:latin typeface="+mn-lt"/>
                <a:cs typeface="Calibri"/>
              </a:rPr>
              <a:t>They make different types of mistakes and may require different types of post-editing</a:t>
            </a:r>
            <a:r>
              <a:rPr lang="fi-FI" sz="3600" noProof="1">
                <a:cs typeface="Calibri"/>
              </a:rPr>
              <a:t>.</a:t>
            </a:r>
            <a:endParaRPr lang="fi-FI" sz="3600" noProof="1"/>
          </a:p>
        </p:txBody>
      </p:sp>
      <p:sp>
        <p:nvSpPr>
          <p:cNvPr id="13" name="Rectangle: Rounded Corners 12">
            <a:extLst>
              <a:ext uri="{FF2B5EF4-FFF2-40B4-BE49-F238E27FC236}">
                <a16:creationId xmlns:a16="http://schemas.microsoft.com/office/drawing/2014/main" id="{59B58984-42D3-473F-9809-FD3683D032AA}"/>
              </a:ext>
            </a:extLst>
          </p:cNvPr>
          <p:cNvSpPr/>
          <p:nvPr/>
        </p:nvSpPr>
        <p:spPr>
          <a:xfrm>
            <a:off x="1021773" y="3799153"/>
            <a:ext cx="7100453" cy="142081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i-FI" sz="3600" b="1" i="0" u="none" strike="noStrike" kern="1200" cap="none" spc="0" normalizeH="0" baseline="0" noProof="1">
                <a:ln>
                  <a:noFill/>
                </a:ln>
                <a:solidFill>
                  <a:prstClr val="white"/>
                </a:solidFill>
                <a:effectLst/>
                <a:uLnTx/>
                <a:uFillTx/>
                <a:latin typeface="Calibri" panose="020F0502020204030204"/>
                <a:ea typeface="+mn-ea"/>
                <a:cs typeface="Calibri"/>
              </a:rPr>
              <a:t>Usually you can assume it’s NMT</a:t>
            </a:r>
            <a:r>
              <a:rPr kumimoji="0" lang="fi-FI" sz="3600" b="1" i="0" u="none" strike="noStrike" kern="1200" cap="none" spc="0" normalizeH="0" baseline="0" noProof="0" dirty="0">
                <a:ln>
                  <a:noFill/>
                </a:ln>
                <a:solidFill>
                  <a:prstClr val="white"/>
                </a:solidFill>
                <a:effectLst/>
                <a:uLnTx/>
                <a:uFillTx/>
                <a:latin typeface="Calibri" panose="020F0502020204030204"/>
                <a:ea typeface="+mn-ea"/>
                <a:cs typeface="Calibri"/>
              </a:rPr>
              <a:t>.</a:t>
            </a:r>
            <a:endParaRPr kumimoji="0" lang="fi-FI" sz="3600" b="1" i="0" u="none" strike="noStrike" kern="1200" cap="none" spc="0" normalizeH="0" baseline="0" noProof="0" dirty="0">
              <a:ln>
                <a:noFill/>
              </a:ln>
              <a:solidFill>
                <a:prstClr val="white"/>
              </a:solidFill>
              <a:effectLst/>
              <a:uLnTx/>
              <a:uFillTx/>
              <a:latin typeface="Calibri" panose="020F0502020204030204"/>
              <a:ea typeface="+mn-ea"/>
            </a:endParaRPr>
          </a:p>
        </p:txBody>
      </p:sp>
      <p:sp>
        <p:nvSpPr>
          <p:cNvPr id="4" name="Otsikko 1">
            <a:extLst>
              <a:ext uri="{FF2B5EF4-FFF2-40B4-BE49-F238E27FC236}">
                <a16:creationId xmlns:a16="http://schemas.microsoft.com/office/drawing/2014/main" id="{6C46E501-A116-4BB9-AFCA-C9013F17A9C2}"/>
              </a:ext>
            </a:extLst>
          </p:cNvPr>
          <p:cNvSpPr txBox="1">
            <a:spLocks/>
          </p:cNvSpPr>
          <p:nvPr/>
        </p:nvSpPr>
        <p:spPr>
          <a:xfrm>
            <a:off x="814238" y="3748748"/>
            <a:ext cx="7814104" cy="760810"/>
          </a:xfrm>
          <a:prstGeom prst="rect">
            <a:avLst/>
          </a:prstGeom>
        </p:spPr>
        <p:txBody>
          <a:bodyPr vert="horz" lIns="68580" tIns="34290" rIns="68580" bIns="34290" rtlCol="0" anchor="ctr">
            <a:normAutofit fontScale="97500"/>
          </a:bodyPr>
          <a:lstStyle>
            <a:lvl1pPr algn="l" defTabSz="914400" rtl="0" eaLnBrk="1" latinLnBrk="0" hangingPunct="1">
              <a:lnSpc>
                <a:spcPct val="90000"/>
              </a:lnSpc>
              <a:spcBef>
                <a:spcPct val="0"/>
              </a:spcBef>
              <a:buNone/>
              <a:defRPr sz="4000" kern="1200">
                <a:solidFill>
                  <a:schemeClr val="tx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fi-FI" sz="3000" b="0" i="0" u="none" strike="noStrike" kern="1200" cap="none" spc="0" normalizeH="0" baseline="0" noProof="0">
              <a:ln>
                <a:noFill/>
              </a:ln>
              <a:solidFill>
                <a:prstClr val="black"/>
              </a:solidFill>
              <a:effectLst/>
              <a:uLnTx/>
              <a:uFillTx/>
              <a:latin typeface="Calibri" panose="020F0502020204030204"/>
              <a:ea typeface="+mj-ea"/>
              <a:cs typeface="+mj-cs"/>
            </a:endParaRPr>
          </a:p>
        </p:txBody>
      </p:sp>
    </p:spTree>
    <p:extLst>
      <p:ext uri="{BB962C8B-B14F-4D97-AF65-F5344CB8AC3E}">
        <p14:creationId xmlns:p14="http://schemas.microsoft.com/office/powerpoint/2010/main" val="424834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10">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tsikko 3">
            <a:extLst>
              <a:ext uri="{FF2B5EF4-FFF2-40B4-BE49-F238E27FC236}">
                <a16:creationId xmlns:a16="http://schemas.microsoft.com/office/drawing/2014/main" id="{C08AB2A4-4B12-F5E9-C094-996C84164F07}"/>
              </a:ext>
            </a:extLst>
          </p:cNvPr>
          <p:cNvSpPr>
            <a:spLocks noGrp="1"/>
          </p:cNvSpPr>
          <p:nvPr>
            <p:ph type="title"/>
          </p:nvPr>
        </p:nvSpPr>
        <p:spPr>
          <a:xfrm>
            <a:off x="482601" y="725864"/>
            <a:ext cx="3910290" cy="4484740"/>
          </a:xfrm>
        </p:spPr>
        <p:txBody>
          <a:bodyPr vert="horz" lIns="91440" tIns="45720" rIns="91440" bIns="45720" rtlCol="0" anchor="b">
            <a:normAutofit/>
          </a:bodyPr>
          <a:lstStyle/>
          <a:p>
            <a:r>
              <a:rPr lang="en-US" b="1" noProof="1">
                <a:latin typeface="+mn-lt"/>
              </a:rPr>
              <a:t>Machine translation engines</a:t>
            </a:r>
            <a:br>
              <a:rPr lang="en-US" b="1" noProof="1">
                <a:latin typeface="+mn-lt"/>
              </a:rPr>
            </a:br>
            <a:br>
              <a:rPr lang="en-US" sz="3800" b="1" noProof="1"/>
            </a:br>
            <a:endParaRPr lang="en-US" sz="3800" b="1" noProof="1"/>
          </a:p>
        </p:txBody>
      </p:sp>
      <p:sp>
        <p:nvSpPr>
          <p:cNvPr id="5" name="Tekstin paikkamerkki 4">
            <a:extLst>
              <a:ext uri="{FF2B5EF4-FFF2-40B4-BE49-F238E27FC236}">
                <a16:creationId xmlns:a16="http://schemas.microsoft.com/office/drawing/2014/main" id="{2DFBF6B2-076C-86ED-4A82-1DA42FA3FC70}"/>
              </a:ext>
            </a:extLst>
          </p:cNvPr>
          <p:cNvSpPr>
            <a:spLocks noGrp="1"/>
          </p:cNvSpPr>
          <p:nvPr>
            <p:ph type="body" idx="1"/>
          </p:nvPr>
        </p:nvSpPr>
        <p:spPr>
          <a:xfrm>
            <a:off x="482600" y="5277684"/>
            <a:ext cx="3465438" cy="775494"/>
          </a:xfrm>
        </p:spPr>
        <p:txBody>
          <a:bodyPr vert="horz" lIns="91440" tIns="45720" rIns="91440" bIns="45720" rtlCol="0">
            <a:normAutofit/>
          </a:bodyPr>
          <a:lstStyle/>
          <a:p>
            <a:endParaRPr lang="en-US"/>
          </a:p>
        </p:txBody>
      </p:sp>
      <p:pic>
        <p:nvPicPr>
          <p:cNvPr id="28" name="Picture 6">
            <a:extLst>
              <a:ext uri="{FF2B5EF4-FFF2-40B4-BE49-F238E27FC236}">
                <a16:creationId xmlns:a16="http://schemas.microsoft.com/office/drawing/2014/main" id="{004187DA-4A31-0187-085C-0DF9CBC59476}"/>
              </a:ext>
            </a:extLst>
          </p:cNvPr>
          <p:cNvPicPr>
            <a:picLocks noChangeAspect="1"/>
          </p:cNvPicPr>
          <p:nvPr/>
        </p:nvPicPr>
        <p:blipFill rotWithShape="1">
          <a:blip r:embed="rId3"/>
          <a:srcRect l="29859" r="31015"/>
          <a:stretch/>
        </p:blipFill>
        <p:spPr>
          <a:xfrm>
            <a:off x="4671911" y="10"/>
            <a:ext cx="4472089"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0190604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B147CE1-6D58-4DC8-A4D5-63D4C175BF2C}"/>
              </a:ext>
            </a:extLst>
          </p:cNvPr>
          <p:cNvSpPr txBox="1"/>
          <p:nvPr/>
        </p:nvSpPr>
        <p:spPr>
          <a:xfrm>
            <a:off x="281769" y="872296"/>
            <a:ext cx="8614476" cy="115416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i-FI" sz="3450" b="0" i="0" u="none" strike="noStrike" kern="1200" cap="none" spc="0" normalizeH="0" baseline="0" noProof="0" dirty="0" err="1">
                <a:ln>
                  <a:noFill/>
                </a:ln>
                <a:solidFill>
                  <a:prstClr val="black"/>
                </a:solidFill>
                <a:effectLst/>
                <a:uLnTx/>
                <a:uFillTx/>
                <a:latin typeface="Calibri" panose="020F0502020204030204"/>
                <a:ea typeface="+mn-ea"/>
                <a:cs typeface="+mn-cs"/>
              </a:rPr>
              <a:t>March</a:t>
            </a:r>
            <a:r>
              <a:rPr kumimoji="0" lang="fi-FI" sz="3450" b="0" i="0" u="none" strike="noStrike" kern="1200" cap="none" spc="0" normalizeH="0" baseline="0" noProof="0" dirty="0">
                <a:ln>
                  <a:noFill/>
                </a:ln>
                <a:solidFill>
                  <a:prstClr val="black"/>
                </a:solidFill>
                <a:effectLst/>
                <a:uLnTx/>
                <a:uFillTx/>
                <a:latin typeface="Calibri" panose="020F0502020204030204"/>
                <a:ea typeface="+mn-ea"/>
                <a:cs typeface="+mn-cs"/>
              </a:rPr>
              <a:t> 2021: 1 </a:t>
            </a:r>
            <a:r>
              <a:rPr kumimoji="0" lang="fi-FI" sz="3450" b="0" i="0" u="none" strike="noStrike" kern="1200" cap="none" spc="0" normalizeH="0" baseline="0" noProof="0" dirty="0" err="1">
                <a:ln>
                  <a:noFill/>
                </a:ln>
                <a:solidFill>
                  <a:prstClr val="black"/>
                </a:solidFill>
                <a:effectLst/>
                <a:uLnTx/>
                <a:uFillTx/>
                <a:latin typeface="Calibri" panose="020F0502020204030204"/>
                <a:ea typeface="+mn-ea"/>
                <a:cs typeface="+mn-cs"/>
              </a:rPr>
              <a:t>billion</a:t>
            </a:r>
            <a:r>
              <a:rPr kumimoji="0" lang="fi-FI" sz="345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i-FI" sz="3450" b="0" i="0" u="none" strike="noStrike" kern="1200" cap="none" spc="0" normalizeH="0" baseline="0" noProof="0" dirty="0" err="1">
                <a:ln>
                  <a:noFill/>
                </a:ln>
                <a:solidFill>
                  <a:prstClr val="black"/>
                </a:solidFill>
                <a:effectLst/>
                <a:uLnTx/>
                <a:uFillTx/>
                <a:latin typeface="Calibri" panose="020F0502020204030204"/>
                <a:ea typeface="+mn-ea"/>
                <a:cs typeface="+mn-cs"/>
              </a:rPr>
              <a:t>people</a:t>
            </a:r>
            <a:r>
              <a:rPr kumimoji="0" lang="fi-FI" sz="345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i-FI" sz="3450" b="0" i="0" u="none" strike="noStrike" kern="1200" cap="none" spc="0" normalizeH="0" baseline="0" noProof="0" dirty="0" err="1">
                <a:ln>
                  <a:noFill/>
                </a:ln>
                <a:solidFill>
                  <a:prstClr val="black"/>
                </a:solidFill>
                <a:effectLst/>
                <a:uLnTx/>
                <a:uFillTx/>
                <a:latin typeface="Calibri" panose="020F0502020204030204"/>
                <a:ea typeface="+mn-ea"/>
                <a:cs typeface="+mn-cs"/>
              </a:rPr>
              <a:t>have</a:t>
            </a:r>
            <a:r>
              <a:rPr kumimoji="0" lang="fi-FI" sz="345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i-FI" sz="3450" b="0" i="0" u="none" strike="noStrike" kern="1200" cap="none" spc="0" normalizeH="0" baseline="0" noProof="0" dirty="0" err="1">
                <a:ln>
                  <a:noFill/>
                </a:ln>
                <a:solidFill>
                  <a:prstClr val="black"/>
                </a:solidFill>
                <a:effectLst/>
                <a:uLnTx/>
                <a:uFillTx/>
                <a:latin typeface="Calibri" panose="020F0502020204030204"/>
                <a:ea typeface="+mn-ea"/>
                <a:cs typeface="+mn-cs"/>
              </a:rPr>
              <a:t>downloaded</a:t>
            </a:r>
            <a:r>
              <a:rPr kumimoji="0" lang="fi-FI" sz="345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i-FI" sz="3450" b="0" i="0" u="none" strike="noStrike" kern="1200" cap="none" spc="0" normalizeH="0" baseline="0" noProof="0" dirty="0" err="1">
                <a:ln>
                  <a:noFill/>
                </a:ln>
                <a:solidFill>
                  <a:prstClr val="black"/>
                </a:solidFill>
                <a:effectLst/>
                <a:uLnTx/>
                <a:uFillTx/>
                <a:latin typeface="Calibri" panose="020F0502020204030204"/>
                <a:ea typeface="+mn-ea"/>
                <a:cs typeface="+mn-cs"/>
              </a:rPr>
              <a:t>the</a:t>
            </a:r>
            <a:r>
              <a:rPr kumimoji="0" lang="fi-FI" sz="3450" b="0" i="0" u="none" strike="noStrike" kern="1200" cap="none" spc="0" normalizeH="0" baseline="0" noProof="0" dirty="0">
                <a:ln>
                  <a:noFill/>
                </a:ln>
                <a:solidFill>
                  <a:prstClr val="black"/>
                </a:solidFill>
                <a:effectLst/>
                <a:uLnTx/>
                <a:uFillTx/>
                <a:latin typeface="Calibri" panose="020F0502020204030204"/>
                <a:ea typeface="+mn-ea"/>
                <a:cs typeface="+mn-cs"/>
              </a:rPr>
              <a:t> Android version of Google </a:t>
            </a:r>
            <a:r>
              <a:rPr kumimoji="0" lang="fi-FI" sz="3450" b="0" i="0" u="none" strike="noStrike" kern="1200" cap="none" spc="0" normalizeH="0" baseline="0" noProof="0" dirty="0" err="1">
                <a:ln>
                  <a:noFill/>
                </a:ln>
                <a:solidFill>
                  <a:prstClr val="black"/>
                </a:solidFill>
                <a:effectLst/>
                <a:uLnTx/>
                <a:uFillTx/>
                <a:latin typeface="Calibri" panose="020F0502020204030204"/>
                <a:ea typeface="+mn-ea"/>
                <a:cs typeface="+mn-cs"/>
              </a:rPr>
              <a:t>Translate</a:t>
            </a:r>
            <a:r>
              <a:rPr kumimoji="0" lang="fi-FI" sz="345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34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1FF6066A-C9D4-4924-8631-74DDCB0335D2}"/>
              </a:ext>
            </a:extLst>
          </p:cNvPr>
          <p:cNvPicPr>
            <a:picLocks noChangeAspect="1"/>
          </p:cNvPicPr>
          <p:nvPr/>
        </p:nvPicPr>
        <p:blipFill>
          <a:blip r:embed="rId3"/>
          <a:stretch>
            <a:fillRect/>
          </a:stretch>
        </p:blipFill>
        <p:spPr>
          <a:xfrm>
            <a:off x="1390735" y="2406592"/>
            <a:ext cx="6103700" cy="2597192"/>
          </a:xfrm>
          <a:prstGeom prst="rect">
            <a:avLst/>
          </a:prstGeom>
          <a:ln>
            <a:solidFill>
              <a:schemeClr val="tx1"/>
            </a:solidFill>
          </a:ln>
        </p:spPr>
      </p:pic>
      <p:pic>
        <p:nvPicPr>
          <p:cNvPr id="10" name="Picture 9">
            <a:extLst>
              <a:ext uri="{FF2B5EF4-FFF2-40B4-BE49-F238E27FC236}">
                <a16:creationId xmlns:a16="http://schemas.microsoft.com/office/drawing/2014/main" id="{DF01B619-B31C-46FB-A0D9-683B75818B3D}"/>
              </a:ext>
            </a:extLst>
          </p:cNvPr>
          <p:cNvPicPr>
            <a:picLocks noChangeAspect="1"/>
          </p:cNvPicPr>
          <p:nvPr/>
        </p:nvPicPr>
        <p:blipFill>
          <a:blip r:embed="rId4"/>
          <a:stretch>
            <a:fillRect/>
          </a:stretch>
        </p:blipFill>
        <p:spPr>
          <a:xfrm>
            <a:off x="204489" y="1115206"/>
            <a:ext cx="1657592" cy="477335"/>
          </a:xfrm>
          <a:prstGeom prst="rect">
            <a:avLst/>
          </a:prstGeom>
          <a:ln>
            <a:solidFill>
              <a:schemeClr val="tx1"/>
            </a:solidFill>
          </a:ln>
        </p:spPr>
      </p:pic>
      <p:pic>
        <p:nvPicPr>
          <p:cNvPr id="12" name="Picture 11">
            <a:extLst>
              <a:ext uri="{FF2B5EF4-FFF2-40B4-BE49-F238E27FC236}">
                <a16:creationId xmlns:a16="http://schemas.microsoft.com/office/drawing/2014/main" id="{8EC69492-464D-4AF8-8A69-2ACA1B05C4A2}"/>
              </a:ext>
            </a:extLst>
          </p:cNvPr>
          <p:cNvPicPr>
            <a:picLocks noChangeAspect="1"/>
          </p:cNvPicPr>
          <p:nvPr/>
        </p:nvPicPr>
        <p:blipFill>
          <a:blip r:embed="rId5"/>
          <a:stretch>
            <a:fillRect/>
          </a:stretch>
        </p:blipFill>
        <p:spPr>
          <a:xfrm>
            <a:off x="281769" y="2271824"/>
            <a:ext cx="2135981" cy="657225"/>
          </a:xfrm>
          <a:prstGeom prst="rect">
            <a:avLst/>
          </a:prstGeom>
          <a:ln>
            <a:solidFill>
              <a:schemeClr val="tx1"/>
            </a:solidFill>
          </a:ln>
        </p:spPr>
      </p:pic>
      <p:pic>
        <p:nvPicPr>
          <p:cNvPr id="14" name="Picture 13">
            <a:extLst>
              <a:ext uri="{FF2B5EF4-FFF2-40B4-BE49-F238E27FC236}">
                <a16:creationId xmlns:a16="http://schemas.microsoft.com/office/drawing/2014/main" id="{CB4F9808-A0C3-4126-84BD-D7B7DC8A1FC4}"/>
              </a:ext>
            </a:extLst>
          </p:cNvPr>
          <p:cNvPicPr>
            <a:picLocks noChangeAspect="1"/>
          </p:cNvPicPr>
          <p:nvPr/>
        </p:nvPicPr>
        <p:blipFill>
          <a:blip r:embed="rId6"/>
          <a:stretch>
            <a:fillRect/>
          </a:stretch>
        </p:blipFill>
        <p:spPr>
          <a:xfrm>
            <a:off x="6223348" y="1031021"/>
            <a:ext cx="2650331" cy="492919"/>
          </a:xfrm>
          <a:prstGeom prst="rect">
            <a:avLst/>
          </a:prstGeom>
          <a:ln>
            <a:solidFill>
              <a:schemeClr val="tx1"/>
            </a:solidFill>
          </a:ln>
        </p:spPr>
      </p:pic>
      <p:grpSp>
        <p:nvGrpSpPr>
          <p:cNvPr id="15" name="Group 14">
            <a:extLst>
              <a:ext uri="{FF2B5EF4-FFF2-40B4-BE49-F238E27FC236}">
                <a16:creationId xmlns:a16="http://schemas.microsoft.com/office/drawing/2014/main" id="{DCC73ADD-E010-4155-924D-71FB240D68F9}"/>
              </a:ext>
            </a:extLst>
          </p:cNvPr>
          <p:cNvGrpSpPr/>
          <p:nvPr/>
        </p:nvGrpSpPr>
        <p:grpSpPr>
          <a:xfrm>
            <a:off x="574044" y="5324953"/>
            <a:ext cx="2722579" cy="605602"/>
            <a:chOff x="838200" y="1499795"/>
            <a:chExt cx="4090676" cy="909917"/>
          </a:xfrm>
          <a:solidFill>
            <a:schemeClr val="bg1">
              <a:lumMod val="95000"/>
            </a:schemeClr>
          </a:solidFill>
        </p:grpSpPr>
        <p:pic>
          <p:nvPicPr>
            <p:cNvPr id="16" name="Picture 15">
              <a:extLst>
                <a:ext uri="{FF2B5EF4-FFF2-40B4-BE49-F238E27FC236}">
                  <a16:creationId xmlns:a16="http://schemas.microsoft.com/office/drawing/2014/main" id="{F97BE77C-4E7E-4AD8-A69C-532894D5FC2A}"/>
                </a:ext>
              </a:extLst>
            </p:cNvPr>
            <p:cNvPicPr>
              <a:picLocks noChangeAspect="1"/>
            </p:cNvPicPr>
            <p:nvPr/>
          </p:nvPicPr>
          <p:blipFill>
            <a:blip r:embed="rId7"/>
            <a:stretch>
              <a:fillRect/>
            </a:stretch>
          </p:blipFill>
          <p:spPr>
            <a:xfrm>
              <a:off x="838200" y="1499795"/>
              <a:ext cx="1137396" cy="909917"/>
            </a:xfrm>
            <a:prstGeom prst="rect">
              <a:avLst/>
            </a:prstGeom>
            <a:grpFill/>
            <a:ln>
              <a:solidFill>
                <a:schemeClr val="tx1"/>
              </a:solidFill>
            </a:ln>
          </p:spPr>
        </p:pic>
        <p:pic>
          <p:nvPicPr>
            <p:cNvPr id="17" name="Picture 16">
              <a:extLst>
                <a:ext uri="{FF2B5EF4-FFF2-40B4-BE49-F238E27FC236}">
                  <a16:creationId xmlns:a16="http://schemas.microsoft.com/office/drawing/2014/main" id="{0EDC4647-3C42-4387-A5C7-8F15F6B9E0FC}"/>
                </a:ext>
              </a:extLst>
            </p:cNvPr>
            <p:cNvPicPr>
              <a:picLocks noChangeAspect="1"/>
            </p:cNvPicPr>
            <p:nvPr/>
          </p:nvPicPr>
          <p:blipFill>
            <a:blip r:embed="rId8"/>
            <a:stretch>
              <a:fillRect/>
            </a:stretch>
          </p:blipFill>
          <p:spPr>
            <a:xfrm>
              <a:off x="2170692" y="1689961"/>
              <a:ext cx="2758184" cy="611350"/>
            </a:xfrm>
            <a:prstGeom prst="rect">
              <a:avLst/>
            </a:prstGeom>
            <a:grpFill/>
            <a:ln>
              <a:solidFill>
                <a:schemeClr val="tx1"/>
              </a:solidFill>
            </a:ln>
          </p:spPr>
        </p:pic>
      </p:grpSp>
      <p:grpSp>
        <p:nvGrpSpPr>
          <p:cNvPr id="18" name="Group 17">
            <a:extLst>
              <a:ext uri="{FF2B5EF4-FFF2-40B4-BE49-F238E27FC236}">
                <a16:creationId xmlns:a16="http://schemas.microsoft.com/office/drawing/2014/main" id="{F0A20190-5E83-48FB-AADD-CB78E67C2AA4}"/>
              </a:ext>
            </a:extLst>
          </p:cNvPr>
          <p:cNvGrpSpPr/>
          <p:nvPr/>
        </p:nvGrpSpPr>
        <p:grpSpPr>
          <a:xfrm>
            <a:off x="146825" y="3978926"/>
            <a:ext cx="3262807" cy="583295"/>
            <a:chOff x="838201" y="2932289"/>
            <a:chExt cx="5556946" cy="993421"/>
          </a:xfrm>
          <a:solidFill>
            <a:schemeClr val="bg1"/>
          </a:solidFill>
        </p:grpSpPr>
        <p:pic>
          <p:nvPicPr>
            <p:cNvPr id="19" name="Picture 18">
              <a:extLst>
                <a:ext uri="{FF2B5EF4-FFF2-40B4-BE49-F238E27FC236}">
                  <a16:creationId xmlns:a16="http://schemas.microsoft.com/office/drawing/2014/main" id="{29C52780-7103-41C7-A540-1AE197912420}"/>
                </a:ext>
              </a:extLst>
            </p:cNvPr>
            <p:cNvPicPr>
              <a:picLocks noChangeAspect="1"/>
            </p:cNvPicPr>
            <p:nvPr/>
          </p:nvPicPr>
          <p:blipFill>
            <a:blip r:embed="rId9"/>
            <a:stretch>
              <a:fillRect/>
            </a:stretch>
          </p:blipFill>
          <p:spPr>
            <a:xfrm>
              <a:off x="1975596" y="3123325"/>
              <a:ext cx="4419551" cy="611350"/>
            </a:xfrm>
            <a:prstGeom prst="rect">
              <a:avLst/>
            </a:prstGeom>
            <a:grpFill/>
            <a:ln>
              <a:solidFill>
                <a:schemeClr val="tx1"/>
              </a:solidFill>
            </a:ln>
          </p:spPr>
        </p:pic>
        <p:pic>
          <p:nvPicPr>
            <p:cNvPr id="20" name="Picture 19">
              <a:extLst>
                <a:ext uri="{FF2B5EF4-FFF2-40B4-BE49-F238E27FC236}">
                  <a16:creationId xmlns:a16="http://schemas.microsoft.com/office/drawing/2014/main" id="{A1D447D0-FFF6-42A6-B388-24A892E44A3C}"/>
                </a:ext>
              </a:extLst>
            </p:cNvPr>
            <p:cNvPicPr>
              <a:picLocks noChangeAspect="1"/>
            </p:cNvPicPr>
            <p:nvPr/>
          </p:nvPicPr>
          <p:blipFill>
            <a:blip r:embed="rId10"/>
            <a:stretch>
              <a:fillRect/>
            </a:stretch>
          </p:blipFill>
          <p:spPr>
            <a:xfrm>
              <a:off x="838201" y="2932289"/>
              <a:ext cx="1137395" cy="993421"/>
            </a:xfrm>
            <a:prstGeom prst="rect">
              <a:avLst/>
            </a:prstGeom>
            <a:grpFill/>
            <a:ln>
              <a:solidFill>
                <a:schemeClr val="tx1"/>
              </a:solidFill>
            </a:ln>
          </p:spPr>
        </p:pic>
      </p:grpSp>
      <p:grpSp>
        <p:nvGrpSpPr>
          <p:cNvPr id="21" name="Group 20">
            <a:extLst>
              <a:ext uri="{FF2B5EF4-FFF2-40B4-BE49-F238E27FC236}">
                <a16:creationId xmlns:a16="http://schemas.microsoft.com/office/drawing/2014/main" id="{684737E7-C60E-4746-A5C6-D30C550E10FA}"/>
              </a:ext>
            </a:extLst>
          </p:cNvPr>
          <p:cNvGrpSpPr/>
          <p:nvPr/>
        </p:nvGrpSpPr>
        <p:grpSpPr>
          <a:xfrm>
            <a:off x="4587744" y="5324953"/>
            <a:ext cx="4308501" cy="502027"/>
            <a:chOff x="1028081" y="4530738"/>
            <a:chExt cx="7101506" cy="827467"/>
          </a:xfrm>
          <a:solidFill>
            <a:schemeClr val="bg1"/>
          </a:solidFill>
        </p:grpSpPr>
        <p:grpSp>
          <p:nvGrpSpPr>
            <p:cNvPr id="22" name="Group 21">
              <a:extLst>
                <a:ext uri="{FF2B5EF4-FFF2-40B4-BE49-F238E27FC236}">
                  <a16:creationId xmlns:a16="http://schemas.microsoft.com/office/drawing/2014/main" id="{262A515C-E70F-46EC-B043-30ED7EAA6320}"/>
                </a:ext>
              </a:extLst>
            </p:cNvPr>
            <p:cNvGrpSpPr/>
            <p:nvPr/>
          </p:nvGrpSpPr>
          <p:grpSpPr>
            <a:xfrm>
              <a:off x="1028081" y="4567630"/>
              <a:ext cx="4434808" cy="790575"/>
              <a:chOff x="1028081" y="4567630"/>
              <a:chExt cx="4434808" cy="790575"/>
            </a:xfrm>
            <a:grpFill/>
          </p:grpSpPr>
          <p:pic>
            <p:nvPicPr>
              <p:cNvPr id="24" name="Picture 23">
                <a:extLst>
                  <a:ext uri="{FF2B5EF4-FFF2-40B4-BE49-F238E27FC236}">
                    <a16:creationId xmlns:a16="http://schemas.microsoft.com/office/drawing/2014/main" id="{592E1A26-50C9-433F-94E4-57712EA14335}"/>
                  </a:ext>
                </a:extLst>
              </p:cNvPr>
              <p:cNvPicPr>
                <a:picLocks noChangeAspect="1"/>
              </p:cNvPicPr>
              <p:nvPr/>
            </p:nvPicPr>
            <p:blipFill>
              <a:blip r:embed="rId11"/>
              <a:stretch>
                <a:fillRect/>
              </a:stretch>
            </p:blipFill>
            <p:spPr>
              <a:xfrm>
                <a:off x="1028081" y="4567630"/>
                <a:ext cx="757634" cy="790575"/>
              </a:xfrm>
              <a:prstGeom prst="rect">
                <a:avLst/>
              </a:prstGeom>
              <a:grpFill/>
              <a:ln>
                <a:solidFill>
                  <a:schemeClr val="tx1"/>
                </a:solidFill>
              </a:ln>
            </p:spPr>
          </p:pic>
          <p:pic>
            <p:nvPicPr>
              <p:cNvPr id="25" name="Picture 24">
                <a:extLst>
                  <a:ext uri="{FF2B5EF4-FFF2-40B4-BE49-F238E27FC236}">
                    <a16:creationId xmlns:a16="http://schemas.microsoft.com/office/drawing/2014/main" id="{DA5B1B34-7DD3-40D3-88D7-FB40C4A45A06}"/>
                  </a:ext>
                </a:extLst>
              </p:cNvPr>
              <p:cNvPicPr>
                <a:picLocks noChangeAspect="1"/>
              </p:cNvPicPr>
              <p:nvPr/>
            </p:nvPicPr>
            <p:blipFill>
              <a:blip r:embed="rId12"/>
              <a:stretch>
                <a:fillRect/>
              </a:stretch>
            </p:blipFill>
            <p:spPr>
              <a:xfrm>
                <a:off x="2356570" y="4620351"/>
                <a:ext cx="3106319" cy="611350"/>
              </a:xfrm>
              <a:prstGeom prst="rect">
                <a:avLst/>
              </a:prstGeom>
              <a:grpFill/>
              <a:ln>
                <a:solidFill>
                  <a:schemeClr val="tx1"/>
                </a:solidFill>
              </a:ln>
            </p:spPr>
          </p:pic>
        </p:grpSp>
        <p:pic>
          <p:nvPicPr>
            <p:cNvPr id="23" name="Picture 22">
              <a:extLst>
                <a:ext uri="{FF2B5EF4-FFF2-40B4-BE49-F238E27FC236}">
                  <a16:creationId xmlns:a16="http://schemas.microsoft.com/office/drawing/2014/main" id="{A0FC9410-C12D-4C03-9B53-912ED4FBE84A}"/>
                </a:ext>
              </a:extLst>
            </p:cNvPr>
            <p:cNvPicPr>
              <a:picLocks noChangeAspect="1"/>
            </p:cNvPicPr>
            <p:nvPr/>
          </p:nvPicPr>
          <p:blipFill>
            <a:blip r:embed="rId13"/>
            <a:stretch>
              <a:fillRect/>
            </a:stretch>
          </p:blipFill>
          <p:spPr>
            <a:xfrm>
              <a:off x="5014912" y="4530738"/>
              <a:ext cx="3114675" cy="790575"/>
            </a:xfrm>
            <a:prstGeom prst="rect">
              <a:avLst/>
            </a:prstGeom>
            <a:grpFill/>
            <a:ln>
              <a:solidFill>
                <a:schemeClr val="tx1"/>
              </a:solidFill>
            </a:ln>
          </p:spPr>
        </p:pic>
      </p:grpSp>
      <p:pic>
        <p:nvPicPr>
          <p:cNvPr id="26" name="Picture 25">
            <a:extLst>
              <a:ext uri="{FF2B5EF4-FFF2-40B4-BE49-F238E27FC236}">
                <a16:creationId xmlns:a16="http://schemas.microsoft.com/office/drawing/2014/main" id="{7AC34631-3A23-4532-A8A4-7380A232FE98}"/>
              </a:ext>
            </a:extLst>
          </p:cNvPr>
          <p:cNvPicPr>
            <a:picLocks noChangeAspect="1"/>
          </p:cNvPicPr>
          <p:nvPr/>
        </p:nvPicPr>
        <p:blipFill>
          <a:blip r:embed="rId14"/>
          <a:stretch>
            <a:fillRect/>
          </a:stretch>
        </p:blipFill>
        <p:spPr>
          <a:xfrm>
            <a:off x="7278352" y="2499976"/>
            <a:ext cx="1231169" cy="575516"/>
          </a:xfrm>
          <a:prstGeom prst="rect">
            <a:avLst/>
          </a:prstGeom>
          <a:solidFill>
            <a:schemeClr val="bg1"/>
          </a:solidFill>
          <a:ln>
            <a:solidFill>
              <a:schemeClr val="tx1"/>
            </a:solidFill>
          </a:ln>
        </p:spPr>
      </p:pic>
      <p:pic>
        <p:nvPicPr>
          <p:cNvPr id="34" name="Picture 33">
            <a:extLst>
              <a:ext uri="{FF2B5EF4-FFF2-40B4-BE49-F238E27FC236}">
                <a16:creationId xmlns:a16="http://schemas.microsoft.com/office/drawing/2014/main" id="{BF55E3BA-E003-446D-90DD-14FFBDE5F12A}"/>
              </a:ext>
            </a:extLst>
          </p:cNvPr>
          <p:cNvPicPr>
            <a:picLocks noChangeAspect="1"/>
          </p:cNvPicPr>
          <p:nvPr/>
        </p:nvPicPr>
        <p:blipFill>
          <a:blip r:embed="rId15"/>
          <a:stretch>
            <a:fillRect/>
          </a:stretch>
        </p:blipFill>
        <p:spPr>
          <a:xfrm>
            <a:off x="3554333" y="2019297"/>
            <a:ext cx="4293394" cy="578644"/>
          </a:xfrm>
          <a:prstGeom prst="rect">
            <a:avLst/>
          </a:prstGeom>
          <a:ln>
            <a:solidFill>
              <a:schemeClr val="tx1"/>
            </a:solidFill>
          </a:ln>
        </p:spPr>
      </p:pic>
      <p:pic>
        <p:nvPicPr>
          <p:cNvPr id="3" name="Picture 2">
            <a:extLst>
              <a:ext uri="{FF2B5EF4-FFF2-40B4-BE49-F238E27FC236}">
                <a16:creationId xmlns:a16="http://schemas.microsoft.com/office/drawing/2014/main" id="{B8D6811C-677A-4E72-96BA-7BB7ABB77CDD}"/>
              </a:ext>
            </a:extLst>
          </p:cNvPr>
          <p:cNvPicPr>
            <a:picLocks noChangeAspect="1"/>
          </p:cNvPicPr>
          <p:nvPr/>
        </p:nvPicPr>
        <p:blipFill>
          <a:blip r:embed="rId16"/>
          <a:stretch>
            <a:fillRect/>
          </a:stretch>
        </p:blipFill>
        <p:spPr>
          <a:xfrm>
            <a:off x="2033592" y="3867215"/>
            <a:ext cx="3121819" cy="592931"/>
          </a:xfrm>
          <a:prstGeom prst="rect">
            <a:avLst/>
          </a:prstGeom>
          <a:ln>
            <a:solidFill>
              <a:schemeClr val="tx1"/>
            </a:solidFill>
          </a:ln>
        </p:spPr>
      </p:pic>
      <p:pic>
        <p:nvPicPr>
          <p:cNvPr id="33" name="Picture 32">
            <a:extLst>
              <a:ext uri="{FF2B5EF4-FFF2-40B4-BE49-F238E27FC236}">
                <a16:creationId xmlns:a16="http://schemas.microsoft.com/office/drawing/2014/main" id="{6AA219E2-BF49-48E8-A4E3-0D2093F797F3}"/>
              </a:ext>
            </a:extLst>
          </p:cNvPr>
          <p:cNvPicPr>
            <a:picLocks noChangeAspect="1"/>
          </p:cNvPicPr>
          <p:nvPr/>
        </p:nvPicPr>
        <p:blipFill>
          <a:blip r:embed="rId17"/>
          <a:stretch>
            <a:fillRect/>
          </a:stretch>
        </p:blipFill>
        <p:spPr>
          <a:xfrm>
            <a:off x="4011241" y="3685711"/>
            <a:ext cx="2494076" cy="1004351"/>
          </a:xfrm>
          <a:prstGeom prst="rect">
            <a:avLst/>
          </a:prstGeom>
          <a:ln>
            <a:solidFill>
              <a:schemeClr val="tx1"/>
            </a:solidFill>
          </a:ln>
        </p:spPr>
      </p:pic>
      <p:pic>
        <p:nvPicPr>
          <p:cNvPr id="7" name="Picture 6">
            <a:extLst>
              <a:ext uri="{FF2B5EF4-FFF2-40B4-BE49-F238E27FC236}">
                <a16:creationId xmlns:a16="http://schemas.microsoft.com/office/drawing/2014/main" id="{BAD49537-E9F1-40A4-BDE5-6103CA0C0A84}"/>
              </a:ext>
            </a:extLst>
          </p:cNvPr>
          <p:cNvPicPr>
            <a:picLocks noChangeAspect="1"/>
          </p:cNvPicPr>
          <p:nvPr/>
        </p:nvPicPr>
        <p:blipFill>
          <a:blip r:embed="rId18"/>
          <a:stretch>
            <a:fillRect/>
          </a:stretch>
        </p:blipFill>
        <p:spPr>
          <a:xfrm>
            <a:off x="-43247" y="3250247"/>
            <a:ext cx="5593317" cy="732388"/>
          </a:xfrm>
          <a:prstGeom prst="rect">
            <a:avLst/>
          </a:prstGeom>
        </p:spPr>
      </p:pic>
      <p:pic>
        <p:nvPicPr>
          <p:cNvPr id="11" name="Picture 10">
            <a:extLst>
              <a:ext uri="{FF2B5EF4-FFF2-40B4-BE49-F238E27FC236}">
                <a16:creationId xmlns:a16="http://schemas.microsoft.com/office/drawing/2014/main" id="{86ECB0A4-C513-4422-BB00-6CAE8920A776}"/>
              </a:ext>
            </a:extLst>
          </p:cNvPr>
          <p:cNvPicPr>
            <a:picLocks noChangeAspect="1"/>
          </p:cNvPicPr>
          <p:nvPr/>
        </p:nvPicPr>
        <p:blipFill>
          <a:blip r:embed="rId19"/>
          <a:stretch>
            <a:fillRect/>
          </a:stretch>
        </p:blipFill>
        <p:spPr>
          <a:xfrm>
            <a:off x="146825" y="4708603"/>
            <a:ext cx="5807792" cy="663919"/>
          </a:xfrm>
          <a:prstGeom prst="rect">
            <a:avLst/>
          </a:prstGeom>
          <a:ln>
            <a:solidFill>
              <a:schemeClr val="tx1"/>
            </a:solidFill>
          </a:ln>
        </p:spPr>
      </p:pic>
      <p:pic>
        <p:nvPicPr>
          <p:cNvPr id="27" name="Picture 26">
            <a:extLst>
              <a:ext uri="{FF2B5EF4-FFF2-40B4-BE49-F238E27FC236}">
                <a16:creationId xmlns:a16="http://schemas.microsoft.com/office/drawing/2014/main" id="{3BF30834-7C4F-46D5-BAAE-67AF530ABDCF}"/>
              </a:ext>
            </a:extLst>
          </p:cNvPr>
          <p:cNvPicPr>
            <a:picLocks noChangeAspect="1"/>
          </p:cNvPicPr>
          <p:nvPr/>
        </p:nvPicPr>
        <p:blipFill>
          <a:blip r:embed="rId20"/>
          <a:stretch>
            <a:fillRect/>
          </a:stretch>
        </p:blipFill>
        <p:spPr>
          <a:xfrm>
            <a:off x="5749590" y="3180160"/>
            <a:ext cx="3057525" cy="671513"/>
          </a:xfrm>
          <a:prstGeom prst="rect">
            <a:avLst/>
          </a:prstGeom>
          <a:ln>
            <a:solidFill>
              <a:schemeClr val="tx1"/>
            </a:solidFill>
          </a:ln>
        </p:spPr>
      </p:pic>
      <p:pic>
        <p:nvPicPr>
          <p:cNvPr id="37" name="Picture 36">
            <a:extLst>
              <a:ext uri="{FF2B5EF4-FFF2-40B4-BE49-F238E27FC236}">
                <a16:creationId xmlns:a16="http://schemas.microsoft.com/office/drawing/2014/main" id="{20C53164-A028-4CCD-BC7E-A62AFB3883EC}"/>
              </a:ext>
            </a:extLst>
          </p:cNvPr>
          <p:cNvPicPr>
            <a:picLocks noChangeAspect="1"/>
          </p:cNvPicPr>
          <p:nvPr/>
        </p:nvPicPr>
        <p:blipFill>
          <a:blip r:embed="rId21"/>
          <a:stretch>
            <a:fillRect/>
          </a:stretch>
        </p:blipFill>
        <p:spPr>
          <a:xfrm>
            <a:off x="1713263" y="435923"/>
            <a:ext cx="5905223" cy="384169"/>
          </a:xfrm>
          <a:prstGeom prst="rect">
            <a:avLst/>
          </a:prstGeom>
        </p:spPr>
      </p:pic>
      <p:pic>
        <p:nvPicPr>
          <p:cNvPr id="39" name="Picture 38">
            <a:extLst>
              <a:ext uri="{FF2B5EF4-FFF2-40B4-BE49-F238E27FC236}">
                <a16:creationId xmlns:a16="http://schemas.microsoft.com/office/drawing/2014/main" id="{9B194B40-9FD5-4445-BD8C-0830CAFC8332}"/>
              </a:ext>
            </a:extLst>
          </p:cNvPr>
          <p:cNvPicPr>
            <a:picLocks noChangeAspect="1"/>
          </p:cNvPicPr>
          <p:nvPr/>
        </p:nvPicPr>
        <p:blipFill>
          <a:blip r:embed="rId22"/>
          <a:stretch>
            <a:fillRect/>
          </a:stretch>
        </p:blipFill>
        <p:spPr>
          <a:xfrm>
            <a:off x="6553432" y="1474397"/>
            <a:ext cx="2421731" cy="785813"/>
          </a:xfrm>
          <a:prstGeom prst="rect">
            <a:avLst/>
          </a:prstGeom>
          <a:ln>
            <a:solidFill>
              <a:schemeClr val="tx1"/>
            </a:solidFill>
          </a:ln>
        </p:spPr>
      </p:pic>
      <p:pic>
        <p:nvPicPr>
          <p:cNvPr id="41" name="Picture 40">
            <a:extLst>
              <a:ext uri="{FF2B5EF4-FFF2-40B4-BE49-F238E27FC236}">
                <a16:creationId xmlns:a16="http://schemas.microsoft.com/office/drawing/2014/main" id="{FEC2F8BE-28E8-4EEA-B573-3E88EBC056AB}"/>
              </a:ext>
            </a:extLst>
          </p:cNvPr>
          <p:cNvPicPr>
            <a:picLocks noChangeAspect="1"/>
          </p:cNvPicPr>
          <p:nvPr/>
        </p:nvPicPr>
        <p:blipFill>
          <a:blip r:embed="rId23"/>
          <a:stretch>
            <a:fillRect/>
          </a:stretch>
        </p:blipFill>
        <p:spPr>
          <a:xfrm>
            <a:off x="5662071" y="4708603"/>
            <a:ext cx="2907886" cy="676883"/>
          </a:xfrm>
          <a:prstGeom prst="rect">
            <a:avLst/>
          </a:prstGeom>
        </p:spPr>
      </p:pic>
      <p:pic>
        <p:nvPicPr>
          <p:cNvPr id="32" name="Picture 31">
            <a:extLst>
              <a:ext uri="{FF2B5EF4-FFF2-40B4-BE49-F238E27FC236}">
                <a16:creationId xmlns:a16="http://schemas.microsoft.com/office/drawing/2014/main" id="{4CEFA219-19D3-4B3C-BCFC-FA5E535A94F5}"/>
              </a:ext>
            </a:extLst>
          </p:cNvPr>
          <p:cNvPicPr>
            <a:picLocks noChangeAspect="1"/>
          </p:cNvPicPr>
          <p:nvPr/>
        </p:nvPicPr>
        <p:blipFill>
          <a:blip r:embed="rId24"/>
          <a:stretch>
            <a:fillRect/>
          </a:stretch>
        </p:blipFill>
        <p:spPr>
          <a:xfrm>
            <a:off x="1471835" y="3008893"/>
            <a:ext cx="2167743" cy="1660943"/>
          </a:xfrm>
          <a:prstGeom prst="rect">
            <a:avLst/>
          </a:prstGeom>
          <a:ln>
            <a:solidFill>
              <a:schemeClr val="bg1">
                <a:lumMod val="50000"/>
              </a:schemeClr>
            </a:solidFill>
          </a:ln>
        </p:spPr>
      </p:pic>
      <p:pic>
        <p:nvPicPr>
          <p:cNvPr id="36" name="Picture 35">
            <a:extLst>
              <a:ext uri="{FF2B5EF4-FFF2-40B4-BE49-F238E27FC236}">
                <a16:creationId xmlns:a16="http://schemas.microsoft.com/office/drawing/2014/main" id="{88BEB31E-BAF2-4852-AAC8-7B69C8D34106}"/>
              </a:ext>
            </a:extLst>
          </p:cNvPr>
          <p:cNvPicPr>
            <a:picLocks noChangeAspect="1"/>
          </p:cNvPicPr>
          <p:nvPr/>
        </p:nvPicPr>
        <p:blipFill>
          <a:blip r:embed="rId25"/>
          <a:stretch>
            <a:fillRect/>
          </a:stretch>
        </p:blipFill>
        <p:spPr>
          <a:xfrm>
            <a:off x="294424" y="702280"/>
            <a:ext cx="6210893" cy="1560273"/>
          </a:xfrm>
          <a:prstGeom prst="rect">
            <a:avLst/>
          </a:prstGeom>
          <a:ln>
            <a:solidFill>
              <a:schemeClr val="tx1"/>
            </a:solidFill>
          </a:ln>
        </p:spPr>
      </p:pic>
      <p:grpSp>
        <p:nvGrpSpPr>
          <p:cNvPr id="4" name="Group 3">
            <a:extLst>
              <a:ext uri="{FF2B5EF4-FFF2-40B4-BE49-F238E27FC236}">
                <a16:creationId xmlns:a16="http://schemas.microsoft.com/office/drawing/2014/main" id="{877D9566-12E7-4D7E-A90B-42FD6092602D}"/>
              </a:ext>
            </a:extLst>
          </p:cNvPr>
          <p:cNvGrpSpPr/>
          <p:nvPr/>
        </p:nvGrpSpPr>
        <p:grpSpPr>
          <a:xfrm>
            <a:off x="7745136" y="3837771"/>
            <a:ext cx="1110176" cy="1050153"/>
            <a:chOff x="10326848" y="3974028"/>
            <a:chExt cx="1480234" cy="1400204"/>
          </a:xfrm>
        </p:grpSpPr>
        <p:pic>
          <p:nvPicPr>
            <p:cNvPr id="28" name="Picture 27">
              <a:extLst>
                <a:ext uri="{FF2B5EF4-FFF2-40B4-BE49-F238E27FC236}">
                  <a16:creationId xmlns:a16="http://schemas.microsoft.com/office/drawing/2014/main" id="{5FCD9930-D310-4C11-BEFE-470B9E5A79EA}"/>
                </a:ext>
              </a:extLst>
            </p:cNvPr>
            <p:cNvPicPr>
              <a:picLocks noChangeAspect="1"/>
            </p:cNvPicPr>
            <p:nvPr/>
          </p:nvPicPr>
          <p:blipFill>
            <a:blip r:embed="rId26"/>
            <a:stretch>
              <a:fillRect/>
            </a:stretch>
          </p:blipFill>
          <p:spPr>
            <a:xfrm>
              <a:off x="10326848" y="4500533"/>
              <a:ext cx="1480234" cy="873699"/>
            </a:xfrm>
            <a:prstGeom prst="rect">
              <a:avLst/>
            </a:prstGeom>
            <a:ln>
              <a:solidFill>
                <a:schemeClr val="tx1"/>
              </a:solidFill>
            </a:ln>
          </p:spPr>
        </p:pic>
        <p:pic>
          <p:nvPicPr>
            <p:cNvPr id="29" name="Picture 28">
              <a:extLst>
                <a:ext uri="{FF2B5EF4-FFF2-40B4-BE49-F238E27FC236}">
                  <a16:creationId xmlns:a16="http://schemas.microsoft.com/office/drawing/2014/main" id="{DE97AA9C-6F73-485A-ABC2-6D6573B7DE9F}"/>
                </a:ext>
              </a:extLst>
            </p:cNvPr>
            <p:cNvPicPr>
              <a:picLocks noChangeAspect="1"/>
            </p:cNvPicPr>
            <p:nvPr/>
          </p:nvPicPr>
          <p:blipFill>
            <a:blip r:embed="rId27"/>
            <a:stretch>
              <a:fillRect/>
            </a:stretch>
          </p:blipFill>
          <p:spPr>
            <a:xfrm>
              <a:off x="10995383" y="3974028"/>
              <a:ext cx="701289" cy="675528"/>
            </a:xfrm>
            <a:prstGeom prst="rect">
              <a:avLst/>
            </a:prstGeom>
            <a:ln>
              <a:solidFill>
                <a:schemeClr val="tx1"/>
              </a:solidFill>
            </a:ln>
          </p:spPr>
        </p:pic>
      </p:grpSp>
    </p:spTree>
    <p:extLst>
      <p:ext uri="{BB962C8B-B14F-4D97-AF65-F5344CB8AC3E}">
        <p14:creationId xmlns:p14="http://schemas.microsoft.com/office/powerpoint/2010/main" val="718934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additive="base">
                                        <p:cTn id="37" dur="500" fill="hold"/>
                                        <p:tgtEl>
                                          <p:spTgt spid="26"/>
                                        </p:tgtEl>
                                        <p:attrNameLst>
                                          <p:attrName>ppt_x</p:attrName>
                                        </p:attrNameLst>
                                      </p:cBhvr>
                                      <p:tavLst>
                                        <p:tav tm="0">
                                          <p:val>
                                            <p:strVal val="#ppt_x"/>
                                          </p:val>
                                        </p:tav>
                                        <p:tav tm="100000">
                                          <p:val>
                                            <p:strVal val="#ppt_x"/>
                                          </p:val>
                                        </p:tav>
                                      </p:tavLst>
                                    </p:anim>
                                    <p:anim calcmode="lin" valueType="num">
                                      <p:cBhvr additive="base">
                                        <p:cTn id="3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additive="base">
                                        <p:cTn id="43" dur="500" fill="hold"/>
                                        <p:tgtEl>
                                          <p:spTgt spid="3"/>
                                        </p:tgtEl>
                                        <p:attrNameLst>
                                          <p:attrName>ppt_x</p:attrName>
                                        </p:attrNameLst>
                                      </p:cBhvr>
                                      <p:tavLst>
                                        <p:tav tm="0">
                                          <p:val>
                                            <p:strVal val="#ppt_x"/>
                                          </p:val>
                                        </p:tav>
                                        <p:tav tm="100000">
                                          <p:val>
                                            <p:strVal val="#ppt_x"/>
                                          </p:val>
                                        </p:tav>
                                      </p:tavLst>
                                    </p:anim>
                                    <p:anim calcmode="lin" valueType="num">
                                      <p:cBhvr additive="base">
                                        <p:cTn id="4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additive="base">
                                        <p:cTn id="49" dur="500" fill="hold"/>
                                        <p:tgtEl>
                                          <p:spTgt spid="33"/>
                                        </p:tgtEl>
                                        <p:attrNameLst>
                                          <p:attrName>ppt_x</p:attrName>
                                        </p:attrNameLst>
                                      </p:cBhvr>
                                      <p:tavLst>
                                        <p:tav tm="0">
                                          <p:val>
                                            <p:strVal val="#ppt_x"/>
                                          </p:val>
                                        </p:tav>
                                        <p:tav tm="100000">
                                          <p:val>
                                            <p:strVal val="#ppt_x"/>
                                          </p:val>
                                        </p:tav>
                                      </p:tavLst>
                                    </p:anim>
                                    <p:anim calcmode="lin" valueType="num">
                                      <p:cBhvr additive="base">
                                        <p:cTn id="50"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ppt_x"/>
                                          </p:val>
                                        </p:tav>
                                        <p:tav tm="100000">
                                          <p:val>
                                            <p:strVal val="#ppt_x"/>
                                          </p:val>
                                        </p:tav>
                                      </p:tavLst>
                                    </p:anim>
                                    <p:anim calcmode="lin" valueType="num">
                                      <p:cBhvr additive="base">
                                        <p:cTn id="56"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additive="base">
                                        <p:cTn id="61" dur="500" fill="hold"/>
                                        <p:tgtEl>
                                          <p:spTgt spid="34"/>
                                        </p:tgtEl>
                                        <p:attrNameLst>
                                          <p:attrName>ppt_x</p:attrName>
                                        </p:attrNameLst>
                                      </p:cBhvr>
                                      <p:tavLst>
                                        <p:tav tm="0">
                                          <p:val>
                                            <p:strVal val="#ppt_x"/>
                                          </p:val>
                                        </p:tav>
                                        <p:tav tm="100000">
                                          <p:val>
                                            <p:strVal val="#ppt_x"/>
                                          </p:val>
                                        </p:tav>
                                      </p:tavLst>
                                    </p:anim>
                                    <p:anim calcmode="lin" valueType="num">
                                      <p:cBhvr additive="base">
                                        <p:cTn id="62"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additive="base">
                                        <p:cTn id="67" dur="500" fill="hold"/>
                                        <p:tgtEl>
                                          <p:spTgt spid="4"/>
                                        </p:tgtEl>
                                        <p:attrNameLst>
                                          <p:attrName>ppt_x</p:attrName>
                                        </p:attrNameLst>
                                      </p:cBhvr>
                                      <p:tavLst>
                                        <p:tav tm="0">
                                          <p:val>
                                            <p:strVal val="#ppt_x"/>
                                          </p:val>
                                        </p:tav>
                                        <p:tav tm="100000">
                                          <p:val>
                                            <p:strVal val="#ppt_x"/>
                                          </p:val>
                                        </p:tav>
                                      </p:tavLst>
                                    </p:anim>
                                    <p:anim calcmode="lin" valueType="num">
                                      <p:cBhvr additive="base">
                                        <p:cTn id="6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21"/>
                                        </p:tgtEl>
                                        <p:attrNameLst>
                                          <p:attrName>style.visibility</p:attrName>
                                        </p:attrNameLst>
                                      </p:cBhvr>
                                      <p:to>
                                        <p:strVal val="visible"/>
                                      </p:to>
                                    </p:set>
                                    <p:anim calcmode="lin" valueType="num">
                                      <p:cBhvr additive="base">
                                        <p:cTn id="73" dur="500" fill="hold"/>
                                        <p:tgtEl>
                                          <p:spTgt spid="21"/>
                                        </p:tgtEl>
                                        <p:attrNameLst>
                                          <p:attrName>ppt_x</p:attrName>
                                        </p:attrNameLst>
                                      </p:cBhvr>
                                      <p:tavLst>
                                        <p:tav tm="0">
                                          <p:val>
                                            <p:strVal val="#ppt_x"/>
                                          </p:val>
                                        </p:tav>
                                        <p:tav tm="100000">
                                          <p:val>
                                            <p:strVal val="#ppt_x"/>
                                          </p:val>
                                        </p:tav>
                                      </p:tavLst>
                                    </p:anim>
                                    <p:anim calcmode="lin" valueType="num">
                                      <p:cBhvr additive="base">
                                        <p:cTn id="7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11"/>
                                        </p:tgtEl>
                                        <p:attrNameLst>
                                          <p:attrName>style.visibility</p:attrName>
                                        </p:attrNameLst>
                                      </p:cBhvr>
                                      <p:to>
                                        <p:strVal val="visible"/>
                                      </p:to>
                                    </p:set>
                                    <p:anim calcmode="lin" valueType="num">
                                      <p:cBhvr additive="base">
                                        <p:cTn id="79" dur="500" fill="hold"/>
                                        <p:tgtEl>
                                          <p:spTgt spid="11"/>
                                        </p:tgtEl>
                                        <p:attrNameLst>
                                          <p:attrName>ppt_x</p:attrName>
                                        </p:attrNameLst>
                                      </p:cBhvr>
                                      <p:tavLst>
                                        <p:tav tm="0">
                                          <p:val>
                                            <p:strVal val="#ppt_x"/>
                                          </p:val>
                                        </p:tav>
                                        <p:tav tm="100000">
                                          <p:val>
                                            <p:strVal val="#ppt_x"/>
                                          </p:val>
                                        </p:tav>
                                      </p:tavLst>
                                    </p:anim>
                                    <p:anim calcmode="lin" valueType="num">
                                      <p:cBhvr additive="base">
                                        <p:cTn id="8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7"/>
                                        </p:tgtEl>
                                        <p:attrNameLst>
                                          <p:attrName>style.visibility</p:attrName>
                                        </p:attrNameLst>
                                      </p:cBhvr>
                                      <p:to>
                                        <p:strVal val="visible"/>
                                      </p:to>
                                    </p:set>
                                    <p:anim calcmode="lin" valueType="num">
                                      <p:cBhvr additive="base">
                                        <p:cTn id="85" dur="500" fill="hold"/>
                                        <p:tgtEl>
                                          <p:spTgt spid="7"/>
                                        </p:tgtEl>
                                        <p:attrNameLst>
                                          <p:attrName>ppt_x</p:attrName>
                                        </p:attrNameLst>
                                      </p:cBhvr>
                                      <p:tavLst>
                                        <p:tav tm="0">
                                          <p:val>
                                            <p:strVal val="#ppt_x"/>
                                          </p:val>
                                        </p:tav>
                                        <p:tav tm="100000">
                                          <p:val>
                                            <p:strVal val="#ppt_x"/>
                                          </p:val>
                                        </p:tav>
                                      </p:tavLst>
                                    </p:anim>
                                    <p:anim calcmode="lin" valueType="num">
                                      <p:cBhvr additive="base">
                                        <p:cTn id="8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27"/>
                                        </p:tgtEl>
                                        <p:attrNameLst>
                                          <p:attrName>style.visibility</p:attrName>
                                        </p:attrNameLst>
                                      </p:cBhvr>
                                      <p:to>
                                        <p:strVal val="visible"/>
                                      </p:to>
                                    </p:set>
                                    <p:anim calcmode="lin" valueType="num">
                                      <p:cBhvr additive="base">
                                        <p:cTn id="91" dur="500" fill="hold"/>
                                        <p:tgtEl>
                                          <p:spTgt spid="27"/>
                                        </p:tgtEl>
                                        <p:attrNameLst>
                                          <p:attrName>ppt_x</p:attrName>
                                        </p:attrNameLst>
                                      </p:cBhvr>
                                      <p:tavLst>
                                        <p:tav tm="0">
                                          <p:val>
                                            <p:strVal val="#ppt_x"/>
                                          </p:val>
                                        </p:tav>
                                        <p:tav tm="100000">
                                          <p:val>
                                            <p:strVal val="#ppt_x"/>
                                          </p:val>
                                        </p:tav>
                                      </p:tavLst>
                                    </p:anim>
                                    <p:anim calcmode="lin" valueType="num">
                                      <p:cBhvr additive="base">
                                        <p:cTn id="9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39"/>
                                        </p:tgtEl>
                                        <p:attrNameLst>
                                          <p:attrName>style.visibility</p:attrName>
                                        </p:attrNameLst>
                                      </p:cBhvr>
                                      <p:to>
                                        <p:strVal val="visible"/>
                                      </p:to>
                                    </p:set>
                                    <p:anim calcmode="lin" valueType="num">
                                      <p:cBhvr additive="base">
                                        <p:cTn id="97" dur="500" fill="hold"/>
                                        <p:tgtEl>
                                          <p:spTgt spid="39"/>
                                        </p:tgtEl>
                                        <p:attrNameLst>
                                          <p:attrName>ppt_x</p:attrName>
                                        </p:attrNameLst>
                                      </p:cBhvr>
                                      <p:tavLst>
                                        <p:tav tm="0">
                                          <p:val>
                                            <p:strVal val="#ppt_x"/>
                                          </p:val>
                                        </p:tav>
                                        <p:tav tm="100000">
                                          <p:val>
                                            <p:strVal val="#ppt_x"/>
                                          </p:val>
                                        </p:tav>
                                      </p:tavLst>
                                    </p:anim>
                                    <p:anim calcmode="lin" valueType="num">
                                      <p:cBhvr additive="base">
                                        <p:cTn id="98"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nodeType="click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additive="base">
                                        <p:cTn id="103" dur="500" fill="hold"/>
                                        <p:tgtEl>
                                          <p:spTgt spid="37"/>
                                        </p:tgtEl>
                                        <p:attrNameLst>
                                          <p:attrName>ppt_x</p:attrName>
                                        </p:attrNameLst>
                                      </p:cBhvr>
                                      <p:tavLst>
                                        <p:tav tm="0">
                                          <p:val>
                                            <p:strVal val="#ppt_x"/>
                                          </p:val>
                                        </p:tav>
                                        <p:tav tm="100000">
                                          <p:val>
                                            <p:strVal val="#ppt_x"/>
                                          </p:val>
                                        </p:tav>
                                      </p:tavLst>
                                    </p:anim>
                                    <p:anim calcmode="lin" valueType="num">
                                      <p:cBhvr additive="base">
                                        <p:cTn id="104"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nodeType="clickEffect">
                                  <p:stCondLst>
                                    <p:cond delay="0"/>
                                  </p:stCondLst>
                                  <p:childTnLst>
                                    <p:set>
                                      <p:cBhvr>
                                        <p:cTn id="108" dur="1" fill="hold">
                                          <p:stCondLst>
                                            <p:cond delay="0"/>
                                          </p:stCondLst>
                                        </p:cTn>
                                        <p:tgtEl>
                                          <p:spTgt spid="32"/>
                                        </p:tgtEl>
                                        <p:attrNameLst>
                                          <p:attrName>style.visibility</p:attrName>
                                        </p:attrNameLst>
                                      </p:cBhvr>
                                      <p:to>
                                        <p:strVal val="visible"/>
                                      </p:to>
                                    </p:set>
                                    <p:anim calcmode="lin" valueType="num">
                                      <p:cBhvr additive="base">
                                        <p:cTn id="109" dur="500" fill="hold"/>
                                        <p:tgtEl>
                                          <p:spTgt spid="32"/>
                                        </p:tgtEl>
                                        <p:attrNameLst>
                                          <p:attrName>ppt_x</p:attrName>
                                        </p:attrNameLst>
                                      </p:cBhvr>
                                      <p:tavLst>
                                        <p:tav tm="0">
                                          <p:val>
                                            <p:strVal val="#ppt_x"/>
                                          </p:val>
                                        </p:tav>
                                        <p:tav tm="100000">
                                          <p:val>
                                            <p:strVal val="#ppt_x"/>
                                          </p:val>
                                        </p:tav>
                                      </p:tavLst>
                                    </p:anim>
                                    <p:anim calcmode="lin" valueType="num">
                                      <p:cBhvr additive="base">
                                        <p:cTn id="11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nodeType="click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additive="base">
                                        <p:cTn id="115" dur="500" fill="hold"/>
                                        <p:tgtEl>
                                          <p:spTgt spid="36"/>
                                        </p:tgtEl>
                                        <p:attrNameLst>
                                          <p:attrName>ppt_x</p:attrName>
                                        </p:attrNameLst>
                                      </p:cBhvr>
                                      <p:tavLst>
                                        <p:tav tm="0">
                                          <p:val>
                                            <p:strVal val="#ppt_x"/>
                                          </p:val>
                                        </p:tav>
                                        <p:tav tm="100000">
                                          <p:val>
                                            <p:strVal val="#ppt_x"/>
                                          </p:val>
                                        </p:tav>
                                      </p:tavLst>
                                    </p:anim>
                                    <p:anim calcmode="lin" valueType="num">
                                      <p:cBhvr additive="base">
                                        <p:cTn id="116"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401" y="546310"/>
            <a:ext cx="7814104" cy="574734"/>
          </a:xfrm>
        </p:spPr>
        <p:txBody>
          <a:bodyPr>
            <a:noAutofit/>
          </a:bodyPr>
          <a:lstStyle/>
          <a:p>
            <a:pPr algn="ctr"/>
            <a:r>
              <a:rPr lang="fi-FI" sz="4400" b="1" dirty="0"/>
              <a:t>2 </a:t>
            </a:r>
            <a:r>
              <a:rPr lang="fi-FI" sz="4400" b="1" noProof="1"/>
              <a:t>types of engine </a:t>
            </a:r>
            <a:r>
              <a:rPr lang="fi-FI" sz="4400" b="1" noProof="1">
                <a:solidFill>
                  <a:srgbClr val="FF0000"/>
                </a:solidFill>
              </a:rPr>
              <a:t>by access</a:t>
            </a:r>
          </a:p>
        </p:txBody>
      </p:sp>
      <p:sp>
        <p:nvSpPr>
          <p:cNvPr id="3" name="Content Placeholder 2"/>
          <p:cNvSpPr>
            <a:spLocks noGrp="1"/>
          </p:cNvSpPr>
          <p:nvPr>
            <p:ph idx="1"/>
          </p:nvPr>
        </p:nvSpPr>
        <p:spPr>
          <a:xfrm>
            <a:off x="106051" y="1795123"/>
            <a:ext cx="3689894" cy="1999229"/>
          </a:xfrm>
        </p:spPr>
        <p:txBody>
          <a:bodyPr>
            <a:normAutofit/>
          </a:bodyPr>
          <a:lstStyle/>
          <a:p>
            <a:pPr marL="0" indent="0">
              <a:buNone/>
            </a:pPr>
            <a:r>
              <a:rPr lang="fi-FI" b="1" noProof="1"/>
              <a:t>Open, free: Google, DeepL</a:t>
            </a:r>
          </a:p>
          <a:p>
            <a:pPr lvl="1"/>
            <a:r>
              <a:rPr lang="fi-FI" noProof="1"/>
              <a:t>available to anyone who wants to use them</a:t>
            </a:r>
          </a:p>
          <a:p>
            <a:pPr lvl="1"/>
            <a:r>
              <a:rPr lang="fi-FI" noProof="1"/>
              <a:t>data training more open</a:t>
            </a:r>
          </a:p>
          <a:p>
            <a:pPr lvl="1"/>
            <a:r>
              <a:rPr lang="fi-FI" noProof="1"/>
              <a:t>tends to be general (not domain-specific)</a:t>
            </a:r>
          </a:p>
        </p:txBody>
      </p:sp>
      <p:pic>
        <p:nvPicPr>
          <p:cNvPr id="4" name="Picture 3"/>
          <p:cNvPicPr>
            <a:picLocks noChangeAspect="1"/>
          </p:cNvPicPr>
          <p:nvPr/>
        </p:nvPicPr>
        <p:blipFill>
          <a:blip r:embed="rId2"/>
          <a:stretch>
            <a:fillRect/>
          </a:stretch>
        </p:blipFill>
        <p:spPr>
          <a:xfrm>
            <a:off x="106051" y="3919164"/>
            <a:ext cx="3475854" cy="1491832"/>
          </a:xfrm>
          <a:prstGeom prst="rect">
            <a:avLst/>
          </a:prstGeom>
          <a:ln>
            <a:solidFill>
              <a:schemeClr val="tx1"/>
            </a:solidFill>
          </a:ln>
        </p:spPr>
      </p:pic>
      <p:sp>
        <p:nvSpPr>
          <p:cNvPr id="6" name="Content Placeholder 2"/>
          <p:cNvSpPr txBox="1">
            <a:spLocks/>
          </p:cNvSpPr>
          <p:nvPr/>
        </p:nvSpPr>
        <p:spPr>
          <a:xfrm>
            <a:off x="5035062" y="1802498"/>
            <a:ext cx="3678810" cy="1999229"/>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fi-FI" sz="2100" b="1" i="0" u="none" strike="noStrike" kern="1200" cap="none" spc="0" normalizeH="0" baseline="0" noProof="1">
                <a:ln>
                  <a:noFill/>
                </a:ln>
                <a:solidFill>
                  <a:prstClr val="black"/>
                </a:solidFill>
                <a:effectLst/>
                <a:uLnTx/>
                <a:uFillTx/>
                <a:latin typeface="Calibri" panose="020F0502020204030204"/>
                <a:ea typeface="+mn-ea"/>
                <a:cs typeface="+mn-cs"/>
              </a:rPr>
              <a:t>Closed, proprietary</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fi-FI" sz="1800" b="0" i="0" u="none" strike="noStrike" kern="1200" cap="none" spc="0" normalizeH="0" baseline="0" noProof="1">
                <a:ln>
                  <a:noFill/>
                </a:ln>
                <a:solidFill>
                  <a:prstClr val="black"/>
                </a:solidFill>
                <a:effectLst/>
                <a:uLnTx/>
                <a:uFillTx/>
                <a:latin typeface="Calibri" panose="020F0502020204030204"/>
                <a:ea typeface="+mn-ea"/>
                <a:cs typeface="+mn-cs"/>
              </a:rPr>
              <a:t>organization’s own engine or sector of an engine: availability defined by organization</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fi-FI" sz="1800" b="0" i="0" u="none" strike="noStrike" kern="1200" cap="none" spc="0" normalizeH="0" baseline="0" noProof="1">
                <a:ln>
                  <a:noFill/>
                </a:ln>
                <a:solidFill>
                  <a:prstClr val="black"/>
                </a:solidFill>
                <a:effectLst/>
                <a:uLnTx/>
                <a:uFillTx/>
                <a:latin typeface="Calibri" panose="020F0502020204030204"/>
                <a:ea typeface="+mn-ea"/>
                <a:cs typeface="+mn-cs"/>
              </a:rPr>
              <a:t>trained on well-defined data</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fi-FI" sz="1800" b="0" i="0" u="none" strike="noStrike" kern="1200" cap="none" spc="0" normalizeH="0" baseline="0" noProof="1">
                <a:ln>
                  <a:noFill/>
                </a:ln>
                <a:solidFill>
                  <a:prstClr val="black"/>
                </a:solidFill>
                <a:effectLst/>
                <a:uLnTx/>
                <a:uFillTx/>
                <a:latin typeface="Calibri" panose="020F0502020204030204"/>
                <a:ea typeface="+mn-ea"/>
                <a:cs typeface="+mn-cs"/>
              </a:rPr>
              <a:t>tends to be domain-specific</a:t>
            </a:r>
          </a:p>
        </p:txBody>
      </p:sp>
      <p:cxnSp>
        <p:nvCxnSpPr>
          <p:cNvPr id="8" name="Straight Connector 7"/>
          <p:cNvCxnSpPr/>
          <p:nvPr/>
        </p:nvCxnSpPr>
        <p:spPr>
          <a:xfrm flipH="1">
            <a:off x="2538168" y="1309737"/>
            <a:ext cx="1699098" cy="3605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237266" y="1309737"/>
            <a:ext cx="1411746" cy="2898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9C56D3C2-DB06-473F-AF60-0E3851F3846E}"/>
              </a:ext>
            </a:extLst>
          </p:cNvPr>
          <p:cNvPicPr>
            <a:picLocks noChangeAspect="1"/>
          </p:cNvPicPr>
          <p:nvPr/>
        </p:nvPicPr>
        <p:blipFill>
          <a:blip r:embed="rId3"/>
          <a:stretch>
            <a:fillRect/>
          </a:stretch>
        </p:blipFill>
        <p:spPr>
          <a:xfrm>
            <a:off x="3967324" y="4179114"/>
            <a:ext cx="5070626" cy="1241089"/>
          </a:xfrm>
          <a:prstGeom prst="rect">
            <a:avLst/>
          </a:prstGeom>
          <a:ln>
            <a:solidFill>
              <a:srgbClr val="0070C0"/>
            </a:solidFill>
          </a:ln>
        </p:spPr>
      </p:pic>
    </p:spTree>
    <p:extLst>
      <p:ext uri="{BB962C8B-B14F-4D97-AF65-F5344CB8AC3E}">
        <p14:creationId xmlns:p14="http://schemas.microsoft.com/office/powerpoint/2010/main" val="18778272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599" y="857250"/>
            <a:ext cx="7814104" cy="504643"/>
          </a:xfrm>
        </p:spPr>
        <p:txBody>
          <a:bodyPr>
            <a:noAutofit/>
          </a:bodyPr>
          <a:lstStyle/>
          <a:p>
            <a:pPr algn="ctr"/>
            <a:r>
              <a:rPr lang="fi-FI" sz="4000" b="1" noProof="1"/>
              <a:t>2 kinds of engine </a:t>
            </a:r>
            <a:r>
              <a:rPr lang="fi-FI" sz="4000" b="1" noProof="1">
                <a:solidFill>
                  <a:srgbClr val="FF0000"/>
                </a:solidFill>
              </a:rPr>
              <a:t>by data</a:t>
            </a:r>
          </a:p>
        </p:txBody>
      </p:sp>
      <p:sp>
        <p:nvSpPr>
          <p:cNvPr id="3" name="Content Placeholder 2"/>
          <p:cNvSpPr>
            <a:spLocks noGrp="1"/>
          </p:cNvSpPr>
          <p:nvPr>
            <p:ph idx="1"/>
          </p:nvPr>
        </p:nvSpPr>
        <p:spPr>
          <a:xfrm>
            <a:off x="57422" y="1897804"/>
            <a:ext cx="4223619" cy="1415085"/>
          </a:xfrm>
        </p:spPr>
        <p:txBody>
          <a:bodyPr>
            <a:normAutofit/>
          </a:bodyPr>
          <a:lstStyle/>
          <a:p>
            <a:r>
              <a:rPr lang="fi-FI" b="1" noProof="1"/>
              <a:t>Non-domain-specific </a:t>
            </a:r>
            <a:r>
              <a:rPr lang="fi-FI" noProof="1"/>
              <a:t>or </a:t>
            </a:r>
            <a:r>
              <a:rPr lang="fi-FI" b="1" noProof="1"/>
              <a:t>general</a:t>
            </a:r>
          </a:p>
          <a:p>
            <a:pPr lvl="1"/>
            <a:r>
              <a:rPr lang="fi-FI" noProof="1"/>
              <a:t>anything and everything</a:t>
            </a:r>
          </a:p>
          <a:p>
            <a:pPr lvl="1"/>
            <a:r>
              <a:rPr lang="fi-FI" noProof="1"/>
              <a:t>plus: easy to build up mass</a:t>
            </a:r>
          </a:p>
          <a:p>
            <a:pPr lvl="1"/>
            <a:r>
              <a:rPr lang="fi-FI" noProof="1"/>
              <a:t>minus: results not as specific or good</a:t>
            </a:r>
          </a:p>
          <a:p>
            <a:pPr lvl="1"/>
            <a:endParaRPr lang="fi-FI" dirty="0"/>
          </a:p>
        </p:txBody>
      </p:sp>
      <p:sp>
        <p:nvSpPr>
          <p:cNvPr id="4" name="Content Placeholder 2"/>
          <p:cNvSpPr txBox="1">
            <a:spLocks/>
          </p:cNvSpPr>
          <p:nvPr/>
        </p:nvSpPr>
        <p:spPr>
          <a:xfrm>
            <a:off x="4862961" y="1802446"/>
            <a:ext cx="4154580" cy="1612360"/>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fi-FI" sz="2100" b="1" i="0" u="none" strike="noStrike" kern="1200" cap="none" spc="0" normalizeH="0" baseline="0" noProof="1">
                <a:ln>
                  <a:noFill/>
                </a:ln>
                <a:solidFill>
                  <a:prstClr val="black"/>
                </a:solidFill>
                <a:effectLst/>
                <a:uLnTx/>
                <a:uFillTx/>
                <a:latin typeface="Calibri" panose="020F0502020204030204"/>
                <a:ea typeface="+mn-ea"/>
                <a:cs typeface="+mn-cs"/>
              </a:rPr>
              <a:t>Domain-specific</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fi-FI" sz="1800" b="0" i="0" u="none" strike="noStrike" kern="1200" cap="none" spc="0" normalizeH="0" baseline="0" noProof="1">
                <a:ln>
                  <a:noFill/>
                </a:ln>
                <a:solidFill>
                  <a:prstClr val="black"/>
                </a:solidFill>
                <a:effectLst/>
                <a:uLnTx/>
                <a:uFillTx/>
                <a:latin typeface="Calibri" panose="020F0502020204030204"/>
                <a:ea typeface="+mn-ea"/>
                <a:cs typeface="+mn-cs"/>
              </a:rPr>
              <a:t>data is from a specified, narrow area</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fi-FI" sz="1800" b="0" i="0" u="none" strike="noStrike" kern="1200" cap="none" spc="0" normalizeH="0" baseline="0" noProof="1">
                <a:ln>
                  <a:noFill/>
                </a:ln>
                <a:solidFill>
                  <a:prstClr val="black"/>
                </a:solidFill>
                <a:effectLst/>
                <a:uLnTx/>
                <a:uFillTx/>
                <a:latin typeface="Calibri" panose="020F0502020204030204"/>
                <a:ea typeface="+mn-ea"/>
                <a:cs typeface="+mn-cs"/>
              </a:rPr>
              <a:t>plus: should give better results for new data from the same domain</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fi-FI" sz="1800" b="0" i="0" u="none" strike="noStrike" kern="1200" cap="none" spc="0" normalizeH="0" baseline="0" noProof="1">
                <a:ln>
                  <a:noFill/>
                </a:ln>
                <a:solidFill>
                  <a:prstClr val="black"/>
                </a:solidFill>
                <a:effectLst/>
                <a:uLnTx/>
                <a:uFillTx/>
                <a:latin typeface="Calibri" panose="020F0502020204030204"/>
                <a:ea typeface="+mn-ea"/>
                <a:cs typeface="+mn-cs"/>
              </a:rPr>
              <a:t>minus: takes longer to build up mass</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endPar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5" name="Straight Connector 4"/>
          <p:cNvCxnSpPr>
            <a:cxnSpLocks/>
          </p:cNvCxnSpPr>
          <p:nvPr/>
        </p:nvCxnSpPr>
        <p:spPr>
          <a:xfrm flipH="1">
            <a:off x="2684835" y="1297803"/>
            <a:ext cx="1596208" cy="5046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a:cxnSpLocks/>
          </p:cNvCxnSpPr>
          <p:nvPr/>
        </p:nvCxnSpPr>
        <p:spPr>
          <a:xfrm>
            <a:off x="4281041" y="1297804"/>
            <a:ext cx="1219951" cy="4349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D33153BE-D284-4B4A-B2DB-3E5B6EBD50FE}"/>
              </a:ext>
            </a:extLst>
          </p:cNvPr>
          <p:cNvPicPr>
            <a:picLocks noChangeAspect="1"/>
          </p:cNvPicPr>
          <p:nvPr/>
        </p:nvPicPr>
        <p:blipFill>
          <a:blip r:embed="rId2"/>
          <a:stretch>
            <a:fillRect/>
          </a:stretch>
        </p:blipFill>
        <p:spPr>
          <a:xfrm>
            <a:off x="5419958" y="3414805"/>
            <a:ext cx="2676537" cy="2406053"/>
          </a:xfrm>
          <a:prstGeom prst="rect">
            <a:avLst/>
          </a:prstGeom>
          <a:ln>
            <a:solidFill>
              <a:srgbClr val="0070C0"/>
            </a:solidFill>
          </a:ln>
        </p:spPr>
      </p:pic>
      <p:pic>
        <p:nvPicPr>
          <p:cNvPr id="10" name="Picture 9">
            <a:extLst>
              <a:ext uri="{FF2B5EF4-FFF2-40B4-BE49-F238E27FC236}">
                <a16:creationId xmlns:a16="http://schemas.microsoft.com/office/drawing/2014/main" id="{6C5DAFE3-C52E-43BC-95A7-653C409AA36F}"/>
              </a:ext>
            </a:extLst>
          </p:cNvPr>
          <p:cNvPicPr>
            <a:picLocks noChangeAspect="1"/>
          </p:cNvPicPr>
          <p:nvPr/>
        </p:nvPicPr>
        <p:blipFill>
          <a:blip r:embed="rId3"/>
          <a:stretch>
            <a:fillRect/>
          </a:stretch>
        </p:blipFill>
        <p:spPr>
          <a:xfrm>
            <a:off x="431304" y="3731774"/>
            <a:ext cx="3475854" cy="1491832"/>
          </a:xfrm>
          <a:prstGeom prst="rect">
            <a:avLst/>
          </a:prstGeom>
          <a:ln>
            <a:solidFill>
              <a:schemeClr val="tx1"/>
            </a:solidFill>
          </a:ln>
        </p:spPr>
      </p:pic>
    </p:spTree>
    <p:extLst>
      <p:ext uri="{BB962C8B-B14F-4D97-AF65-F5344CB8AC3E}">
        <p14:creationId xmlns:p14="http://schemas.microsoft.com/office/powerpoint/2010/main" val="24515751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8F58EDD9-0685-44E6-9B72-108BB10E1A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A97641C4-7C9C-744C-834C-1244BC1ADF0A}"/>
              </a:ext>
            </a:extLst>
          </p:cNvPr>
          <p:cNvSpPr>
            <a:spLocks noGrp="1"/>
          </p:cNvSpPr>
          <p:nvPr>
            <p:ph type="title"/>
          </p:nvPr>
        </p:nvSpPr>
        <p:spPr>
          <a:xfrm>
            <a:off x="475084" y="640081"/>
            <a:ext cx="4921697" cy="3849244"/>
          </a:xfrm>
          <a:noFill/>
        </p:spPr>
        <p:txBody>
          <a:bodyPr vert="horz" lIns="91440" tIns="45720" rIns="91440" bIns="45720" rtlCol="0" anchor="b">
            <a:normAutofit/>
          </a:bodyPr>
          <a:lstStyle/>
          <a:p>
            <a:pPr algn="r"/>
            <a:r>
              <a:rPr lang="en-US" b="1" noProof="1">
                <a:latin typeface="+mn-lt"/>
              </a:rPr>
              <a:t>MT in use: </a:t>
            </a:r>
            <a:br>
              <a:rPr lang="en-US" b="1" noProof="1">
                <a:latin typeface="+mn-lt"/>
              </a:rPr>
            </a:br>
            <a:r>
              <a:rPr lang="en-US" b="1" noProof="1">
                <a:latin typeface="+mn-lt"/>
              </a:rPr>
              <a:t>for what, </a:t>
            </a:r>
            <a:br>
              <a:rPr lang="en-US" b="1" noProof="1">
                <a:latin typeface="+mn-lt"/>
              </a:rPr>
            </a:br>
            <a:r>
              <a:rPr lang="en-US" b="1" noProof="1">
                <a:latin typeface="+mn-lt"/>
              </a:rPr>
              <a:t>by whom?</a:t>
            </a:r>
          </a:p>
        </p:txBody>
      </p:sp>
      <p:sp>
        <p:nvSpPr>
          <p:cNvPr id="3" name="Tekstin paikkamerkki 2">
            <a:extLst>
              <a:ext uri="{FF2B5EF4-FFF2-40B4-BE49-F238E27FC236}">
                <a16:creationId xmlns:a16="http://schemas.microsoft.com/office/drawing/2014/main" id="{62C17750-04B1-2F18-9A93-0665B5F318A3}"/>
              </a:ext>
            </a:extLst>
          </p:cNvPr>
          <p:cNvSpPr>
            <a:spLocks noGrp="1"/>
          </p:cNvSpPr>
          <p:nvPr>
            <p:ph type="body" idx="1"/>
          </p:nvPr>
        </p:nvSpPr>
        <p:spPr>
          <a:xfrm>
            <a:off x="475084" y="4627755"/>
            <a:ext cx="4921697" cy="1590165"/>
          </a:xfrm>
          <a:noFill/>
        </p:spPr>
        <p:txBody>
          <a:bodyPr vert="horz" lIns="91440" tIns="45720" rIns="91440" bIns="45720" rtlCol="0">
            <a:normAutofit/>
          </a:bodyPr>
          <a:lstStyle/>
          <a:p>
            <a:pPr algn="r"/>
            <a:endParaRPr lang="en-US"/>
          </a:p>
        </p:txBody>
      </p:sp>
      <p:pic>
        <p:nvPicPr>
          <p:cNvPr id="6" name="Picture 4" descr="One in a crowd">
            <a:extLst>
              <a:ext uri="{FF2B5EF4-FFF2-40B4-BE49-F238E27FC236}">
                <a16:creationId xmlns:a16="http://schemas.microsoft.com/office/drawing/2014/main" id="{D703A376-A24E-C448-86A8-7A25765C7D7A}"/>
              </a:ext>
            </a:extLst>
          </p:cNvPr>
          <p:cNvPicPr>
            <a:picLocks noChangeAspect="1"/>
          </p:cNvPicPr>
          <p:nvPr/>
        </p:nvPicPr>
        <p:blipFill rotWithShape="1">
          <a:blip r:embed="rId2"/>
          <a:srcRect l="35346" r="26629"/>
          <a:stretch/>
        </p:blipFill>
        <p:spPr>
          <a:xfrm>
            <a:off x="5664708" y="10"/>
            <a:ext cx="3477006" cy="6857990"/>
          </a:xfrm>
          <a:prstGeom prst="rect">
            <a:avLst/>
          </a:prstGeom>
        </p:spPr>
      </p:pic>
    </p:spTree>
    <p:extLst>
      <p:ext uri="{BB962C8B-B14F-4D97-AF65-F5344CB8AC3E}">
        <p14:creationId xmlns:p14="http://schemas.microsoft.com/office/powerpoint/2010/main" val="9034119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DD38BEB-89C8-4638-B2EC-E1A8D2E862A1}"/>
              </a:ext>
            </a:extLst>
          </p:cNvPr>
          <p:cNvSpPr/>
          <p:nvPr/>
        </p:nvSpPr>
        <p:spPr>
          <a:xfrm>
            <a:off x="2549683" y="1107008"/>
            <a:ext cx="3601488" cy="61172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fi-FI" sz="3000" b="0" i="0" u="none" strike="noStrike" kern="1200" cap="none" spc="0" normalizeH="0" baseline="0" noProof="1">
                <a:ln>
                  <a:noFill/>
                </a:ln>
                <a:solidFill>
                  <a:prstClr val="black"/>
                </a:solidFill>
                <a:effectLst/>
                <a:uLnTx/>
                <a:uFillTx/>
                <a:latin typeface="Calibri" panose="020F0502020204030204"/>
                <a:ea typeface="+mn-ea"/>
                <a:cs typeface="+mn-cs"/>
              </a:rPr>
              <a:t>Categories of MT use</a:t>
            </a:r>
          </a:p>
        </p:txBody>
      </p:sp>
      <p:sp>
        <p:nvSpPr>
          <p:cNvPr id="5" name="Rectangle 4">
            <a:extLst>
              <a:ext uri="{FF2B5EF4-FFF2-40B4-BE49-F238E27FC236}">
                <a16:creationId xmlns:a16="http://schemas.microsoft.com/office/drawing/2014/main" id="{1CAABC44-9A85-4AC3-9072-51122A3C849D}"/>
              </a:ext>
            </a:extLst>
          </p:cNvPr>
          <p:cNvSpPr/>
          <p:nvPr/>
        </p:nvSpPr>
        <p:spPr>
          <a:xfrm>
            <a:off x="4997583" y="2466313"/>
            <a:ext cx="3601488" cy="61172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fi-FI" sz="3000" b="0" i="0" u="none" strike="noStrike" kern="1200" cap="none" spc="0" normalizeH="0" baseline="0" noProof="0" dirty="0">
                <a:ln>
                  <a:noFill/>
                </a:ln>
                <a:solidFill>
                  <a:prstClr val="black"/>
                </a:solidFill>
                <a:effectLst/>
                <a:uLnTx/>
                <a:uFillTx/>
                <a:latin typeface="Calibri" panose="020F0502020204030204"/>
                <a:ea typeface="+mn-ea"/>
                <a:cs typeface="+mn-cs"/>
              </a:rPr>
              <a:t>MT for post-editing</a:t>
            </a:r>
            <a:endParaRPr kumimoji="0" lang="en-US" sz="3000" b="0" i="0" u="none" strike="noStrike" kern="1200" cap="none" spc="0" normalizeH="0" baseline="0" noProof="0" dirty="0" err="1">
              <a:ln>
                <a:noFill/>
              </a:ln>
              <a:solidFill>
                <a:prstClr val="black"/>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EF1A2B32-D450-488F-B456-7EF82D1FA4A1}"/>
              </a:ext>
            </a:extLst>
          </p:cNvPr>
          <p:cNvSpPr/>
          <p:nvPr/>
        </p:nvSpPr>
        <p:spPr>
          <a:xfrm>
            <a:off x="336826" y="2465323"/>
            <a:ext cx="3601488" cy="61172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fi-FI" sz="3000" b="0" i="0" u="none" strike="noStrike" kern="1200" cap="none" spc="0" normalizeH="0" baseline="0" noProof="0" dirty="0">
                <a:ln>
                  <a:noFill/>
                </a:ln>
                <a:solidFill>
                  <a:prstClr val="black"/>
                </a:solidFill>
                <a:effectLst/>
                <a:uLnTx/>
                <a:uFillTx/>
                <a:latin typeface="Calibri" panose="020F0502020204030204"/>
                <a:ea typeface="+mn-ea"/>
                <a:cs typeface="+mn-cs"/>
              </a:rPr>
              <a:t>MT for gisting</a:t>
            </a:r>
            <a:endParaRPr kumimoji="0" lang="en-US" sz="3000" b="0" i="0" u="none" strike="noStrike" kern="1200" cap="none" spc="0" normalizeH="0" baseline="0" noProof="0" dirty="0" err="1">
              <a:ln>
                <a:noFill/>
              </a:ln>
              <a:solidFill>
                <a:prstClr val="black"/>
              </a:solidFill>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38150D36-D65D-4B99-ADDF-482E7C96F2F7}"/>
              </a:ext>
            </a:extLst>
          </p:cNvPr>
          <p:cNvCxnSpPr>
            <a:cxnSpLocks/>
            <a:stCxn id="4" idx="2"/>
            <a:endCxn id="5" idx="0"/>
          </p:cNvCxnSpPr>
          <p:nvPr/>
        </p:nvCxnSpPr>
        <p:spPr>
          <a:xfrm>
            <a:off x="4350427" y="1718731"/>
            <a:ext cx="2447900" cy="7475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71AB626-0245-49AF-8EE7-1D61561AE4B7}"/>
              </a:ext>
            </a:extLst>
          </p:cNvPr>
          <p:cNvCxnSpPr>
            <a:cxnSpLocks/>
            <a:stCxn id="4" idx="2"/>
            <a:endCxn id="6" idx="0"/>
          </p:cNvCxnSpPr>
          <p:nvPr/>
        </p:nvCxnSpPr>
        <p:spPr>
          <a:xfrm flipH="1">
            <a:off x="2137570" y="1718731"/>
            <a:ext cx="2212857" cy="7465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E1064F74-21B7-472A-B72A-E4505CE00E9B}"/>
              </a:ext>
            </a:extLst>
          </p:cNvPr>
          <p:cNvSpPr txBox="1"/>
          <p:nvPr/>
        </p:nvSpPr>
        <p:spPr>
          <a:xfrm>
            <a:off x="4572000" y="4194804"/>
            <a:ext cx="4212353" cy="523220"/>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i-FI" sz="2800" b="0" i="0" u="none" strike="noStrike" kern="1200" cap="none" spc="0" normalizeH="0" baseline="0" noProof="0" dirty="0">
                <a:ln>
                  <a:noFill/>
                </a:ln>
                <a:solidFill>
                  <a:prstClr val="black"/>
                </a:solidFill>
                <a:effectLst/>
                <a:uLnTx/>
                <a:uFillTx/>
                <a:latin typeface="Calibri" panose="020F0502020204030204"/>
                <a:ea typeface="+mn-ea"/>
                <a:cs typeface="+mn-cs"/>
              </a:rPr>
              <a:t>(Nurminen 2021, 40)</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kstiruutu 1">
            <a:extLst>
              <a:ext uri="{FF2B5EF4-FFF2-40B4-BE49-F238E27FC236}">
                <a16:creationId xmlns:a16="http://schemas.microsoft.com/office/drawing/2014/main" id="{3A7A3BF4-35B3-F251-BFED-B328861B915C}"/>
              </a:ext>
            </a:extLst>
          </p:cNvPr>
          <p:cNvSpPr txBox="1"/>
          <p:nvPr/>
        </p:nvSpPr>
        <p:spPr>
          <a:xfrm>
            <a:off x="348236" y="5834792"/>
            <a:ext cx="8447527" cy="646331"/>
          </a:xfrm>
          <a:prstGeom prst="rect">
            <a:avLst/>
          </a:prstGeom>
          <a:noFill/>
        </p:spPr>
        <p:txBody>
          <a:bodyPr wrap="square" rtlCol="0">
            <a:spAutoFit/>
          </a:bodyPr>
          <a:lstStyle/>
          <a:p>
            <a:pPr marL="0" indent="0">
              <a:buNone/>
            </a:pPr>
            <a:r>
              <a:rPr lang="fi-FI" sz="1800" noProof="1"/>
              <a:t>Nurminen, Mary 2021. </a:t>
            </a:r>
            <a:r>
              <a:rPr lang="fi-FI" sz="1800" i="1" noProof="1"/>
              <a:t>Investigating the Influence of Context in the Use and Reception of Raw Machine Translation</a:t>
            </a:r>
            <a:r>
              <a:rPr lang="fi-FI" sz="1800" noProof="1"/>
              <a:t>. Doctoral dissertation, Tampere University.</a:t>
            </a:r>
          </a:p>
        </p:txBody>
      </p:sp>
    </p:spTree>
    <p:extLst>
      <p:ext uri="{BB962C8B-B14F-4D97-AF65-F5344CB8AC3E}">
        <p14:creationId xmlns:p14="http://schemas.microsoft.com/office/powerpoint/2010/main" val="2618110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56FCC416-0E98-72F7-BF53-DE11DB8A6FF9}"/>
              </a:ext>
            </a:extLst>
          </p:cNvPr>
          <p:cNvSpPr>
            <a:spLocks noGrp="1"/>
          </p:cNvSpPr>
          <p:nvPr>
            <p:ph type="title"/>
          </p:nvPr>
        </p:nvSpPr>
        <p:spPr>
          <a:xfrm>
            <a:off x="339366" y="365125"/>
            <a:ext cx="6476214" cy="1807305"/>
          </a:xfrm>
        </p:spPr>
        <p:txBody>
          <a:bodyPr>
            <a:normAutofit/>
          </a:bodyPr>
          <a:lstStyle/>
          <a:p>
            <a:r>
              <a:rPr lang="fi-FI" b="1" noProof="1">
                <a:latin typeface="+mn-lt"/>
              </a:rPr>
              <a:t>Outline of the lecture</a:t>
            </a:r>
          </a:p>
        </p:txBody>
      </p:sp>
      <p:sp>
        <p:nvSpPr>
          <p:cNvPr id="3" name="Sisällön paikkamerkki 2">
            <a:extLst>
              <a:ext uri="{FF2B5EF4-FFF2-40B4-BE49-F238E27FC236}">
                <a16:creationId xmlns:a16="http://schemas.microsoft.com/office/drawing/2014/main" id="{663E2B1B-CC3F-02AB-878D-CE468E821A76}"/>
              </a:ext>
            </a:extLst>
          </p:cNvPr>
          <p:cNvSpPr>
            <a:spLocks noGrp="1"/>
          </p:cNvSpPr>
          <p:nvPr>
            <p:ph idx="1"/>
          </p:nvPr>
        </p:nvSpPr>
        <p:spPr>
          <a:xfrm>
            <a:off x="471339" y="2333297"/>
            <a:ext cx="4656841" cy="3843666"/>
          </a:xfrm>
        </p:spPr>
        <p:txBody>
          <a:bodyPr>
            <a:normAutofit lnSpcReduction="10000"/>
          </a:bodyPr>
          <a:lstStyle/>
          <a:p>
            <a:r>
              <a:rPr lang="fi-FI" noProof="1"/>
              <a:t>Hype and reality</a:t>
            </a:r>
          </a:p>
          <a:p>
            <a:r>
              <a:rPr lang="fi-FI" noProof="1"/>
              <a:t>MT technologies</a:t>
            </a:r>
          </a:p>
          <a:p>
            <a:r>
              <a:rPr lang="fi-FI" noProof="1"/>
              <a:t>MT engines</a:t>
            </a:r>
          </a:p>
          <a:p>
            <a:r>
              <a:rPr lang="fi-FI" noProof="1"/>
              <a:t>MT in use: for what purpose, by whom? </a:t>
            </a:r>
          </a:p>
          <a:p>
            <a:r>
              <a:rPr lang="fi-FI" noProof="1"/>
              <a:t>The tools of a translator</a:t>
            </a:r>
          </a:p>
          <a:p>
            <a:r>
              <a:rPr lang="fi-FI" noProof="1"/>
              <a:t>Testing MT engines</a:t>
            </a:r>
          </a:p>
          <a:p>
            <a:r>
              <a:rPr lang="fi-FI" noProof="1"/>
              <a:t>Conclusions</a:t>
            </a:r>
          </a:p>
          <a:p>
            <a:endParaRPr lang="fi-FI" noProof="1"/>
          </a:p>
        </p:txBody>
      </p:sp>
      <p:pic>
        <p:nvPicPr>
          <p:cNvPr id="5" name="Picture 4" descr="Abstrakti sumennettu kuva kirjastosta ja kirjahyllyistä">
            <a:extLst>
              <a:ext uri="{FF2B5EF4-FFF2-40B4-BE49-F238E27FC236}">
                <a16:creationId xmlns:a16="http://schemas.microsoft.com/office/drawing/2014/main" id="{5D30CCBE-33C8-D1D0-1345-73E306BC1F60}"/>
              </a:ext>
            </a:extLst>
          </p:cNvPr>
          <p:cNvPicPr>
            <a:picLocks noChangeAspect="1"/>
          </p:cNvPicPr>
          <p:nvPr/>
        </p:nvPicPr>
        <p:blipFill rotWithShape="1">
          <a:blip r:embed="rId2"/>
          <a:srcRect l="17070" r="39402" b="-1"/>
          <a:stretch/>
        </p:blipFill>
        <p:spPr>
          <a:xfrm>
            <a:off x="4671911" y="10"/>
            <a:ext cx="4472089"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0753519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E9366DB-DBFB-40B4-8E17-2AAB9193C571}"/>
              </a:ext>
            </a:extLst>
          </p:cNvPr>
          <p:cNvSpPr txBox="1"/>
          <p:nvPr/>
        </p:nvSpPr>
        <p:spPr>
          <a:xfrm>
            <a:off x="443060" y="205216"/>
            <a:ext cx="7522506" cy="3347070"/>
          </a:xfrm>
          <a:prstGeom prst="rect">
            <a:avLst/>
          </a:prstGeom>
          <a:noFill/>
        </p:spPr>
        <p:txBody>
          <a:bodyPr wrap="square" rtlCol="0">
            <a:spAutoFit/>
          </a:bodyPr>
          <a:lstStyle/>
          <a:p>
            <a:pPr defTabSz="685800"/>
            <a:r>
              <a:rPr lang="en-US" sz="3750" b="1" dirty="0">
                <a:solidFill>
                  <a:prstClr val="black"/>
                </a:solidFill>
                <a:latin typeface="Calibri" panose="020F0502020204030204" pitchFamily="34" charset="0"/>
                <a:ea typeface="Calibri" panose="020F0502020204030204" pitchFamily="34" charset="0"/>
                <a:cs typeface="Calibri" panose="020F0502020204030204" pitchFamily="34" charset="0"/>
              </a:rPr>
              <a:t>MT gisting</a:t>
            </a:r>
            <a:r>
              <a:rPr lang="en-US" sz="3750" dirty="0">
                <a:solidFill>
                  <a:prstClr val="black"/>
                </a:solidFill>
                <a:latin typeface="Calibri" panose="020F0502020204030204" pitchFamily="34" charset="0"/>
                <a:ea typeface="Calibri" panose="020F0502020204030204" pitchFamily="34" charset="0"/>
                <a:cs typeface="Calibri" panose="020F0502020204030204" pitchFamily="34" charset="0"/>
              </a:rPr>
              <a:t>: </a:t>
            </a:r>
          </a:p>
          <a:p>
            <a:pPr defTabSz="685800"/>
            <a:endParaRPr lang="en-US" sz="2700"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defTabSz="685800"/>
            <a:r>
              <a:rPr lang="en-US" sz="3000" dirty="0">
                <a:solidFill>
                  <a:prstClr val="black"/>
                </a:solidFill>
                <a:latin typeface="Calibri" panose="020F0502020204030204" pitchFamily="34" charset="0"/>
                <a:ea typeface="Calibri" panose="020F0502020204030204" pitchFamily="34" charset="0"/>
                <a:cs typeface="Calibri" panose="020F0502020204030204" pitchFamily="34" charset="0"/>
              </a:rPr>
              <a:t>the process of </a:t>
            </a:r>
            <a:r>
              <a:rPr lang="en-US" sz="3000" b="1" dirty="0">
                <a:solidFill>
                  <a:prstClr val="black"/>
                </a:solidFill>
                <a:latin typeface="Calibri" panose="020F0502020204030204" pitchFamily="34" charset="0"/>
                <a:ea typeface="Calibri" panose="020F0502020204030204" pitchFamily="34" charset="0"/>
                <a:cs typeface="Calibri" panose="020F0502020204030204" pitchFamily="34" charset="0"/>
              </a:rPr>
              <a:t>knowingly</a:t>
            </a:r>
            <a:r>
              <a:rPr lang="en-US" sz="3000" dirty="0">
                <a:solidFill>
                  <a:prstClr val="black"/>
                </a:solidFill>
                <a:latin typeface="Calibri" panose="020F0502020204030204" pitchFamily="34" charset="0"/>
                <a:ea typeface="Calibri" panose="020F0502020204030204" pitchFamily="34" charset="0"/>
                <a:cs typeface="Calibri" panose="020F0502020204030204" pitchFamily="34" charset="0"/>
              </a:rPr>
              <a:t> consuming</a:t>
            </a:r>
            <a:r>
              <a:rPr lang="en-US" sz="30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3000" b="1" dirty="0">
                <a:solidFill>
                  <a:prstClr val="black"/>
                </a:solidFill>
                <a:latin typeface="Calibri" panose="020F0502020204030204" pitchFamily="34" charset="0"/>
                <a:ea typeface="Calibri" panose="020F0502020204030204" pitchFamily="34" charset="0"/>
                <a:cs typeface="Calibri" panose="020F0502020204030204" pitchFamily="34" charset="0"/>
              </a:rPr>
              <a:t>raw</a:t>
            </a:r>
            <a:r>
              <a:rPr lang="en-US" sz="3000" dirty="0">
                <a:solidFill>
                  <a:prstClr val="black"/>
                </a:solidFill>
                <a:latin typeface="Calibri" panose="020F0502020204030204" pitchFamily="34" charset="0"/>
                <a:ea typeface="Calibri" panose="020F0502020204030204" pitchFamily="34" charset="0"/>
                <a:cs typeface="Calibri" panose="020F0502020204030204" pitchFamily="34" charset="0"/>
              </a:rPr>
              <a:t> machine translation with the aim of </a:t>
            </a:r>
            <a:r>
              <a:rPr lang="en-US" sz="3000" b="1" dirty="0">
                <a:solidFill>
                  <a:prstClr val="black"/>
                </a:solidFill>
                <a:latin typeface="Calibri" panose="020F0502020204030204" pitchFamily="34" charset="0"/>
                <a:ea typeface="Calibri" panose="020F0502020204030204" pitchFamily="34" charset="0"/>
                <a:cs typeface="Calibri" panose="020F0502020204030204" pitchFamily="34" charset="0"/>
              </a:rPr>
              <a:t>understanding as much of its meaning as needed</a:t>
            </a:r>
            <a:r>
              <a:rPr lang="en-US" sz="3000" dirty="0">
                <a:solidFill>
                  <a:prstClr val="black"/>
                </a:solidFill>
                <a:latin typeface="Calibri" panose="020F0502020204030204" pitchFamily="34" charset="0"/>
                <a:ea typeface="Calibri" panose="020F0502020204030204" pitchFamily="34" charset="0"/>
                <a:cs typeface="Calibri" panose="020F0502020204030204" pitchFamily="34" charset="0"/>
              </a:rPr>
              <a:t> for a specific purpose</a:t>
            </a:r>
            <a:endParaRPr lang="fi-FI" sz="3000"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defTabSz="685800"/>
            <a:endParaRPr lang="fi-FI" sz="2700" dirty="0">
              <a:solidFill>
                <a:prstClr val="black"/>
              </a:solidFill>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30DA1F00-EE54-4BBE-B2B3-FB290AEEDDA4}"/>
              </a:ext>
            </a:extLst>
          </p:cNvPr>
          <p:cNvSpPr txBox="1"/>
          <p:nvPr/>
        </p:nvSpPr>
        <p:spPr>
          <a:xfrm>
            <a:off x="3978111" y="3321453"/>
            <a:ext cx="3013210" cy="461665"/>
          </a:xfrm>
          <a:prstGeom prst="rect">
            <a:avLst/>
          </a:prstGeom>
          <a:noFill/>
        </p:spPr>
        <p:txBody>
          <a:bodyPr wrap="square" rtlCol="0">
            <a:spAutoFit/>
          </a:bodyPr>
          <a:lstStyle/>
          <a:p>
            <a:pPr defTabSz="685800"/>
            <a:r>
              <a:rPr lang="fi-FI" sz="2400" dirty="0">
                <a:solidFill>
                  <a:prstClr val="black"/>
                </a:solidFill>
                <a:latin typeface="Calibri" panose="020F0502020204030204"/>
              </a:rPr>
              <a:t>(Nurminen 2021, 30)</a:t>
            </a:r>
            <a:endParaRPr lang="en-US" sz="2400" dirty="0">
              <a:solidFill>
                <a:prstClr val="black"/>
              </a:solidFill>
              <a:latin typeface="Calibri" panose="020F0502020204030204"/>
            </a:endParaRPr>
          </a:p>
        </p:txBody>
      </p:sp>
      <p:pic>
        <p:nvPicPr>
          <p:cNvPr id="3" name="Picture 2" descr="Translation's role in times of crisis | K International">
            <a:extLst>
              <a:ext uri="{FF2B5EF4-FFF2-40B4-BE49-F238E27FC236}">
                <a16:creationId xmlns:a16="http://schemas.microsoft.com/office/drawing/2014/main" id="{BD1A0DBE-A782-4BD5-EA25-71340DA811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9738" y="4724352"/>
            <a:ext cx="2723554" cy="1450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710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20B4EAC-0463-4A24-B1CE-90D2E3174C8E}"/>
              </a:ext>
            </a:extLst>
          </p:cNvPr>
          <p:cNvSpPr/>
          <p:nvPr/>
        </p:nvSpPr>
        <p:spPr>
          <a:xfrm>
            <a:off x="0" y="857250"/>
            <a:ext cx="4246685" cy="43192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i-FI"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p:cNvSpPr txBox="1"/>
          <p:nvPr/>
        </p:nvSpPr>
        <p:spPr>
          <a:xfrm>
            <a:off x="824253" y="919561"/>
            <a:ext cx="2961516" cy="507831"/>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i-FI" sz="2700" b="1" i="0" u="none" strike="noStrike" kern="1200" cap="none" spc="0" normalizeH="0" baseline="0" noProof="0" dirty="0">
                <a:ln>
                  <a:noFill/>
                </a:ln>
                <a:solidFill>
                  <a:prstClr val="black"/>
                </a:solidFill>
                <a:effectLst/>
                <a:uLnTx/>
                <a:uFillTx/>
                <a:latin typeface="Calibri" panose="020F0502020204030204"/>
                <a:ea typeface="+mn-ea"/>
                <a:cs typeface="+mn-cs"/>
              </a:rPr>
              <a:t>MT for post-</a:t>
            </a:r>
            <a:r>
              <a:rPr kumimoji="0" lang="fi-FI" sz="2700" b="1" i="0" u="none" strike="noStrike" kern="1200" cap="none" spc="0" normalizeH="0" baseline="0" noProof="0" dirty="0" err="1">
                <a:ln>
                  <a:noFill/>
                </a:ln>
                <a:solidFill>
                  <a:prstClr val="black"/>
                </a:solidFill>
                <a:effectLst/>
                <a:uLnTx/>
                <a:uFillTx/>
                <a:latin typeface="Calibri" panose="020F0502020204030204"/>
                <a:ea typeface="+mn-ea"/>
                <a:cs typeface="+mn-cs"/>
              </a:rPr>
              <a:t>editing</a:t>
            </a:r>
            <a:endParaRPr kumimoji="0" lang="fi-FI" sz="27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angle: Rounded Corners 1">
            <a:extLst>
              <a:ext uri="{FF2B5EF4-FFF2-40B4-BE49-F238E27FC236}">
                <a16:creationId xmlns:a16="http://schemas.microsoft.com/office/drawing/2014/main" id="{F9544BDE-5115-4090-88E8-BCED0DBEDCF4}"/>
              </a:ext>
            </a:extLst>
          </p:cNvPr>
          <p:cNvSpPr/>
          <p:nvPr/>
        </p:nvSpPr>
        <p:spPr>
          <a:xfrm>
            <a:off x="4897317" y="1342834"/>
            <a:ext cx="3814930" cy="386517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marR="0" lvl="0" indent="-214313" algn="l" defTabSz="6858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fi-FI" sz="3000" b="0" i="0" u="none" strike="noStrike" kern="1200" cap="none" spc="0" normalizeH="0" baseline="0" noProof="1">
                <a:ln>
                  <a:noFill/>
                </a:ln>
                <a:solidFill>
                  <a:prstClr val="black"/>
                </a:solidFill>
                <a:effectLst/>
                <a:uLnTx/>
                <a:uFillTx/>
                <a:latin typeface="Calibri" panose="020F0502020204030204"/>
                <a:ea typeface="+mn-ea"/>
                <a:cs typeface="+mn-cs"/>
              </a:rPr>
              <a:t>Pym (2012): 333,000 translators in world</a:t>
            </a:r>
          </a:p>
          <a:p>
            <a:pPr marL="214313" marR="0" lvl="0" indent="-214313" algn="l" defTabSz="6858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fi-FI" sz="3000" b="0" i="0" u="none" strike="noStrike" kern="1200" cap="none" spc="0" normalizeH="0" baseline="0" noProof="1">
                <a:ln>
                  <a:noFill/>
                </a:ln>
                <a:solidFill>
                  <a:prstClr val="black"/>
                </a:solidFill>
                <a:effectLst/>
                <a:uLnTx/>
                <a:uFillTx/>
                <a:latin typeface="Calibri" panose="020F0502020204030204"/>
                <a:ea typeface="+mn-ea"/>
                <a:cs typeface="+mn-cs"/>
              </a:rPr>
              <a:t>1 billion users of MT for gisting</a:t>
            </a:r>
          </a:p>
          <a:p>
            <a:pPr marL="214313" marR="0" lvl="0" indent="-214313" algn="l" defTabSz="6858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fi-FI" sz="3000" b="1" i="0" u="none" strike="noStrike" kern="1200" cap="none" spc="0" normalizeH="0" baseline="0" noProof="1">
                <a:ln>
                  <a:noFill/>
                </a:ln>
                <a:solidFill>
                  <a:prstClr val="black"/>
                </a:solidFill>
                <a:effectLst/>
                <a:uLnTx/>
                <a:uFillTx/>
                <a:latin typeface="Calibri" panose="020F0502020204030204"/>
                <a:ea typeface="+mn-ea"/>
                <a:cs typeface="+mn-cs"/>
              </a:rPr>
              <a:t>Translators = .03% of all MT users</a:t>
            </a:r>
          </a:p>
        </p:txBody>
      </p:sp>
      <p:sp>
        <p:nvSpPr>
          <p:cNvPr id="4" name="TextBox 3"/>
          <p:cNvSpPr txBox="1"/>
          <p:nvPr/>
        </p:nvSpPr>
        <p:spPr>
          <a:xfrm>
            <a:off x="1102232" y="3926920"/>
            <a:ext cx="1836144" cy="438582"/>
          </a:xfrm>
          <a:prstGeom prst="rect">
            <a:avLst/>
          </a:prstGeom>
          <a:noFill/>
        </p:spPr>
        <p:txBody>
          <a:bodyPr wrap="non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fi-FI" sz="2250" b="1" i="0" u="none" strike="noStrike" kern="1200" cap="none" spc="0" normalizeH="0" baseline="0" noProof="0" dirty="0">
                <a:ln>
                  <a:noFill/>
                </a:ln>
                <a:solidFill>
                  <a:prstClr val="white"/>
                </a:solidFill>
                <a:effectLst/>
                <a:uLnTx/>
                <a:uFillTx/>
                <a:latin typeface="Calibri" panose="020F0502020204030204"/>
                <a:ea typeface="+mn-ea"/>
                <a:cs typeface="+mn-cs"/>
              </a:rPr>
              <a:t>MT for gisting</a:t>
            </a:r>
          </a:p>
        </p:txBody>
      </p:sp>
      <p:graphicFrame>
        <p:nvGraphicFramePr>
          <p:cNvPr id="8" name="Chart 7">
            <a:extLst>
              <a:ext uri="{FF2B5EF4-FFF2-40B4-BE49-F238E27FC236}">
                <a16:creationId xmlns:a16="http://schemas.microsoft.com/office/drawing/2014/main" id="{E8E68383-EB3D-445E-A4DF-A422F6647F75}"/>
              </a:ext>
            </a:extLst>
          </p:cNvPr>
          <p:cNvGraphicFramePr>
            <a:graphicFrameLocks/>
          </p:cNvGraphicFramePr>
          <p:nvPr/>
        </p:nvGraphicFramePr>
        <p:xfrm>
          <a:off x="96701" y="1927259"/>
          <a:ext cx="4305374" cy="3149534"/>
        </p:xfrm>
        <a:graphic>
          <a:graphicData uri="http://schemas.openxmlformats.org/drawingml/2006/chart">
            <c:chart xmlns:c="http://schemas.openxmlformats.org/drawingml/2006/chart" xmlns:r="http://schemas.openxmlformats.org/officeDocument/2006/relationships" r:id="rId2"/>
          </a:graphicData>
        </a:graphic>
      </p:graphicFrame>
      <p:cxnSp>
        <p:nvCxnSpPr>
          <p:cNvPr id="14" name="Straight Arrow Connector 13"/>
          <p:cNvCxnSpPr>
            <a:cxnSpLocks/>
          </p:cNvCxnSpPr>
          <p:nvPr/>
        </p:nvCxnSpPr>
        <p:spPr>
          <a:xfrm>
            <a:off x="2283547" y="1404309"/>
            <a:ext cx="0" cy="54017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2A5B841-FC08-4B0D-B334-9AFEAC9BFB2B}"/>
              </a:ext>
            </a:extLst>
          </p:cNvPr>
          <p:cNvSpPr txBox="1"/>
          <p:nvPr/>
        </p:nvSpPr>
        <p:spPr>
          <a:xfrm>
            <a:off x="1166174" y="3649921"/>
            <a:ext cx="2166427" cy="507831"/>
          </a:xfrm>
          <a:prstGeom prst="rect">
            <a:avLst/>
          </a:prstGeom>
          <a:noFill/>
        </p:spPr>
        <p:txBody>
          <a:bodyPr wrap="non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fi-FI" sz="2700" b="1" i="0" u="none" strike="noStrike" kern="1200" cap="none" spc="0" normalizeH="0" baseline="0" noProof="0" dirty="0">
                <a:ln>
                  <a:noFill/>
                </a:ln>
                <a:solidFill>
                  <a:prstClr val="black"/>
                </a:solidFill>
                <a:effectLst/>
                <a:uLnTx/>
                <a:uFillTx/>
                <a:latin typeface="Calibri" panose="020F0502020204030204"/>
                <a:ea typeface="+mn-ea"/>
                <a:cs typeface="+mn-cs"/>
              </a:rPr>
              <a:t>MT for gisting</a:t>
            </a:r>
          </a:p>
        </p:txBody>
      </p:sp>
    </p:spTree>
    <p:extLst>
      <p:ext uri="{BB962C8B-B14F-4D97-AF65-F5344CB8AC3E}">
        <p14:creationId xmlns:p14="http://schemas.microsoft.com/office/powerpoint/2010/main" val="3924487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4" grpId="0"/>
      <p:bldGraphic spid="8" grpId="0">
        <p:bldAsOne/>
      </p:bldGraphic>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95736" y="1844824"/>
            <a:ext cx="2088232" cy="936104"/>
          </a:xfrm>
          <a:prstGeom prst="rect">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i-FI" dirty="0">
                <a:solidFill>
                  <a:prstClr val="black"/>
                </a:solidFill>
                <a:latin typeface="Calibri" panose="020F0502020204030204"/>
              </a:rPr>
              <a:t>Machine </a:t>
            </a:r>
            <a:r>
              <a:rPr lang="fi-FI" noProof="1">
                <a:solidFill>
                  <a:prstClr val="black"/>
                </a:solidFill>
                <a:latin typeface="Calibri" panose="020F0502020204030204"/>
              </a:rPr>
              <a:t>translation</a:t>
            </a:r>
            <a:endParaRPr kumimoji="0" lang="fi-FI" sz="1800" b="0" i="0" u="none" strike="noStrike" kern="1200" cap="none" spc="0" normalizeH="0" baseline="0" noProof="1">
              <a:ln>
                <a:noFill/>
              </a:ln>
              <a:solidFill>
                <a:prstClr val="black"/>
              </a:solidFill>
              <a:effectLst/>
              <a:uLnTx/>
              <a:uFillTx/>
              <a:latin typeface="Calibri" panose="020F0502020204030204"/>
              <a:ea typeface="+mn-ea"/>
              <a:cs typeface="+mn-cs"/>
            </a:endParaRPr>
          </a:p>
        </p:txBody>
      </p:sp>
      <p:sp>
        <p:nvSpPr>
          <p:cNvPr id="6" name="Rectangle 5"/>
          <p:cNvSpPr/>
          <p:nvPr/>
        </p:nvSpPr>
        <p:spPr>
          <a:xfrm>
            <a:off x="4283968" y="1848262"/>
            <a:ext cx="2088232" cy="936104"/>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i-FI" dirty="0">
                <a:solidFill>
                  <a:prstClr val="black"/>
                </a:solidFill>
                <a:highlight>
                  <a:srgbClr val="00FFFF"/>
                </a:highlight>
                <a:latin typeface="Calibri" panose="020F0502020204030204"/>
              </a:rPr>
              <a:t>Human</a:t>
            </a:r>
            <a:r>
              <a:rPr lang="fi-FI" noProof="1">
                <a:solidFill>
                  <a:prstClr val="black"/>
                </a:solidFill>
                <a:highlight>
                  <a:srgbClr val="00FFFF"/>
                </a:highlight>
                <a:latin typeface="Calibri" panose="020F0502020204030204"/>
              </a:rPr>
              <a:t> post-editing</a:t>
            </a:r>
            <a:endParaRPr kumimoji="0" lang="fi-FI" sz="1800" b="0" i="0" u="none" strike="noStrike" kern="1200" cap="none" spc="0" normalizeH="0" baseline="0" noProof="1">
              <a:ln>
                <a:noFill/>
              </a:ln>
              <a:solidFill>
                <a:prstClr val="black"/>
              </a:solidFill>
              <a:effectLst/>
              <a:highlight>
                <a:srgbClr val="00FFFF"/>
              </a:highlight>
              <a:uLnTx/>
              <a:uFillTx/>
              <a:latin typeface="Calibri" panose="020F0502020204030204"/>
              <a:ea typeface="+mn-ea"/>
              <a:cs typeface="+mn-cs"/>
            </a:endParaRPr>
          </a:p>
        </p:txBody>
      </p:sp>
      <p:sp>
        <p:nvSpPr>
          <p:cNvPr id="7" name="Right Arrow 6"/>
          <p:cNvSpPr/>
          <p:nvPr/>
        </p:nvSpPr>
        <p:spPr>
          <a:xfrm>
            <a:off x="6372200" y="1376772"/>
            <a:ext cx="2448272" cy="1872208"/>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1">
                <a:ln>
                  <a:noFill/>
                </a:ln>
                <a:solidFill>
                  <a:prstClr val="black"/>
                </a:solidFill>
                <a:effectLst/>
                <a:uLnTx/>
                <a:uFillTx/>
                <a:latin typeface="Calibri" panose="020F0502020204030204"/>
                <a:ea typeface="+mn-ea"/>
                <a:cs typeface="+mn-cs"/>
              </a:rPr>
              <a:t>Final result: publishing level quality </a:t>
            </a:r>
          </a:p>
        </p:txBody>
      </p:sp>
      <p:sp>
        <p:nvSpPr>
          <p:cNvPr id="8" name="TextBox 7"/>
          <p:cNvSpPr txBox="1"/>
          <p:nvPr/>
        </p:nvSpPr>
        <p:spPr>
          <a:xfrm>
            <a:off x="107506" y="980729"/>
            <a:ext cx="6334170" cy="58477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i-FI" sz="3200" b="1" noProof="1">
                <a:solidFill>
                  <a:prstClr val="black"/>
                </a:solidFill>
                <a:latin typeface="Calibri" panose="020F0502020204030204"/>
              </a:rPr>
              <a:t>Machine translation for post-editing</a:t>
            </a:r>
            <a:endParaRPr kumimoji="0" lang="fi-FI" sz="3200" b="1" i="0" u="none" strike="noStrike" kern="1200" cap="none" spc="0" normalizeH="0" baseline="0" noProof="1">
              <a:ln>
                <a:noFill/>
              </a:ln>
              <a:solidFill>
                <a:prstClr val="black"/>
              </a:solidFill>
              <a:effectLst/>
              <a:uLnTx/>
              <a:uFillTx/>
              <a:latin typeface="Calibri" panose="020F0502020204030204"/>
              <a:ea typeface="+mn-ea"/>
              <a:cs typeface="+mn-cs"/>
            </a:endParaRPr>
          </a:p>
        </p:txBody>
      </p:sp>
      <p:sp>
        <p:nvSpPr>
          <p:cNvPr id="9" name="TextBox 8"/>
          <p:cNvSpPr txBox="1"/>
          <p:nvPr/>
        </p:nvSpPr>
        <p:spPr>
          <a:xfrm>
            <a:off x="107506" y="3332215"/>
            <a:ext cx="6993531" cy="58477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i-FI" sz="3200" b="1" noProof="1">
                <a:solidFill>
                  <a:prstClr val="black"/>
                </a:solidFill>
                <a:latin typeface="Calibri" panose="020F0502020204030204"/>
              </a:rPr>
              <a:t>Machine translation for other purposes</a:t>
            </a:r>
            <a:endParaRPr kumimoji="0" lang="fi-FI" sz="3200" b="1" i="0" u="none" strike="noStrike" kern="1200" cap="none" spc="0" normalizeH="0" baseline="0" noProof="1">
              <a:ln>
                <a:noFill/>
              </a:ln>
              <a:solidFill>
                <a:prstClr val="black"/>
              </a:solidFill>
              <a:effectLst/>
              <a:uLnTx/>
              <a:uFillTx/>
              <a:latin typeface="Calibri" panose="020F0502020204030204"/>
            </a:endParaRPr>
          </a:p>
        </p:txBody>
      </p:sp>
      <p:sp>
        <p:nvSpPr>
          <p:cNvPr id="14" name="Rectangle 13">
            <a:extLst>
              <a:ext uri="{FF2B5EF4-FFF2-40B4-BE49-F238E27FC236}">
                <a16:creationId xmlns:a16="http://schemas.microsoft.com/office/drawing/2014/main" id="{D718EA4C-979C-4582-8CEF-82FA55B320BB}"/>
              </a:ext>
            </a:extLst>
          </p:cNvPr>
          <p:cNvSpPr/>
          <p:nvPr/>
        </p:nvSpPr>
        <p:spPr>
          <a:xfrm>
            <a:off x="2195736" y="4376718"/>
            <a:ext cx="2088232" cy="936104"/>
          </a:xfrm>
          <a:prstGeom prst="rect">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rPr>
              <a:t>Machine </a:t>
            </a:r>
            <a:r>
              <a:rPr kumimoji="0" lang="fi-FI" sz="1800" b="0" i="0" u="none" strike="noStrike" kern="1200" cap="none" spc="0" normalizeH="0" baseline="0" noProof="1">
                <a:ln>
                  <a:noFill/>
                </a:ln>
                <a:solidFill>
                  <a:prstClr val="black"/>
                </a:solidFill>
                <a:effectLst/>
                <a:uLnTx/>
                <a:uFillTx/>
                <a:latin typeface="Calibri" panose="020F0502020204030204"/>
                <a:ea typeface="+mn-ea"/>
                <a:cs typeface="+mn-cs"/>
              </a:rPr>
              <a:t>translation</a:t>
            </a:r>
          </a:p>
        </p:txBody>
      </p:sp>
      <p:sp>
        <p:nvSpPr>
          <p:cNvPr id="16" name="Right Arrow 6">
            <a:extLst>
              <a:ext uri="{FF2B5EF4-FFF2-40B4-BE49-F238E27FC236}">
                <a16:creationId xmlns:a16="http://schemas.microsoft.com/office/drawing/2014/main" id="{3E91CB57-AD07-4E79-93D5-64C7F0361530}"/>
              </a:ext>
            </a:extLst>
          </p:cNvPr>
          <p:cNvSpPr/>
          <p:nvPr/>
        </p:nvSpPr>
        <p:spPr>
          <a:xfrm>
            <a:off x="4245433" y="3907893"/>
            <a:ext cx="2448272" cy="1872208"/>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Final result: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raw MT</a:t>
            </a:r>
          </a:p>
        </p:txBody>
      </p:sp>
      <p:sp>
        <p:nvSpPr>
          <p:cNvPr id="11" name="Rectangle 10">
            <a:extLst>
              <a:ext uri="{FF2B5EF4-FFF2-40B4-BE49-F238E27FC236}">
                <a16:creationId xmlns:a16="http://schemas.microsoft.com/office/drawing/2014/main" id="{3A9E9B66-42B6-4C4E-B0A9-730C39D264E8}"/>
              </a:ext>
            </a:extLst>
          </p:cNvPr>
          <p:cNvSpPr/>
          <p:nvPr/>
        </p:nvSpPr>
        <p:spPr>
          <a:xfrm>
            <a:off x="115552" y="1844824"/>
            <a:ext cx="2088232" cy="936104"/>
          </a:xfrm>
          <a:prstGeom prst="rect">
            <a:avLst/>
          </a:prstGeom>
          <a:solidFill>
            <a:schemeClr val="accent3">
              <a:lumMod val="40000"/>
              <a:lumOff val="6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i-FI" noProof="1">
                <a:solidFill>
                  <a:prstClr val="black"/>
                </a:solidFill>
                <a:latin typeface="Calibri" panose="020F0502020204030204"/>
              </a:rPr>
              <a:t>Source text</a:t>
            </a:r>
            <a:endParaRPr kumimoji="0" lang="fi-FI" sz="1800" b="0" i="0" u="none" strike="noStrike" kern="1200" cap="none" spc="0" normalizeH="0" baseline="0" noProof="1">
              <a:ln>
                <a:noFill/>
              </a:ln>
              <a:solidFill>
                <a:prstClr val="black"/>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5A3AA87B-3F68-4237-B2FC-A94A3C3CB184}"/>
              </a:ext>
            </a:extLst>
          </p:cNvPr>
          <p:cNvSpPr/>
          <p:nvPr/>
        </p:nvSpPr>
        <p:spPr>
          <a:xfrm>
            <a:off x="107506" y="4376718"/>
            <a:ext cx="2088232" cy="936104"/>
          </a:xfrm>
          <a:prstGeom prst="rect">
            <a:avLst/>
          </a:prstGeom>
          <a:solidFill>
            <a:schemeClr val="accent3">
              <a:lumMod val="40000"/>
              <a:lumOff val="6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1">
                <a:ln>
                  <a:noFill/>
                </a:ln>
                <a:solidFill>
                  <a:prstClr val="black"/>
                </a:solidFill>
                <a:effectLst/>
                <a:uLnTx/>
                <a:uFillTx/>
                <a:latin typeface="Calibri" panose="020F0502020204030204"/>
                <a:ea typeface="+mn-ea"/>
                <a:cs typeface="+mn-cs"/>
              </a:rPr>
              <a:t>Source text</a:t>
            </a:r>
          </a:p>
        </p:txBody>
      </p:sp>
    </p:spTree>
    <p:extLst>
      <p:ext uri="{BB962C8B-B14F-4D97-AF65-F5344CB8AC3E}">
        <p14:creationId xmlns:p14="http://schemas.microsoft.com/office/powerpoint/2010/main" val="468179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5BFE4409-B1A4-411D-8FDF-D6882A20CF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6353" y="594472"/>
            <a:ext cx="7331294" cy="5498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5205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15B26718-7E3E-10D8-3937-08D27823DCCC}"/>
              </a:ext>
            </a:extLst>
          </p:cNvPr>
          <p:cNvSpPr>
            <a:spLocks noGrp="1"/>
          </p:cNvSpPr>
          <p:nvPr>
            <p:ph type="title"/>
          </p:nvPr>
        </p:nvSpPr>
        <p:spPr>
          <a:xfrm>
            <a:off x="429369" y="238539"/>
            <a:ext cx="8263890" cy="1434415"/>
          </a:xfrm>
        </p:spPr>
        <p:txBody>
          <a:bodyPr anchor="b">
            <a:normAutofit/>
          </a:bodyPr>
          <a:lstStyle/>
          <a:p>
            <a:r>
              <a:rPr lang="fi-FI" sz="4700" b="1" noProof="1"/>
              <a:t>Light post-editing</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681544"/>
            <a:ext cx="8229600" cy="18288"/>
          </a:xfrm>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 name="connsiteX0" fmla="*/ 0 w 8229600"/>
              <a:gd name="connsiteY0" fmla="*/ 0 h 18288"/>
              <a:gd name="connsiteX1" fmla="*/ 521208 w 8229600"/>
              <a:gd name="connsiteY1" fmla="*/ 0 h 18288"/>
              <a:gd name="connsiteX2" fmla="*/ 960120 w 8229600"/>
              <a:gd name="connsiteY2" fmla="*/ 0 h 18288"/>
              <a:gd name="connsiteX3" fmla="*/ 1481328 w 8229600"/>
              <a:gd name="connsiteY3" fmla="*/ 0 h 18288"/>
              <a:gd name="connsiteX4" fmla="*/ 2167128 w 8229600"/>
              <a:gd name="connsiteY4" fmla="*/ 0 h 18288"/>
              <a:gd name="connsiteX5" fmla="*/ 2935224 w 8229600"/>
              <a:gd name="connsiteY5" fmla="*/ 0 h 18288"/>
              <a:gd name="connsiteX6" fmla="*/ 3785616 w 8229600"/>
              <a:gd name="connsiteY6" fmla="*/ 0 h 18288"/>
              <a:gd name="connsiteX7" fmla="*/ 4636008 w 8229600"/>
              <a:gd name="connsiteY7" fmla="*/ 0 h 18288"/>
              <a:gd name="connsiteX8" fmla="*/ 5239512 w 8229600"/>
              <a:gd name="connsiteY8" fmla="*/ 0 h 18288"/>
              <a:gd name="connsiteX9" fmla="*/ 6007608 w 8229600"/>
              <a:gd name="connsiteY9" fmla="*/ 0 h 18288"/>
              <a:gd name="connsiteX10" fmla="*/ 6693408 w 8229600"/>
              <a:gd name="connsiteY10" fmla="*/ 0 h 18288"/>
              <a:gd name="connsiteX11" fmla="*/ 7296912 w 8229600"/>
              <a:gd name="connsiteY11" fmla="*/ 0 h 18288"/>
              <a:gd name="connsiteX12" fmla="*/ 8229600 w 8229600"/>
              <a:gd name="connsiteY12" fmla="*/ 0 h 18288"/>
              <a:gd name="connsiteX13" fmla="*/ 8229600 w 8229600"/>
              <a:gd name="connsiteY13" fmla="*/ 18288 h 18288"/>
              <a:gd name="connsiteX14" fmla="*/ 7626096 w 8229600"/>
              <a:gd name="connsiteY14" fmla="*/ 18288 h 18288"/>
              <a:gd name="connsiteX15" fmla="*/ 7022592 w 8229600"/>
              <a:gd name="connsiteY15" fmla="*/ 18288 h 18288"/>
              <a:gd name="connsiteX16" fmla="*/ 6172200 w 8229600"/>
              <a:gd name="connsiteY16" fmla="*/ 18288 h 18288"/>
              <a:gd name="connsiteX17" fmla="*/ 5650992 w 8229600"/>
              <a:gd name="connsiteY17" fmla="*/ 18288 h 18288"/>
              <a:gd name="connsiteX18" fmla="*/ 4882896 w 8229600"/>
              <a:gd name="connsiteY18" fmla="*/ 18288 h 18288"/>
              <a:gd name="connsiteX19" fmla="*/ 4443984 w 8229600"/>
              <a:gd name="connsiteY19" fmla="*/ 18288 h 18288"/>
              <a:gd name="connsiteX20" fmla="*/ 3758184 w 8229600"/>
              <a:gd name="connsiteY20" fmla="*/ 18288 h 18288"/>
              <a:gd name="connsiteX21" fmla="*/ 3236976 w 8229600"/>
              <a:gd name="connsiteY21" fmla="*/ 18288 h 18288"/>
              <a:gd name="connsiteX22" fmla="*/ 2386584 w 8229600"/>
              <a:gd name="connsiteY22" fmla="*/ 18288 h 18288"/>
              <a:gd name="connsiteX23" fmla="*/ 1947672 w 8229600"/>
              <a:gd name="connsiteY23" fmla="*/ 18288 h 18288"/>
              <a:gd name="connsiteX24" fmla="*/ 1261872 w 8229600"/>
              <a:gd name="connsiteY24" fmla="*/ 18288 h 18288"/>
              <a:gd name="connsiteX25" fmla="*/ 822960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15278" y="6969"/>
                  <a:pt x="340572" y="21894"/>
                  <a:pt x="521208" y="0"/>
                </a:cubicBezTo>
                <a:cubicBezTo>
                  <a:pt x="745939" y="29643"/>
                  <a:pt x="1127486" y="-40512"/>
                  <a:pt x="1371600" y="0"/>
                </a:cubicBezTo>
                <a:cubicBezTo>
                  <a:pt x="1567490" y="28416"/>
                  <a:pt x="1945702" y="13075"/>
                  <a:pt x="2221992" y="0"/>
                </a:cubicBezTo>
                <a:cubicBezTo>
                  <a:pt x="2446218" y="-17340"/>
                  <a:pt x="2853686" y="-7924"/>
                  <a:pt x="3072384" y="0"/>
                </a:cubicBezTo>
                <a:cubicBezTo>
                  <a:pt x="3286960" y="20656"/>
                  <a:pt x="3324417" y="20174"/>
                  <a:pt x="3511296" y="0"/>
                </a:cubicBezTo>
                <a:cubicBezTo>
                  <a:pt x="3710690" y="-39182"/>
                  <a:pt x="3945457" y="-64074"/>
                  <a:pt x="4114800" y="0"/>
                </a:cubicBezTo>
                <a:cubicBezTo>
                  <a:pt x="4336079" y="28138"/>
                  <a:pt x="4420759" y="12117"/>
                  <a:pt x="4553712" y="0"/>
                </a:cubicBezTo>
                <a:cubicBezTo>
                  <a:pt x="4688252" y="-2224"/>
                  <a:pt x="5047430" y="19664"/>
                  <a:pt x="5239512" y="0"/>
                </a:cubicBezTo>
                <a:cubicBezTo>
                  <a:pt x="5424392" y="-49610"/>
                  <a:pt x="5708717" y="13540"/>
                  <a:pt x="5843016" y="0"/>
                </a:cubicBezTo>
                <a:cubicBezTo>
                  <a:pt x="6005788" y="32949"/>
                  <a:pt x="6198255" y="37080"/>
                  <a:pt x="6611112" y="0"/>
                </a:cubicBezTo>
                <a:cubicBezTo>
                  <a:pt x="6954152" y="635"/>
                  <a:pt x="7244390" y="18057"/>
                  <a:pt x="7461504" y="0"/>
                </a:cubicBezTo>
                <a:cubicBezTo>
                  <a:pt x="7693790" y="9882"/>
                  <a:pt x="7984486" y="17646"/>
                  <a:pt x="8229600" y="0"/>
                </a:cubicBezTo>
                <a:cubicBezTo>
                  <a:pt x="8228428" y="6016"/>
                  <a:pt x="8229853" y="9684"/>
                  <a:pt x="8229600" y="18288"/>
                </a:cubicBezTo>
                <a:cubicBezTo>
                  <a:pt x="7945777" y="19945"/>
                  <a:pt x="7812308" y="-8511"/>
                  <a:pt x="7461504" y="18288"/>
                </a:cubicBezTo>
                <a:cubicBezTo>
                  <a:pt x="7129391" y="53185"/>
                  <a:pt x="7087333" y="41906"/>
                  <a:pt x="6940296" y="18288"/>
                </a:cubicBezTo>
                <a:cubicBezTo>
                  <a:pt x="6810862" y="-23020"/>
                  <a:pt x="6701312" y="19361"/>
                  <a:pt x="6419088" y="18288"/>
                </a:cubicBezTo>
                <a:cubicBezTo>
                  <a:pt x="6152777" y="18855"/>
                  <a:pt x="5868611" y="48802"/>
                  <a:pt x="5650992" y="18288"/>
                </a:cubicBezTo>
                <a:cubicBezTo>
                  <a:pt x="5439747" y="15250"/>
                  <a:pt x="5334901" y="-1044"/>
                  <a:pt x="5129784" y="18288"/>
                </a:cubicBezTo>
                <a:cubicBezTo>
                  <a:pt x="4955906" y="40458"/>
                  <a:pt x="4793216" y="33888"/>
                  <a:pt x="4690872" y="18288"/>
                </a:cubicBezTo>
                <a:cubicBezTo>
                  <a:pt x="4552374" y="31087"/>
                  <a:pt x="4318742" y="6248"/>
                  <a:pt x="4087368" y="18288"/>
                </a:cubicBezTo>
                <a:cubicBezTo>
                  <a:pt x="3849418" y="32625"/>
                  <a:pt x="3751577" y="29688"/>
                  <a:pt x="3401568" y="18288"/>
                </a:cubicBezTo>
                <a:cubicBezTo>
                  <a:pt x="3067953" y="20409"/>
                  <a:pt x="3012425" y="26879"/>
                  <a:pt x="2798064" y="18288"/>
                </a:cubicBezTo>
                <a:cubicBezTo>
                  <a:pt x="2565154" y="16520"/>
                  <a:pt x="2426719" y="-31794"/>
                  <a:pt x="2276856" y="18288"/>
                </a:cubicBezTo>
                <a:cubicBezTo>
                  <a:pt x="2090980" y="4382"/>
                  <a:pt x="1702030" y="-8180"/>
                  <a:pt x="1426464" y="18288"/>
                </a:cubicBezTo>
                <a:cubicBezTo>
                  <a:pt x="1104481" y="69643"/>
                  <a:pt x="985013" y="-7690"/>
                  <a:pt x="740664" y="18288"/>
                </a:cubicBezTo>
                <a:cubicBezTo>
                  <a:pt x="507391" y="41643"/>
                  <a:pt x="191740" y="-11654"/>
                  <a:pt x="0" y="18288"/>
                </a:cubicBezTo>
                <a:cubicBezTo>
                  <a:pt x="714" y="9707"/>
                  <a:pt x="1025" y="3120"/>
                  <a:pt x="0" y="0"/>
                </a:cubicBezTo>
                <a:close/>
              </a:path>
              <a:path w="8229600" h="18288" stroke="0" extrusionOk="0">
                <a:moveTo>
                  <a:pt x="0" y="0"/>
                </a:moveTo>
                <a:cubicBezTo>
                  <a:pt x="270709" y="-27213"/>
                  <a:pt x="397128" y="23656"/>
                  <a:pt x="521208" y="0"/>
                </a:cubicBezTo>
                <a:cubicBezTo>
                  <a:pt x="631319" y="-5947"/>
                  <a:pt x="842157" y="28261"/>
                  <a:pt x="960120" y="0"/>
                </a:cubicBezTo>
                <a:cubicBezTo>
                  <a:pt x="1077930" y="6549"/>
                  <a:pt x="1318669" y="-15893"/>
                  <a:pt x="1481328" y="0"/>
                </a:cubicBezTo>
                <a:cubicBezTo>
                  <a:pt x="1659104" y="-21090"/>
                  <a:pt x="1870243" y="69945"/>
                  <a:pt x="2167128" y="0"/>
                </a:cubicBezTo>
                <a:cubicBezTo>
                  <a:pt x="2460684" y="-5519"/>
                  <a:pt x="2753885" y="-62993"/>
                  <a:pt x="2935224" y="0"/>
                </a:cubicBezTo>
                <a:cubicBezTo>
                  <a:pt x="3115119" y="56580"/>
                  <a:pt x="3535280" y="40687"/>
                  <a:pt x="3785616" y="0"/>
                </a:cubicBezTo>
                <a:cubicBezTo>
                  <a:pt x="4057881" y="25645"/>
                  <a:pt x="4308335" y="-2666"/>
                  <a:pt x="4636008" y="0"/>
                </a:cubicBezTo>
                <a:cubicBezTo>
                  <a:pt x="4987152" y="19805"/>
                  <a:pt x="5025979" y="14149"/>
                  <a:pt x="5239512" y="0"/>
                </a:cubicBezTo>
                <a:cubicBezTo>
                  <a:pt x="5437586" y="211"/>
                  <a:pt x="5752721" y="5618"/>
                  <a:pt x="6007608" y="0"/>
                </a:cubicBezTo>
                <a:cubicBezTo>
                  <a:pt x="6280137" y="-5132"/>
                  <a:pt x="6386079" y="-21510"/>
                  <a:pt x="6693408" y="0"/>
                </a:cubicBezTo>
                <a:cubicBezTo>
                  <a:pt x="6986580" y="4991"/>
                  <a:pt x="7015252" y="-18088"/>
                  <a:pt x="7296912" y="0"/>
                </a:cubicBezTo>
                <a:cubicBezTo>
                  <a:pt x="7569796" y="10390"/>
                  <a:pt x="7895472" y="71473"/>
                  <a:pt x="8229600" y="0"/>
                </a:cubicBezTo>
                <a:cubicBezTo>
                  <a:pt x="8230227" y="7450"/>
                  <a:pt x="8228885" y="11999"/>
                  <a:pt x="8229600" y="18288"/>
                </a:cubicBezTo>
                <a:cubicBezTo>
                  <a:pt x="8094333" y="-5252"/>
                  <a:pt x="7850928" y="37448"/>
                  <a:pt x="7626096" y="18288"/>
                </a:cubicBezTo>
                <a:cubicBezTo>
                  <a:pt x="7448378" y="-569"/>
                  <a:pt x="7315174" y="-1844"/>
                  <a:pt x="7022592" y="18288"/>
                </a:cubicBezTo>
                <a:cubicBezTo>
                  <a:pt x="6686163" y="50499"/>
                  <a:pt x="6352629" y="23510"/>
                  <a:pt x="6172200" y="18288"/>
                </a:cubicBezTo>
                <a:cubicBezTo>
                  <a:pt x="6015590" y="42345"/>
                  <a:pt x="5770309" y="21278"/>
                  <a:pt x="5650992" y="18288"/>
                </a:cubicBezTo>
                <a:cubicBezTo>
                  <a:pt x="5483975" y="12092"/>
                  <a:pt x="5165324" y="68948"/>
                  <a:pt x="4882896" y="18288"/>
                </a:cubicBezTo>
                <a:cubicBezTo>
                  <a:pt x="4568934" y="7053"/>
                  <a:pt x="4556334" y="27676"/>
                  <a:pt x="4443984" y="18288"/>
                </a:cubicBezTo>
                <a:cubicBezTo>
                  <a:pt x="4320775" y="10576"/>
                  <a:pt x="4034988" y="-3490"/>
                  <a:pt x="3758184" y="18288"/>
                </a:cubicBezTo>
                <a:cubicBezTo>
                  <a:pt x="3445155" y="-998"/>
                  <a:pt x="3367892" y="13824"/>
                  <a:pt x="3236976" y="18288"/>
                </a:cubicBezTo>
                <a:cubicBezTo>
                  <a:pt x="3093796" y="26408"/>
                  <a:pt x="2635824" y="24132"/>
                  <a:pt x="2386584" y="18288"/>
                </a:cubicBezTo>
                <a:cubicBezTo>
                  <a:pt x="2139815" y="-3297"/>
                  <a:pt x="2105958" y="25945"/>
                  <a:pt x="1947672" y="18288"/>
                </a:cubicBezTo>
                <a:cubicBezTo>
                  <a:pt x="1801011" y="-19911"/>
                  <a:pt x="1533636" y="14646"/>
                  <a:pt x="1261872" y="18288"/>
                </a:cubicBezTo>
                <a:cubicBezTo>
                  <a:pt x="989528" y="32227"/>
                  <a:pt x="1025848" y="14685"/>
                  <a:pt x="822960" y="18288"/>
                </a:cubicBezTo>
                <a:cubicBezTo>
                  <a:pt x="653456" y="20956"/>
                  <a:pt x="304027" y="8001"/>
                  <a:pt x="0" y="18288"/>
                </a:cubicBezTo>
                <a:cubicBezTo>
                  <a:pt x="-27" y="11611"/>
                  <a:pt x="-1713" y="5475"/>
                  <a:pt x="0" y="0"/>
                </a:cubicBezTo>
                <a:close/>
              </a:path>
              <a:path w="8229600" h="18288" fill="none" stroke="0" extrusionOk="0">
                <a:moveTo>
                  <a:pt x="0" y="0"/>
                </a:moveTo>
                <a:cubicBezTo>
                  <a:pt x="205130" y="6064"/>
                  <a:pt x="324007" y="6684"/>
                  <a:pt x="521208" y="0"/>
                </a:cubicBezTo>
                <a:cubicBezTo>
                  <a:pt x="695888" y="-14632"/>
                  <a:pt x="1101879" y="6017"/>
                  <a:pt x="1371600" y="0"/>
                </a:cubicBezTo>
                <a:cubicBezTo>
                  <a:pt x="1622968" y="4691"/>
                  <a:pt x="1936552" y="-7433"/>
                  <a:pt x="2221992" y="0"/>
                </a:cubicBezTo>
                <a:cubicBezTo>
                  <a:pt x="2498663" y="51226"/>
                  <a:pt x="2885875" y="-8757"/>
                  <a:pt x="3072384" y="0"/>
                </a:cubicBezTo>
                <a:cubicBezTo>
                  <a:pt x="3288944" y="24235"/>
                  <a:pt x="3331110" y="5443"/>
                  <a:pt x="3511296" y="0"/>
                </a:cubicBezTo>
                <a:cubicBezTo>
                  <a:pt x="3687973" y="-19690"/>
                  <a:pt x="3901025" y="-20092"/>
                  <a:pt x="4114800" y="0"/>
                </a:cubicBezTo>
                <a:cubicBezTo>
                  <a:pt x="4336102" y="32988"/>
                  <a:pt x="4416982" y="-5831"/>
                  <a:pt x="4553712" y="0"/>
                </a:cubicBezTo>
                <a:cubicBezTo>
                  <a:pt x="4674310" y="-5056"/>
                  <a:pt x="5080160" y="-12181"/>
                  <a:pt x="5239512" y="0"/>
                </a:cubicBezTo>
                <a:cubicBezTo>
                  <a:pt x="5419031" y="-38513"/>
                  <a:pt x="5691629" y="2226"/>
                  <a:pt x="5843016" y="0"/>
                </a:cubicBezTo>
                <a:cubicBezTo>
                  <a:pt x="5978317" y="-40553"/>
                  <a:pt x="6314754" y="9782"/>
                  <a:pt x="6611112" y="0"/>
                </a:cubicBezTo>
                <a:cubicBezTo>
                  <a:pt x="6973004" y="-17646"/>
                  <a:pt x="7175490" y="18489"/>
                  <a:pt x="7461504" y="0"/>
                </a:cubicBezTo>
                <a:cubicBezTo>
                  <a:pt x="7746737" y="-34159"/>
                  <a:pt x="7962178" y="39853"/>
                  <a:pt x="8229600" y="0"/>
                </a:cubicBezTo>
                <a:cubicBezTo>
                  <a:pt x="8228796" y="5852"/>
                  <a:pt x="8229698" y="10429"/>
                  <a:pt x="8229600" y="18288"/>
                </a:cubicBezTo>
                <a:cubicBezTo>
                  <a:pt x="7944174" y="-29104"/>
                  <a:pt x="7795646" y="-34405"/>
                  <a:pt x="7461504" y="18288"/>
                </a:cubicBezTo>
                <a:cubicBezTo>
                  <a:pt x="7129776" y="51087"/>
                  <a:pt x="7082769" y="31446"/>
                  <a:pt x="6940296" y="18288"/>
                </a:cubicBezTo>
                <a:cubicBezTo>
                  <a:pt x="6799665" y="-15875"/>
                  <a:pt x="6652769" y="31783"/>
                  <a:pt x="6419088" y="18288"/>
                </a:cubicBezTo>
                <a:cubicBezTo>
                  <a:pt x="6143970" y="52275"/>
                  <a:pt x="5863165" y="-16531"/>
                  <a:pt x="5650992" y="18288"/>
                </a:cubicBezTo>
                <a:cubicBezTo>
                  <a:pt x="5419172" y="40606"/>
                  <a:pt x="5309448" y="-405"/>
                  <a:pt x="5129784" y="18288"/>
                </a:cubicBezTo>
                <a:cubicBezTo>
                  <a:pt x="4947928" y="26023"/>
                  <a:pt x="4795021" y="5860"/>
                  <a:pt x="4690872" y="18288"/>
                </a:cubicBezTo>
                <a:cubicBezTo>
                  <a:pt x="4564358" y="-9579"/>
                  <a:pt x="4295485" y="-25280"/>
                  <a:pt x="4087368" y="18288"/>
                </a:cubicBezTo>
                <a:cubicBezTo>
                  <a:pt x="3871704" y="40406"/>
                  <a:pt x="3732927" y="-10898"/>
                  <a:pt x="3401568" y="18288"/>
                </a:cubicBezTo>
                <a:cubicBezTo>
                  <a:pt x="3075889" y="19660"/>
                  <a:pt x="3025898" y="44400"/>
                  <a:pt x="2798064" y="18288"/>
                </a:cubicBezTo>
                <a:cubicBezTo>
                  <a:pt x="2581856" y="-20869"/>
                  <a:pt x="2428311" y="-4900"/>
                  <a:pt x="2276856" y="18288"/>
                </a:cubicBezTo>
                <a:cubicBezTo>
                  <a:pt x="2098246" y="53283"/>
                  <a:pt x="1737531" y="55959"/>
                  <a:pt x="1426464" y="18288"/>
                </a:cubicBezTo>
                <a:cubicBezTo>
                  <a:pt x="1104708" y="26489"/>
                  <a:pt x="1006595" y="15928"/>
                  <a:pt x="740664" y="18288"/>
                </a:cubicBezTo>
                <a:cubicBezTo>
                  <a:pt x="480378" y="33084"/>
                  <a:pt x="202592" y="-12357"/>
                  <a:pt x="0" y="18288"/>
                </a:cubicBezTo>
                <a:cubicBezTo>
                  <a:pt x="888" y="9601"/>
                  <a:pt x="860" y="4150"/>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8940" y="5812"/>
                          <a:pt x="8229447" y="9773"/>
                          <a:pt x="8229600" y="18288"/>
                        </a:cubicBezTo>
                        <a:cubicBezTo>
                          <a:pt x="7940706" y="-9293"/>
                          <a:pt x="7792584" y="-16009"/>
                          <a:pt x="7461504" y="18288"/>
                        </a:cubicBezTo>
                        <a:cubicBezTo>
                          <a:pt x="7130424" y="52585"/>
                          <a:pt x="7080072" y="43845"/>
                          <a:pt x="6940296" y="18288"/>
                        </a:cubicBezTo>
                        <a:cubicBezTo>
                          <a:pt x="6800520" y="-7269"/>
                          <a:pt x="6672872" y="26671"/>
                          <a:pt x="6419088" y="18288"/>
                        </a:cubicBezTo>
                        <a:cubicBezTo>
                          <a:pt x="6165304" y="9905"/>
                          <a:pt x="5869721" y="4987"/>
                          <a:pt x="5650992" y="18288"/>
                        </a:cubicBezTo>
                        <a:cubicBezTo>
                          <a:pt x="5432263" y="31589"/>
                          <a:pt x="5308310" y="3023"/>
                          <a:pt x="5129784" y="18288"/>
                        </a:cubicBezTo>
                        <a:cubicBezTo>
                          <a:pt x="4951258" y="33553"/>
                          <a:pt x="4799696" y="15357"/>
                          <a:pt x="4690872" y="18288"/>
                        </a:cubicBezTo>
                        <a:cubicBezTo>
                          <a:pt x="4582048" y="21219"/>
                          <a:pt x="4311124" y="-7836"/>
                          <a:pt x="4087368" y="18288"/>
                        </a:cubicBezTo>
                        <a:cubicBezTo>
                          <a:pt x="3863612" y="44412"/>
                          <a:pt x="3730288" y="13374"/>
                          <a:pt x="3401568" y="18288"/>
                        </a:cubicBezTo>
                        <a:cubicBezTo>
                          <a:pt x="3072848" y="23202"/>
                          <a:pt x="3020684" y="32425"/>
                          <a:pt x="2798064" y="18288"/>
                        </a:cubicBezTo>
                        <a:cubicBezTo>
                          <a:pt x="2575444" y="4151"/>
                          <a:pt x="2440915" y="-7352"/>
                          <a:pt x="2276856" y="18288"/>
                        </a:cubicBezTo>
                        <a:cubicBezTo>
                          <a:pt x="2112797" y="43928"/>
                          <a:pt x="1726502" y="-9560"/>
                          <a:pt x="1426464" y="18288"/>
                        </a:cubicBezTo>
                        <a:cubicBezTo>
                          <a:pt x="1126426" y="46136"/>
                          <a:pt x="992925" y="21016"/>
                          <a:pt x="740664" y="18288"/>
                        </a:cubicBezTo>
                        <a:cubicBezTo>
                          <a:pt x="488403" y="15560"/>
                          <a:pt x="195650" y="-16061"/>
                          <a:pt x="0" y="18288"/>
                        </a:cubicBezTo>
                        <a:cubicBezTo>
                          <a:pt x="348" y="9455"/>
                          <a:pt x="654" y="3983"/>
                          <a:pt x="0" y="0"/>
                        </a:cubicBezTo>
                        <a:close/>
                      </a:path>
                      <a:path w="8229600" h="18288"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30508" y="6337"/>
                          <a:pt x="8228722" y="11778"/>
                          <a:pt x="8229600" y="18288"/>
                        </a:cubicBezTo>
                        <a:cubicBezTo>
                          <a:pt x="8075287" y="35054"/>
                          <a:pt x="7821366" y="21850"/>
                          <a:pt x="7626096" y="18288"/>
                        </a:cubicBezTo>
                        <a:cubicBezTo>
                          <a:pt x="7430826" y="14726"/>
                          <a:pt x="7320004" y="-9669"/>
                          <a:pt x="7022592" y="18288"/>
                        </a:cubicBezTo>
                        <a:cubicBezTo>
                          <a:pt x="6725180" y="46245"/>
                          <a:pt x="6348804" y="-14025"/>
                          <a:pt x="6172200" y="18288"/>
                        </a:cubicBezTo>
                        <a:cubicBezTo>
                          <a:pt x="5995596" y="50601"/>
                          <a:pt x="5788102" y="22890"/>
                          <a:pt x="5650992" y="18288"/>
                        </a:cubicBezTo>
                        <a:cubicBezTo>
                          <a:pt x="5513882" y="13686"/>
                          <a:pt x="5198399" y="29121"/>
                          <a:pt x="4882896" y="18288"/>
                        </a:cubicBezTo>
                        <a:cubicBezTo>
                          <a:pt x="4567393" y="7455"/>
                          <a:pt x="4557008" y="26965"/>
                          <a:pt x="4443984" y="18288"/>
                        </a:cubicBezTo>
                        <a:cubicBezTo>
                          <a:pt x="4330960" y="9611"/>
                          <a:pt x="4061674" y="28891"/>
                          <a:pt x="3758184" y="18288"/>
                        </a:cubicBezTo>
                        <a:cubicBezTo>
                          <a:pt x="3454694" y="7685"/>
                          <a:pt x="3380392" y="19119"/>
                          <a:pt x="3236976" y="18288"/>
                        </a:cubicBezTo>
                        <a:cubicBezTo>
                          <a:pt x="3093560" y="17457"/>
                          <a:pt x="2632116" y="37607"/>
                          <a:pt x="2386584" y="18288"/>
                        </a:cubicBezTo>
                        <a:cubicBezTo>
                          <a:pt x="2141052" y="-1031"/>
                          <a:pt x="2110884" y="28777"/>
                          <a:pt x="1947672" y="18288"/>
                        </a:cubicBezTo>
                        <a:cubicBezTo>
                          <a:pt x="1784460" y="7799"/>
                          <a:pt x="1535467" y="461"/>
                          <a:pt x="1261872" y="18288"/>
                        </a:cubicBezTo>
                        <a:cubicBezTo>
                          <a:pt x="988277" y="36115"/>
                          <a:pt x="1021096" y="10375"/>
                          <a:pt x="822960" y="18288"/>
                        </a:cubicBezTo>
                        <a:cubicBezTo>
                          <a:pt x="624824" y="26201"/>
                          <a:pt x="298309" y="1283"/>
                          <a:pt x="0" y="18288"/>
                        </a:cubicBezTo>
                        <a:cubicBezTo>
                          <a:pt x="-633" y="12278"/>
                          <a:pt x="-757" y="586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isällön paikkamerkki 2">
            <a:extLst>
              <a:ext uri="{FF2B5EF4-FFF2-40B4-BE49-F238E27FC236}">
                <a16:creationId xmlns:a16="http://schemas.microsoft.com/office/drawing/2014/main" id="{DF5D0ABE-873F-95BA-00EF-E07E2A558EF8}"/>
              </a:ext>
            </a:extLst>
          </p:cNvPr>
          <p:cNvSpPr>
            <a:spLocks noGrp="1"/>
          </p:cNvSpPr>
          <p:nvPr>
            <p:ph idx="1"/>
          </p:nvPr>
        </p:nvSpPr>
        <p:spPr>
          <a:xfrm>
            <a:off x="429369" y="2071316"/>
            <a:ext cx="7573988" cy="4119172"/>
          </a:xfrm>
        </p:spPr>
        <p:txBody>
          <a:bodyPr anchor="t">
            <a:normAutofit/>
          </a:bodyPr>
          <a:lstStyle/>
          <a:p>
            <a:pPr marL="0" indent="0">
              <a:buNone/>
            </a:pPr>
            <a:r>
              <a:rPr lang="en-US" sz="2400" dirty="0"/>
              <a:t>The editor should</a:t>
            </a:r>
          </a:p>
          <a:p>
            <a:r>
              <a:rPr lang="en-US" sz="2400" dirty="0"/>
              <a:t>ensure that no information has been added or omitted;</a:t>
            </a:r>
          </a:p>
          <a:p>
            <a:r>
              <a:rPr lang="en-US" sz="2400" dirty="0"/>
              <a:t>edit any inappropriate content;</a:t>
            </a:r>
          </a:p>
          <a:p>
            <a:r>
              <a:rPr lang="en-US" sz="2400" dirty="0"/>
              <a:t>restructure sentences in the case of incorrect or unclear meaning.</a:t>
            </a:r>
          </a:p>
          <a:p>
            <a:endParaRPr lang="en-US" sz="2400" dirty="0"/>
          </a:p>
          <a:p>
            <a:r>
              <a:rPr lang="en-US" sz="2400" dirty="0"/>
              <a:t>Focus on comprehensibility, not style!</a:t>
            </a:r>
          </a:p>
          <a:p>
            <a:r>
              <a:rPr lang="en-US" sz="2400" dirty="0"/>
              <a:t>Leave as much of MT output as possible: </a:t>
            </a:r>
            <a:r>
              <a:rPr lang="en-US" sz="2400" b="1" dirty="0">
                <a:solidFill>
                  <a:srgbClr val="FF0000"/>
                </a:solidFill>
              </a:rPr>
              <a:t>“Don’t fix it, if it’s not broken.”</a:t>
            </a:r>
            <a:endParaRPr lang="fi-FI" sz="2400" b="1" dirty="0">
              <a:solidFill>
                <a:srgbClr val="FF0000"/>
              </a:solidFill>
            </a:endParaRPr>
          </a:p>
        </p:txBody>
      </p:sp>
    </p:spTree>
    <p:extLst>
      <p:ext uri="{BB962C8B-B14F-4D97-AF65-F5344CB8AC3E}">
        <p14:creationId xmlns:p14="http://schemas.microsoft.com/office/powerpoint/2010/main" val="2092989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C6638908-DC4C-8CE8-A84E-DE562821376D}"/>
              </a:ext>
            </a:extLst>
          </p:cNvPr>
          <p:cNvPicPr>
            <a:picLocks noChangeAspect="1"/>
          </p:cNvPicPr>
          <p:nvPr/>
        </p:nvPicPr>
        <p:blipFill>
          <a:blip r:embed="rId2"/>
          <a:stretch>
            <a:fillRect/>
          </a:stretch>
        </p:blipFill>
        <p:spPr>
          <a:xfrm>
            <a:off x="141279" y="498267"/>
            <a:ext cx="8861442" cy="2930733"/>
          </a:xfrm>
          <a:prstGeom prst="rect">
            <a:avLst/>
          </a:prstGeom>
        </p:spPr>
      </p:pic>
    </p:spTree>
    <p:extLst>
      <p:ext uri="{BB962C8B-B14F-4D97-AF65-F5344CB8AC3E}">
        <p14:creationId xmlns:p14="http://schemas.microsoft.com/office/powerpoint/2010/main" val="35574388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521B8059-3E69-E4F3-9DE7-CE31A565B7A0}"/>
              </a:ext>
            </a:extLst>
          </p:cNvPr>
          <p:cNvSpPr>
            <a:spLocks noGrp="1"/>
          </p:cNvSpPr>
          <p:nvPr>
            <p:ph type="title"/>
          </p:nvPr>
        </p:nvSpPr>
        <p:spPr>
          <a:xfrm>
            <a:off x="628650" y="365125"/>
            <a:ext cx="7886700" cy="1325563"/>
          </a:xfrm>
        </p:spPr>
        <p:txBody>
          <a:bodyPr>
            <a:normAutofit/>
          </a:bodyPr>
          <a:lstStyle/>
          <a:p>
            <a:r>
              <a:rPr kumimoji="0" lang="en-US" sz="4300" b="1" i="0" u="none" strike="noStrike" kern="1200" cap="none" spc="0" normalizeH="0" baseline="0" noProof="0">
                <a:ln>
                  <a:noFill/>
                </a:ln>
                <a:effectLst/>
                <a:uLnTx/>
                <a:uFillTx/>
                <a:latin typeface="Calibri" panose="020F0502020204030204"/>
                <a:ea typeface="+mj-ea"/>
                <a:cs typeface="+mj-cs"/>
              </a:rPr>
              <a:t>Requirements of full post-editing (ISO 18587:2017)</a:t>
            </a:r>
            <a:endParaRPr lang="fi-FI" sz="43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isällön paikkamerkki 2">
            <a:extLst>
              <a:ext uri="{FF2B5EF4-FFF2-40B4-BE49-F238E27FC236}">
                <a16:creationId xmlns:a16="http://schemas.microsoft.com/office/drawing/2014/main" id="{5ACAB892-1721-4A7A-A8D2-2A704864CC0B}"/>
              </a:ext>
            </a:extLst>
          </p:cNvPr>
          <p:cNvSpPr>
            <a:spLocks noGrp="1"/>
          </p:cNvSpPr>
          <p:nvPr>
            <p:ph idx="1"/>
          </p:nvPr>
        </p:nvSpPr>
        <p:spPr>
          <a:xfrm>
            <a:off x="628650" y="1929384"/>
            <a:ext cx="7886700" cy="4251960"/>
          </a:xfrm>
        </p:spPr>
        <p:txBody>
          <a:bodyPr>
            <a:normAutofit/>
          </a:bodyPr>
          <a:lstStyle/>
          <a:p>
            <a:pPr marL="0" indent="0">
              <a:buNone/>
            </a:pPr>
            <a:r>
              <a:rPr lang="en-US" sz="1900"/>
              <a:t>“On this level of post-editing, post-editors shall focus on:</a:t>
            </a:r>
          </a:p>
          <a:p>
            <a:r>
              <a:rPr lang="en-US" sz="1900"/>
              <a:t>a) ensuring that no information has been added or omitted;</a:t>
            </a:r>
          </a:p>
          <a:p>
            <a:r>
              <a:rPr lang="en-US" sz="1900"/>
              <a:t>b) editing any inappropriate content;</a:t>
            </a:r>
          </a:p>
          <a:p>
            <a:r>
              <a:rPr lang="en-US" sz="1900"/>
              <a:t>c) restructuring sentences in the case of incorrect or unclear meaning;</a:t>
            </a:r>
          </a:p>
          <a:p>
            <a:r>
              <a:rPr lang="en-US" sz="1900" b="1"/>
              <a:t>d) producing grammatically, syntactically and semantically correct target language content;</a:t>
            </a:r>
          </a:p>
          <a:p>
            <a:r>
              <a:rPr lang="en-US" sz="1900" b="1"/>
              <a:t>e) adhering to client and/or domain terminology;</a:t>
            </a:r>
          </a:p>
          <a:p>
            <a:r>
              <a:rPr lang="en-US" sz="1900" b="1"/>
              <a:t>f) applying spelling, punctuation and hyphenation rules;</a:t>
            </a:r>
          </a:p>
          <a:p>
            <a:r>
              <a:rPr lang="en-US" sz="1900" b="1"/>
              <a:t>g) ensuring that the style appropriate for the text type is used and that stylistic guidelines provided by the client are observed;</a:t>
            </a:r>
          </a:p>
          <a:p>
            <a:r>
              <a:rPr lang="fi-FI" sz="1900" b="1"/>
              <a:t>h) </a:t>
            </a:r>
            <a:r>
              <a:rPr lang="fi-FI" sz="1900" b="1" noProof="1"/>
              <a:t>applying formatting rules</a:t>
            </a:r>
            <a:r>
              <a:rPr lang="fi-FI" sz="1900" b="1"/>
              <a:t>.”</a:t>
            </a:r>
          </a:p>
        </p:txBody>
      </p:sp>
    </p:spTree>
    <p:extLst>
      <p:ext uri="{BB962C8B-B14F-4D97-AF65-F5344CB8AC3E}">
        <p14:creationId xmlns:p14="http://schemas.microsoft.com/office/powerpoint/2010/main" val="1187317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D0910-50AF-4642-A6D8-36990668EC63}"/>
              </a:ext>
            </a:extLst>
          </p:cNvPr>
          <p:cNvSpPr>
            <a:spLocks noGrp="1"/>
          </p:cNvSpPr>
          <p:nvPr>
            <p:ph type="title"/>
          </p:nvPr>
        </p:nvSpPr>
        <p:spPr/>
        <p:txBody>
          <a:bodyPr>
            <a:normAutofit/>
          </a:bodyPr>
          <a:lstStyle/>
          <a:p>
            <a:br>
              <a:rPr lang="en-US" b="1"/>
            </a:br>
            <a:endParaRPr lang="fi-FI" dirty="0"/>
          </a:p>
        </p:txBody>
      </p:sp>
      <p:sp>
        <p:nvSpPr>
          <p:cNvPr id="3" name="Content Placeholder 2">
            <a:extLst>
              <a:ext uri="{FF2B5EF4-FFF2-40B4-BE49-F238E27FC236}">
                <a16:creationId xmlns:a16="http://schemas.microsoft.com/office/drawing/2014/main" id="{439B1ACA-BBF1-4673-BDF1-C1E6CBF37958}"/>
              </a:ext>
            </a:extLst>
          </p:cNvPr>
          <p:cNvSpPr>
            <a:spLocks noGrp="1"/>
          </p:cNvSpPr>
          <p:nvPr>
            <p:ph idx="1"/>
          </p:nvPr>
        </p:nvSpPr>
        <p:spPr/>
        <p:txBody>
          <a:bodyPr>
            <a:normAutofit/>
          </a:bodyPr>
          <a:lstStyle/>
          <a:p>
            <a:pPr marL="0" indent="0">
              <a:buNone/>
            </a:pPr>
            <a:r>
              <a:rPr lang="en-US" sz="3200" dirty="0"/>
              <a:t>“On this level of post-editing, the output shall be accurate, comprehensible and stylistically adequate, with correct syntax, grammar and punctuation. The aim of this level of post-editing is to produce an output which is indistinguishable from human translation output. </a:t>
            </a:r>
            <a:r>
              <a:rPr lang="en-US" sz="3200" b="1" dirty="0"/>
              <a:t>Nevertheless, it is recommended that post-editors use as much of the MT output as possible.</a:t>
            </a:r>
            <a:r>
              <a:rPr lang="en-US" sz="3200" dirty="0"/>
              <a:t>”</a:t>
            </a:r>
          </a:p>
          <a:p>
            <a:pPr marL="0" indent="0">
              <a:buNone/>
            </a:pPr>
            <a:endParaRPr lang="en-US" sz="3200" dirty="0"/>
          </a:p>
          <a:p>
            <a:pPr marL="0" indent="0">
              <a:buNone/>
            </a:pPr>
            <a:endParaRPr lang="en-US" sz="3200" dirty="0"/>
          </a:p>
          <a:p>
            <a:pPr marL="0" indent="0">
              <a:buNone/>
            </a:pPr>
            <a:endParaRPr lang="fi-FI" dirty="0"/>
          </a:p>
        </p:txBody>
      </p:sp>
    </p:spTree>
    <p:extLst>
      <p:ext uri="{BB962C8B-B14F-4D97-AF65-F5344CB8AC3E}">
        <p14:creationId xmlns:p14="http://schemas.microsoft.com/office/powerpoint/2010/main" val="29929251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5BFE4409-B1A4-411D-8FDF-D6882A20CF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6353" y="594472"/>
            <a:ext cx="7331294" cy="5498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23575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Näppäimistön yläreuna, ja kahvi ja toimisto tarvikkeet valkoinen Surface">
            <a:extLst>
              <a:ext uri="{FF2B5EF4-FFF2-40B4-BE49-F238E27FC236}">
                <a16:creationId xmlns:a16="http://schemas.microsoft.com/office/drawing/2014/main" id="{C416EB3C-DD05-18AC-6A33-24A66494E4CE}"/>
              </a:ext>
            </a:extLst>
          </p:cNvPr>
          <p:cNvPicPr>
            <a:picLocks noChangeAspect="1"/>
          </p:cNvPicPr>
          <p:nvPr/>
        </p:nvPicPr>
        <p:blipFill rotWithShape="1">
          <a:blip r:embed="rId2"/>
          <a:srcRect r="10999" b="-1"/>
          <a:stretch/>
        </p:blipFill>
        <p:spPr>
          <a:xfrm>
            <a:off x="-2285" y="10"/>
            <a:ext cx="9143999" cy="6857990"/>
          </a:xfrm>
          <a:prstGeom prst="rect">
            <a:avLst/>
          </a:prstGeom>
        </p:spPr>
      </p:pic>
      <p:sp>
        <p:nvSpPr>
          <p:cNvPr id="12" name="Rectangle 11">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9143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605BD5AB-D2D3-5B30-8BD9-C2283F7D02AE}"/>
              </a:ext>
            </a:extLst>
          </p:cNvPr>
          <p:cNvSpPr>
            <a:spLocks noGrp="1"/>
          </p:cNvSpPr>
          <p:nvPr>
            <p:ph type="title"/>
          </p:nvPr>
        </p:nvSpPr>
        <p:spPr>
          <a:xfrm>
            <a:off x="822960" y="325550"/>
            <a:ext cx="75438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defTabSz="914400"/>
            <a:r>
              <a:rPr lang="en-US" sz="6000" b="1" noProof="1"/>
              <a:t>Current tools </a:t>
            </a:r>
            <a:br>
              <a:rPr lang="en-US" sz="6000" b="1" noProof="1"/>
            </a:br>
            <a:r>
              <a:rPr lang="en-US" sz="6000" b="1" noProof="1"/>
              <a:t>of a translator</a:t>
            </a:r>
          </a:p>
        </p:txBody>
      </p:sp>
      <p:sp>
        <p:nvSpPr>
          <p:cNvPr id="4" name="Tekstin paikkamerkki 3">
            <a:extLst>
              <a:ext uri="{FF2B5EF4-FFF2-40B4-BE49-F238E27FC236}">
                <a16:creationId xmlns:a16="http://schemas.microsoft.com/office/drawing/2014/main" id="{F64AF8B3-41AF-4A1A-AEB2-4054A3CDCB1B}"/>
              </a:ext>
            </a:extLst>
          </p:cNvPr>
          <p:cNvSpPr>
            <a:spLocks noGrp="1"/>
          </p:cNvSpPr>
          <p:nvPr>
            <p:ph type="body" idx="1"/>
          </p:nvPr>
        </p:nvSpPr>
        <p:spPr>
          <a:xfrm>
            <a:off x="825038" y="4072043"/>
            <a:ext cx="7543800" cy="1282707"/>
          </a:xfrm>
          <a:effectLst>
            <a:outerShdw blurRad="50800" dist="38100" dir="2700000" algn="tl" rotWithShape="0">
              <a:prstClr val="black">
                <a:alpha val="40000"/>
              </a:prstClr>
            </a:outerShdw>
          </a:effectLst>
        </p:spPr>
        <p:txBody>
          <a:bodyPr vert="horz" lIns="91440" tIns="45720" rIns="91440" bIns="45720" rtlCol="0">
            <a:normAutofit/>
          </a:bodyPr>
          <a:lstStyle/>
          <a:p>
            <a:pPr algn="ctr" defTabSz="914400">
              <a:spcBef>
                <a:spcPts val="1000"/>
              </a:spcBef>
            </a:pPr>
            <a:endParaRPr lang="en-US" sz="2400">
              <a:solidFill>
                <a:srgbClr val="FFFFFF"/>
              </a:solidFill>
            </a:endParaRPr>
          </a:p>
        </p:txBody>
      </p:sp>
    </p:spTree>
    <p:extLst>
      <p:ext uri="{BB962C8B-B14F-4D97-AF65-F5344CB8AC3E}">
        <p14:creationId xmlns:p14="http://schemas.microsoft.com/office/powerpoint/2010/main" val="3885204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D46D485D-C60E-AD6E-7C34-B8DFF7EFBD87}"/>
              </a:ext>
            </a:extLst>
          </p:cNvPr>
          <p:cNvSpPr>
            <a:spLocks noGrp="1"/>
          </p:cNvSpPr>
          <p:nvPr>
            <p:ph idx="4294967295"/>
          </p:nvPr>
        </p:nvSpPr>
        <p:spPr>
          <a:xfrm>
            <a:off x="914400" y="886120"/>
            <a:ext cx="7522590" cy="5290843"/>
          </a:xfrm>
        </p:spPr>
        <p:txBody>
          <a:bodyPr>
            <a:normAutofit/>
          </a:bodyPr>
          <a:lstStyle/>
          <a:p>
            <a:pPr marL="0" indent="0">
              <a:buNone/>
            </a:pPr>
            <a:r>
              <a:rPr lang="fi-FI" sz="5400" noProof="1">
                <a:latin typeface="Arial" panose="020B0604020202020204" pitchFamily="34" charset="0"/>
              </a:rPr>
              <a:t>Electronic Translations</a:t>
            </a:r>
          </a:p>
          <a:p>
            <a:pPr marL="0" indent="0">
              <a:buNone/>
            </a:pPr>
            <a:r>
              <a:rPr lang="fi-FI" sz="5400" noProof="1">
                <a:latin typeface="Arial" panose="020B0604020202020204" pitchFamily="34" charset="0"/>
              </a:rPr>
              <a:t>Possible in Five Years</a:t>
            </a:r>
          </a:p>
          <a:p>
            <a:pPr marL="0" indent="0">
              <a:buNone/>
            </a:pPr>
            <a:r>
              <a:rPr lang="fi-FI" noProof="1">
                <a:latin typeface="TimesNewRoman"/>
              </a:rPr>
              <a:t>New York, Feb. 11 (UP).—An</a:t>
            </a:r>
          </a:p>
          <a:p>
            <a:pPr marL="0" indent="0">
              <a:buNone/>
            </a:pPr>
            <a:r>
              <a:rPr lang="fi-FI" noProof="1">
                <a:latin typeface="TimesNewRoman"/>
              </a:rPr>
              <a:t>electronic brain smart enough</a:t>
            </a:r>
          </a:p>
          <a:p>
            <a:pPr marL="0" indent="0">
              <a:buNone/>
            </a:pPr>
            <a:r>
              <a:rPr lang="fi-FI" noProof="1">
                <a:latin typeface="TimesNewRoman"/>
              </a:rPr>
              <a:t>to translate a whole Russian book</a:t>
            </a:r>
          </a:p>
          <a:p>
            <a:pPr marL="0" indent="0">
              <a:buNone/>
            </a:pPr>
            <a:r>
              <a:rPr lang="fi-FI" noProof="1">
                <a:latin typeface="TimesNewRoman"/>
              </a:rPr>
              <a:t>at a glance may be developed</a:t>
            </a:r>
          </a:p>
          <a:p>
            <a:pPr marL="0" indent="0">
              <a:buNone/>
            </a:pPr>
            <a:r>
              <a:rPr lang="fi-FI" noProof="1">
                <a:latin typeface="TimesNewRoman"/>
              </a:rPr>
              <a:t>within the next five years, a</a:t>
            </a:r>
          </a:p>
          <a:p>
            <a:pPr marL="0" indent="0">
              <a:buNone/>
            </a:pPr>
            <a:r>
              <a:rPr lang="fi-FI" noProof="1">
                <a:latin typeface="TimesNewRoman"/>
              </a:rPr>
              <a:t>mathematician said today.</a:t>
            </a:r>
            <a:endParaRPr lang="fi-FI" noProof="1"/>
          </a:p>
        </p:txBody>
      </p:sp>
      <p:sp>
        <p:nvSpPr>
          <p:cNvPr id="4" name="Tekstiruutu 3">
            <a:extLst>
              <a:ext uri="{FF2B5EF4-FFF2-40B4-BE49-F238E27FC236}">
                <a16:creationId xmlns:a16="http://schemas.microsoft.com/office/drawing/2014/main" id="{9A5509D7-9216-9E32-34A6-B55D2377DA8F}"/>
              </a:ext>
            </a:extLst>
          </p:cNvPr>
          <p:cNvSpPr txBox="1"/>
          <p:nvPr/>
        </p:nvSpPr>
        <p:spPr>
          <a:xfrm>
            <a:off x="4477732" y="6089716"/>
            <a:ext cx="4355184" cy="369332"/>
          </a:xfrm>
          <a:prstGeom prst="rect">
            <a:avLst/>
          </a:prstGeom>
          <a:noFill/>
        </p:spPr>
        <p:txBody>
          <a:bodyPr wrap="square" rtlCol="0">
            <a:spAutoFit/>
          </a:bodyPr>
          <a:lstStyle/>
          <a:p>
            <a:r>
              <a:rPr lang="en-US" sz="1800" b="0" i="1" u="none" strike="noStrike" baseline="0" dirty="0">
                <a:latin typeface="TimesNewRoman,Italic"/>
              </a:rPr>
              <a:t>Globe and Mail </a:t>
            </a:r>
            <a:r>
              <a:rPr lang="en-US" sz="1800" b="0" i="0" u="none" strike="noStrike" baseline="0" dirty="0">
                <a:latin typeface="TimesNewRoman"/>
              </a:rPr>
              <a:t>(Toronto, February 11, 1954)</a:t>
            </a:r>
            <a:endParaRPr lang="fi-FI" dirty="0"/>
          </a:p>
        </p:txBody>
      </p:sp>
      <p:cxnSp>
        <p:nvCxnSpPr>
          <p:cNvPr id="5" name="Suora yhdysviiva 4">
            <a:extLst>
              <a:ext uri="{FF2B5EF4-FFF2-40B4-BE49-F238E27FC236}">
                <a16:creationId xmlns:a16="http://schemas.microsoft.com/office/drawing/2014/main" id="{6DA273ED-CC3F-DDB5-52B9-7DCE32E23F0F}"/>
              </a:ext>
            </a:extLst>
          </p:cNvPr>
          <p:cNvCxnSpPr>
            <a:cxnSpLocks/>
          </p:cNvCxnSpPr>
          <p:nvPr/>
        </p:nvCxnSpPr>
        <p:spPr>
          <a:xfrm>
            <a:off x="7051250" y="6468475"/>
            <a:ext cx="166854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7891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isällön paikkamerkki 5">
            <a:extLst>
              <a:ext uri="{FF2B5EF4-FFF2-40B4-BE49-F238E27FC236}">
                <a16:creationId xmlns:a16="http://schemas.microsoft.com/office/drawing/2014/main" id="{B9BB1321-C563-497F-AB36-86BF9159F803}"/>
              </a:ext>
            </a:extLst>
          </p:cNvPr>
          <p:cNvSpPr>
            <a:spLocks noGrp="1"/>
          </p:cNvSpPr>
          <p:nvPr>
            <p:ph sz="half" idx="4294967295"/>
          </p:nvPr>
        </p:nvSpPr>
        <p:spPr>
          <a:xfrm>
            <a:off x="4025245" y="1583703"/>
            <a:ext cx="4400298" cy="4163954"/>
          </a:xfrm>
        </p:spPr>
        <p:txBody>
          <a:bodyPr/>
          <a:lstStyle/>
          <a:p>
            <a:r>
              <a:rPr lang="en-US" sz="2800" noProof="1"/>
              <a:t>Internet</a:t>
            </a:r>
          </a:p>
          <a:p>
            <a:r>
              <a:rPr lang="en-US" sz="2800" noProof="1"/>
              <a:t>electronic text corpora</a:t>
            </a:r>
          </a:p>
          <a:p>
            <a:r>
              <a:rPr lang="en-US" sz="2800" noProof="1"/>
              <a:t>online dictionaries</a:t>
            </a:r>
          </a:p>
          <a:p>
            <a:r>
              <a:rPr lang="en-US" sz="2800" noProof="1"/>
              <a:t>term banks</a:t>
            </a:r>
          </a:p>
          <a:p>
            <a:r>
              <a:rPr lang="en-US" sz="2800" noProof="1"/>
              <a:t>translation memories (Trados, Wordfast, memoQ, Phrase…)</a:t>
            </a:r>
          </a:p>
          <a:p>
            <a:r>
              <a:rPr lang="en-US" sz="2800" noProof="1"/>
              <a:t>machine translation</a:t>
            </a:r>
          </a:p>
          <a:p>
            <a:endParaRPr lang="fi-FI" dirty="0"/>
          </a:p>
        </p:txBody>
      </p:sp>
      <p:pic>
        <p:nvPicPr>
          <p:cNvPr id="1026" name="Picture 2" descr="Kynä – Wikipedia">
            <a:extLst>
              <a:ext uri="{FF2B5EF4-FFF2-40B4-BE49-F238E27FC236}">
                <a16:creationId xmlns:a16="http://schemas.microsoft.com/office/drawing/2014/main" id="{58D94E02-C3C6-4F66-AAFC-8E00D14A82F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60" r="1" b="1"/>
          <a:stretch/>
        </p:blipFill>
        <p:spPr bwMode="auto">
          <a:xfrm>
            <a:off x="424226" y="-282794"/>
            <a:ext cx="3492988"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4231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6691231-AD58-4C15-A72C-9CFDCFDD7EE5}"/>
              </a:ext>
            </a:extLst>
          </p:cNvPr>
          <p:cNvSpPr>
            <a:spLocks noGrp="1"/>
          </p:cNvSpPr>
          <p:nvPr>
            <p:ph type="title"/>
          </p:nvPr>
        </p:nvSpPr>
        <p:spPr/>
        <p:txBody>
          <a:bodyPr/>
          <a:lstStyle/>
          <a:p>
            <a:r>
              <a:rPr lang="fi-FI" b="1" noProof="1">
                <a:latin typeface="+mn-lt"/>
              </a:rPr>
              <a:t>CAT tools</a:t>
            </a:r>
          </a:p>
        </p:txBody>
      </p:sp>
      <p:sp>
        <p:nvSpPr>
          <p:cNvPr id="8" name="Content Placeholder 7">
            <a:extLst>
              <a:ext uri="{FF2B5EF4-FFF2-40B4-BE49-F238E27FC236}">
                <a16:creationId xmlns:a16="http://schemas.microsoft.com/office/drawing/2014/main" id="{FEC821C5-41E8-43D2-980B-46C2641EEADF}"/>
              </a:ext>
            </a:extLst>
          </p:cNvPr>
          <p:cNvSpPr>
            <a:spLocks noGrp="1"/>
          </p:cNvSpPr>
          <p:nvPr>
            <p:ph idx="1"/>
          </p:nvPr>
        </p:nvSpPr>
        <p:spPr>
          <a:xfrm>
            <a:off x="895545" y="1788583"/>
            <a:ext cx="5401559" cy="2660869"/>
          </a:xfrm>
        </p:spPr>
        <p:txBody>
          <a:bodyPr>
            <a:normAutofit/>
          </a:bodyPr>
          <a:lstStyle/>
          <a:p>
            <a:r>
              <a:rPr lang="fi-FI" noProof="1"/>
              <a:t>CAT = computer assisted translation</a:t>
            </a:r>
          </a:p>
          <a:p>
            <a:r>
              <a:rPr lang="fi-FI" noProof="1"/>
              <a:t>a general name for a variety of tools used by translators</a:t>
            </a:r>
          </a:p>
          <a:p>
            <a:pPr marL="457200" lvl="1" indent="0">
              <a:buNone/>
            </a:pPr>
            <a:endParaRPr lang="fi-FI" noProof="1"/>
          </a:p>
        </p:txBody>
      </p:sp>
      <p:grpSp>
        <p:nvGrpSpPr>
          <p:cNvPr id="13" name="Group 12">
            <a:extLst>
              <a:ext uri="{FF2B5EF4-FFF2-40B4-BE49-F238E27FC236}">
                <a16:creationId xmlns:a16="http://schemas.microsoft.com/office/drawing/2014/main" id="{DCF4432B-F054-44C5-9910-092C3D6E8531}"/>
              </a:ext>
            </a:extLst>
          </p:cNvPr>
          <p:cNvGrpSpPr/>
          <p:nvPr/>
        </p:nvGrpSpPr>
        <p:grpSpPr>
          <a:xfrm>
            <a:off x="6768192" y="2193836"/>
            <a:ext cx="1747157" cy="1896666"/>
            <a:chOff x="9492343" y="261257"/>
            <a:chExt cx="2329543" cy="2528888"/>
          </a:xfrm>
        </p:grpSpPr>
        <p:grpSp>
          <p:nvGrpSpPr>
            <p:cNvPr id="11" name="Group 10">
              <a:extLst>
                <a:ext uri="{FF2B5EF4-FFF2-40B4-BE49-F238E27FC236}">
                  <a16:creationId xmlns:a16="http://schemas.microsoft.com/office/drawing/2014/main" id="{00B1AC7C-C4BF-499E-A30E-C2B9B6218C51}"/>
                </a:ext>
              </a:extLst>
            </p:cNvPr>
            <p:cNvGrpSpPr/>
            <p:nvPr/>
          </p:nvGrpSpPr>
          <p:grpSpPr>
            <a:xfrm>
              <a:off x="9598479" y="261257"/>
              <a:ext cx="2223407" cy="2463573"/>
              <a:chOff x="9598479" y="261257"/>
              <a:chExt cx="2223407" cy="2463573"/>
            </a:xfrm>
          </p:grpSpPr>
          <p:pic>
            <p:nvPicPr>
              <p:cNvPr id="9" name="Picture 8">
                <a:extLst>
                  <a:ext uri="{FF2B5EF4-FFF2-40B4-BE49-F238E27FC236}">
                    <a16:creationId xmlns:a16="http://schemas.microsoft.com/office/drawing/2014/main" id="{C0488658-4294-4BA1-86D5-0CE32B52D8A6}"/>
                  </a:ext>
                </a:extLst>
              </p:cNvPr>
              <p:cNvPicPr>
                <a:picLocks noChangeAspect="1"/>
              </p:cNvPicPr>
              <p:nvPr/>
            </p:nvPicPr>
            <p:blipFill>
              <a:blip r:embed="rId2"/>
              <a:stretch>
                <a:fillRect/>
              </a:stretch>
            </p:blipFill>
            <p:spPr>
              <a:xfrm>
                <a:off x="9598479" y="326572"/>
                <a:ext cx="2204610" cy="2398258"/>
              </a:xfrm>
              <a:prstGeom prst="rect">
                <a:avLst/>
              </a:prstGeom>
            </p:spPr>
          </p:pic>
          <p:sp>
            <p:nvSpPr>
              <p:cNvPr id="10" name="Rectangle 9">
                <a:extLst>
                  <a:ext uri="{FF2B5EF4-FFF2-40B4-BE49-F238E27FC236}">
                    <a16:creationId xmlns:a16="http://schemas.microsoft.com/office/drawing/2014/main" id="{CEB80E00-8E4E-49B5-B61D-BEA64B641CE2}"/>
                  </a:ext>
                </a:extLst>
              </p:cNvPr>
              <p:cNvSpPr/>
              <p:nvPr/>
            </p:nvSpPr>
            <p:spPr>
              <a:xfrm>
                <a:off x="11527971" y="261257"/>
                <a:ext cx="293915"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err="1">
                  <a:ln>
                    <a:noFill/>
                  </a:ln>
                  <a:solidFill>
                    <a:prstClr val="black"/>
                  </a:solidFill>
                  <a:effectLst/>
                  <a:uLnTx/>
                  <a:uFillTx/>
                  <a:latin typeface="Calibri" panose="020F0502020204030204"/>
                  <a:ea typeface="+mn-ea"/>
                  <a:cs typeface="+mn-cs"/>
                </a:endParaRPr>
              </a:p>
            </p:txBody>
          </p:sp>
        </p:grpSp>
        <p:sp>
          <p:nvSpPr>
            <p:cNvPr id="12" name="Rectangle 11">
              <a:extLst>
                <a:ext uri="{FF2B5EF4-FFF2-40B4-BE49-F238E27FC236}">
                  <a16:creationId xmlns:a16="http://schemas.microsoft.com/office/drawing/2014/main" id="{A7B8237C-9F78-427B-A956-77122F3307C7}"/>
                </a:ext>
              </a:extLst>
            </p:cNvPr>
            <p:cNvSpPr/>
            <p:nvPr/>
          </p:nvSpPr>
          <p:spPr>
            <a:xfrm>
              <a:off x="9492343" y="2471057"/>
              <a:ext cx="500742" cy="319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err="1">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6455380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isällön paikkamerkki 4">
            <a:extLst>
              <a:ext uri="{FF2B5EF4-FFF2-40B4-BE49-F238E27FC236}">
                <a16:creationId xmlns:a16="http://schemas.microsoft.com/office/drawing/2014/main" id="{8FE3890C-1D59-791D-FC7E-A351A70E48AB}"/>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718457" y="211834"/>
            <a:ext cx="7707086" cy="6080141"/>
          </a:xfrm>
        </p:spPr>
      </p:pic>
      <p:pic>
        <p:nvPicPr>
          <p:cNvPr id="7" name="Kuva 6">
            <a:extLst>
              <a:ext uri="{FF2B5EF4-FFF2-40B4-BE49-F238E27FC236}">
                <a16:creationId xmlns:a16="http://schemas.microsoft.com/office/drawing/2014/main" id="{0E6C2D51-1D3D-B25D-27C0-132D103702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5975" y="98042"/>
            <a:ext cx="3878175" cy="1113944"/>
          </a:xfrm>
          <a:prstGeom prst="rect">
            <a:avLst/>
          </a:prstGeom>
        </p:spPr>
      </p:pic>
      <p:cxnSp>
        <p:nvCxnSpPr>
          <p:cNvPr id="3" name="Suora nuoliyhdysviiva 2">
            <a:extLst>
              <a:ext uri="{FF2B5EF4-FFF2-40B4-BE49-F238E27FC236}">
                <a16:creationId xmlns:a16="http://schemas.microsoft.com/office/drawing/2014/main" id="{280DD442-8609-AEAA-3244-D647325EA658}"/>
              </a:ext>
            </a:extLst>
          </p:cNvPr>
          <p:cNvCxnSpPr>
            <a:cxnSpLocks/>
          </p:cNvCxnSpPr>
          <p:nvPr/>
        </p:nvCxnSpPr>
        <p:spPr>
          <a:xfrm>
            <a:off x="609850" y="2575249"/>
            <a:ext cx="1530220" cy="53184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5439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31AB911A-9312-FE61-576B-C7E6AA824419}"/>
              </a:ext>
            </a:extLst>
          </p:cNvPr>
          <p:cNvPicPr>
            <a:picLocks noChangeAspect="1"/>
          </p:cNvPicPr>
          <p:nvPr/>
        </p:nvPicPr>
        <p:blipFill>
          <a:blip r:embed="rId3"/>
          <a:stretch>
            <a:fillRect/>
          </a:stretch>
        </p:blipFill>
        <p:spPr>
          <a:xfrm>
            <a:off x="801931" y="1140643"/>
            <a:ext cx="7903666" cy="4920792"/>
          </a:xfrm>
          <a:prstGeom prst="rect">
            <a:avLst/>
          </a:prstGeom>
        </p:spPr>
      </p:pic>
      <p:cxnSp>
        <p:nvCxnSpPr>
          <p:cNvPr id="4" name="Suora nuoliyhdysviiva 3">
            <a:extLst>
              <a:ext uri="{FF2B5EF4-FFF2-40B4-BE49-F238E27FC236}">
                <a16:creationId xmlns:a16="http://schemas.microsoft.com/office/drawing/2014/main" id="{508C4EED-DD7A-49E8-C85A-50DDAF0418C2}"/>
              </a:ext>
            </a:extLst>
          </p:cNvPr>
          <p:cNvCxnSpPr>
            <a:cxnSpLocks/>
          </p:cNvCxnSpPr>
          <p:nvPr/>
        </p:nvCxnSpPr>
        <p:spPr>
          <a:xfrm>
            <a:off x="212663" y="3299381"/>
            <a:ext cx="1008853" cy="39554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6" name="Kuva 5" descr="Kuva, joka sisältää kohteen Fontti, logo, Grafiikka, teksti&#10;&#10;Kuvaus luotu automaattisesti">
            <a:extLst>
              <a:ext uri="{FF2B5EF4-FFF2-40B4-BE49-F238E27FC236}">
                <a16:creationId xmlns:a16="http://schemas.microsoft.com/office/drawing/2014/main" id="{485085C0-E0BF-33A1-23BA-2194749F3D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6586" y="290139"/>
            <a:ext cx="4119308" cy="850504"/>
          </a:xfrm>
          <a:prstGeom prst="rect">
            <a:avLst/>
          </a:prstGeom>
        </p:spPr>
      </p:pic>
    </p:spTree>
    <p:extLst>
      <p:ext uri="{BB962C8B-B14F-4D97-AF65-F5344CB8AC3E}">
        <p14:creationId xmlns:p14="http://schemas.microsoft.com/office/powerpoint/2010/main" val="1709713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0368D39C-A010-6A1F-A1EC-5471B1836484}"/>
              </a:ext>
            </a:extLst>
          </p:cNvPr>
          <p:cNvPicPr>
            <a:picLocks noChangeAspect="1"/>
          </p:cNvPicPr>
          <p:nvPr/>
        </p:nvPicPr>
        <p:blipFill>
          <a:blip r:embed="rId2"/>
          <a:stretch>
            <a:fillRect/>
          </a:stretch>
        </p:blipFill>
        <p:spPr>
          <a:xfrm>
            <a:off x="351274" y="1055803"/>
            <a:ext cx="8441452" cy="5118754"/>
          </a:xfrm>
          <a:prstGeom prst="rect">
            <a:avLst/>
          </a:prstGeom>
        </p:spPr>
      </p:pic>
      <p:pic>
        <p:nvPicPr>
          <p:cNvPr id="5" name="Kuva 4" descr="Kuva, joka sisältää kohteen Fontti, logo, Grafiikka, teksti&#10;&#10;Kuvaus luotu automaattisesti">
            <a:extLst>
              <a:ext uri="{FF2B5EF4-FFF2-40B4-BE49-F238E27FC236}">
                <a16:creationId xmlns:a16="http://schemas.microsoft.com/office/drawing/2014/main" id="{57FE62F4-A3DA-3C1E-FE32-0191397D95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6012" y="285133"/>
            <a:ext cx="4119308" cy="850504"/>
          </a:xfrm>
          <a:prstGeom prst="rect">
            <a:avLst/>
          </a:prstGeom>
        </p:spPr>
      </p:pic>
    </p:spTree>
    <p:extLst>
      <p:ext uri="{BB962C8B-B14F-4D97-AF65-F5344CB8AC3E}">
        <p14:creationId xmlns:p14="http://schemas.microsoft.com/office/powerpoint/2010/main" val="25727061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81BE2-2618-41C3-B8C7-F3D01D174CDF}"/>
              </a:ext>
            </a:extLst>
          </p:cNvPr>
          <p:cNvSpPr>
            <a:spLocks noGrp="1"/>
          </p:cNvSpPr>
          <p:nvPr>
            <p:ph type="title"/>
          </p:nvPr>
        </p:nvSpPr>
        <p:spPr/>
        <p:txBody>
          <a:bodyPr>
            <a:normAutofit/>
          </a:bodyPr>
          <a:lstStyle/>
          <a:p>
            <a:r>
              <a:rPr lang="fi-FI" b="1" noProof="1">
                <a:latin typeface="+mn-lt"/>
              </a:rPr>
              <a:t>Good to keep in mind: MT ≠ TM</a:t>
            </a:r>
          </a:p>
        </p:txBody>
      </p:sp>
      <p:sp>
        <p:nvSpPr>
          <p:cNvPr id="4" name="Content Placeholder 3">
            <a:extLst>
              <a:ext uri="{FF2B5EF4-FFF2-40B4-BE49-F238E27FC236}">
                <a16:creationId xmlns:a16="http://schemas.microsoft.com/office/drawing/2014/main" id="{360A62F9-1148-4B9B-AFA3-06F8A925BADB}"/>
              </a:ext>
            </a:extLst>
          </p:cNvPr>
          <p:cNvSpPr>
            <a:spLocks noGrp="1"/>
          </p:cNvSpPr>
          <p:nvPr>
            <p:ph idx="1"/>
          </p:nvPr>
        </p:nvSpPr>
        <p:spPr>
          <a:xfrm>
            <a:off x="628651" y="1788584"/>
            <a:ext cx="7615859" cy="1006797"/>
          </a:xfrm>
        </p:spPr>
        <p:txBody>
          <a:bodyPr>
            <a:normAutofit fontScale="85000" lnSpcReduction="10000"/>
          </a:bodyPr>
          <a:lstStyle/>
          <a:p>
            <a:r>
              <a:rPr lang="fi-FI"/>
              <a:t>Professional translation environments often have both</a:t>
            </a:r>
          </a:p>
          <a:p>
            <a:r>
              <a:rPr lang="fi-FI"/>
              <a:t>Side-by-side, not combined</a:t>
            </a:r>
          </a:p>
          <a:p>
            <a:pPr marL="0" indent="0">
              <a:buNone/>
            </a:pPr>
            <a:endParaRPr lang="fi-FI"/>
          </a:p>
        </p:txBody>
      </p:sp>
      <p:sp>
        <p:nvSpPr>
          <p:cNvPr id="16" name="Flowchart: Magnetic Disk 15">
            <a:extLst>
              <a:ext uri="{FF2B5EF4-FFF2-40B4-BE49-F238E27FC236}">
                <a16:creationId xmlns:a16="http://schemas.microsoft.com/office/drawing/2014/main" id="{31B38571-108E-4D66-B8F3-5D2C2DAC1EA4}"/>
              </a:ext>
            </a:extLst>
          </p:cNvPr>
          <p:cNvSpPr/>
          <p:nvPr/>
        </p:nvSpPr>
        <p:spPr>
          <a:xfrm>
            <a:off x="628650" y="3123718"/>
            <a:ext cx="1077686" cy="1251605"/>
          </a:xfrm>
          <a:prstGeom prst="flowChartMagneticDis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500">
                <a:solidFill>
                  <a:schemeClr val="tx1"/>
                </a:solidFill>
              </a:rPr>
              <a:t>TM</a:t>
            </a:r>
          </a:p>
        </p:txBody>
      </p:sp>
      <p:sp>
        <p:nvSpPr>
          <p:cNvPr id="17" name="Flowchart: Magnetic Disk 16">
            <a:extLst>
              <a:ext uri="{FF2B5EF4-FFF2-40B4-BE49-F238E27FC236}">
                <a16:creationId xmlns:a16="http://schemas.microsoft.com/office/drawing/2014/main" id="{AF9DB037-A32D-498D-98F1-FEC3EE0A3172}"/>
              </a:ext>
            </a:extLst>
          </p:cNvPr>
          <p:cNvSpPr/>
          <p:nvPr/>
        </p:nvSpPr>
        <p:spPr>
          <a:xfrm>
            <a:off x="2572223" y="3123718"/>
            <a:ext cx="1077686" cy="1251605"/>
          </a:xfrm>
          <a:prstGeom prst="flowChartMagneticDis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500">
                <a:solidFill>
                  <a:schemeClr val="tx1"/>
                </a:solidFill>
              </a:rPr>
              <a:t>MT</a:t>
            </a:r>
            <a:endParaRPr lang="en-US" sz="1500">
              <a:solidFill>
                <a:schemeClr val="tx1"/>
              </a:solidFill>
            </a:endParaRPr>
          </a:p>
        </p:txBody>
      </p:sp>
      <p:sp>
        <p:nvSpPr>
          <p:cNvPr id="18" name="Flowchart: Magnetic Disk 17">
            <a:extLst>
              <a:ext uri="{FF2B5EF4-FFF2-40B4-BE49-F238E27FC236}">
                <a16:creationId xmlns:a16="http://schemas.microsoft.com/office/drawing/2014/main" id="{F2694CE8-315A-4A6B-92BB-B42E8A0DFB99}"/>
              </a:ext>
            </a:extLst>
          </p:cNvPr>
          <p:cNvSpPr/>
          <p:nvPr/>
        </p:nvSpPr>
        <p:spPr>
          <a:xfrm>
            <a:off x="6053436" y="2891557"/>
            <a:ext cx="1969420" cy="1892836"/>
          </a:xfrm>
          <a:prstGeom prst="flowChartMagneticDis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3000">
                <a:solidFill>
                  <a:schemeClr val="tx1"/>
                </a:solidFill>
              </a:rPr>
              <a:t>TMMT</a:t>
            </a:r>
            <a:endParaRPr lang="en-US" sz="3000">
              <a:solidFill>
                <a:schemeClr val="tx1"/>
              </a:solidFill>
            </a:endParaRPr>
          </a:p>
        </p:txBody>
      </p:sp>
      <p:sp>
        <p:nvSpPr>
          <p:cNvPr id="10" name="TextBox 9">
            <a:extLst>
              <a:ext uri="{FF2B5EF4-FFF2-40B4-BE49-F238E27FC236}">
                <a16:creationId xmlns:a16="http://schemas.microsoft.com/office/drawing/2014/main" id="{7D24AE72-55FF-4A8B-84E2-AE4EBE3E9683}"/>
              </a:ext>
            </a:extLst>
          </p:cNvPr>
          <p:cNvSpPr txBox="1"/>
          <p:nvPr/>
        </p:nvSpPr>
        <p:spPr>
          <a:xfrm>
            <a:off x="756098" y="4724603"/>
            <a:ext cx="770788" cy="669414"/>
          </a:xfrm>
          <a:prstGeom prst="rect">
            <a:avLst/>
          </a:prstGeom>
          <a:noFill/>
        </p:spPr>
        <p:txBody>
          <a:bodyPr wrap="none" rtlCol="0">
            <a:spAutoFit/>
          </a:bodyPr>
          <a:lstStyle/>
          <a:p>
            <a:r>
              <a:rPr lang="fi-FI" sz="3750"/>
              <a:t>1st</a:t>
            </a:r>
            <a:endParaRPr lang="en-US" sz="3750"/>
          </a:p>
        </p:txBody>
      </p:sp>
      <p:sp>
        <p:nvSpPr>
          <p:cNvPr id="19" name="TextBox 18">
            <a:extLst>
              <a:ext uri="{FF2B5EF4-FFF2-40B4-BE49-F238E27FC236}">
                <a16:creationId xmlns:a16="http://schemas.microsoft.com/office/drawing/2014/main" id="{1DE625C0-0A69-4948-94F0-060B6C3DD0D2}"/>
              </a:ext>
            </a:extLst>
          </p:cNvPr>
          <p:cNvSpPr txBox="1"/>
          <p:nvPr/>
        </p:nvSpPr>
        <p:spPr>
          <a:xfrm>
            <a:off x="2700236" y="4724603"/>
            <a:ext cx="934871" cy="669414"/>
          </a:xfrm>
          <a:prstGeom prst="rect">
            <a:avLst/>
          </a:prstGeom>
          <a:noFill/>
        </p:spPr>
        <p:txBody>
          <a:bodyPr wrap="none" rtlCol="0">
            <a:spAutoFit/>
          </a:bodyPr>
          <a:lstStyle/>
          <a:p>
            <a:r>
              <a:rPr lang="fi-FI" sz="3750"/>
              <a:t>2nd</a:t>
            </a:r>
            <a:endParaRPr lang="en-US" sz="3750"/>
          </a:p>
        </p:txBody>
      </p:sp>
      <p:cxnSp>
        <p:nvCxnSpPr>
          <p:cNvPr id="21" name="Straight Connector 20">
            <a:extLst>
              <a:ext uri="{FF2B5EF4-FFF2-40B4-BE49-F238E27FC236}">
                <a16:creationId xmlns:a16="http://schemas.microsoft.com/office/drawing/2014/main" id="{8BEFEF46-1698-4779-98D5-6AC422A4FE46}"/>
              </a:ext>
            </a:extLst>
          </p:cNvPr>
          <p:cNvCxnSpPr>
            <a:cxnSpLocks/>
          </p:cNvCxnSpPr>
          <p:nvPr/>
        </p:nvCxnSpPr>
        <p:spPr>
          <a:xfrm>
            <a:off x="5794715" y="2558408"/>
            <a:ext cx="2687216" cy="2637626"/>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6F51883-CB09-491B-AE4D-F8628208BAFE}"/>
              </a:ext>
            </a:extLst>
          </p:cNvPr>
          <p:cNvCxnSpPr>
            <a:cxnSpLocks/>
          </p:cNvCxnSpPr>
          <p:nvPr/>
        </p:nvCxnSpPr>
        <p:spPr>
          <a:xfrm flipH="1">
            <a:off x="5878285" y="2558409"/>
            <a:ext cx="2319722" cy="251100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Arrow: Right 26">
            <a:extLst>
              <a:ext uri="{FF2B5EF4-FFF2-40B4-BE49-F238E27FC236}">
                <a16:creationId xmlns:a16="http://schemas.microsoft.com/office/drawing/2014/main" id="{3C75C2A9-80FE-487C-9A63-8310B33793BA}"/>
              </a:ext>
            </a:extLst>
          </p:cNvPr>
          <p:cNvSpPr/>
          <p:nvPr/>
        </p:nvSpPr>
        <p:spPr>
          <a:xfrm>
            <a:off x="1706336" y="3672542"/>
            <a:ext cx="865888" cy="20082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err="1">
              <a:solidFill>
                <a:schemeClr val="tx1"/>
              </a:solidFill>
            </a:endParaRPr>
          </a:p>
        </p:txBody>
      </p:sp>
    </p:spTree>
    <p:extLst>
      <p:ext uri="{BB962C8B-B14F-4D97-AF65-F5344CB8AC3E}">
        <p14:creationId xmlns:p14="http://schemas.microsoft.com/office/powerpoint/2010/main" val="534039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FAB709-8025-4BD0-BB61-EB61944AC8A7}"/>
              </a:ext>
            </a:extLst>
          </p:cNvPr>
          <p:cNvSpPr>
            <a:spLocks noGrp="1"/>
          </p:cNvSpPr>
          <p:nvPr>
            <p:ph idx="1"/>
          </p:nvPr>
        </p:nvSpPr>
        <p:spPr>
          <a:xfrm>
            <a:off x="498164" y="938126"/>
            <a:ext cx="3459640" cy="4925346"/>
          </a:xfrm>
        </p:spPr>
        <p:txBody>
          <a:bodyPr>
            <a:normAutofit lnSpcReduction="10000"/>
          </a:bodyPr>
          <a:lstStyle/>
          <a:p>
            <a:pPr marL="0" indent="0">
              <a:buNone/>
            </a:pPr>
            <a:r>
              <a:rPr lang="fi-FI" sz="2400" b="1" noProof="1"/>
              <a:t>Translation memories</a:t>
            </a:r>
          </a:p>
          <a:p>
            <a:r>
              <a:rPr lang="fi-FI" sz="2400" noProof="1"/>
              <a:t>Store segments of text translated by a human.</a:t>
            </a:r>
          </a:p>
          <a:p>
            <a:r>
              <a:rPr lang="fi-FI" sz="2400" noProof="1"/>
              <a:t>Often well managed, translator knows what’s in them.</a:t>
            </a:r>
          </a:p>
          <a:p>
            <a:r>
              <a:rPr lang="fi-FI" sz="2400" noProof="1"/>
              <a:t>Often company/product- specific.</a:t>
            </a:r>
          </a:p>
          <a:p>
            <a:r>
              <a:rPr lang="fi-FI" sz="2400" noProof="1"/>
              <a:t>You have to build it up, empty at first.</a:t>
            </a:r>
          </a:p>
          <a:p>
            <a:r>
              <a:rPr lang="fi-FI" sz="2400" b="1" noProof="1"/>
              <a:t>Always human translation </a:t>
            </a:r>
            <a:r>
              <a:rPr lang="fi-FI" sz="2400" b="1" noProof="1">
                <a:sym typeface="Wingdings" panose="05000000000000000000" pitchFamily="2" charset="2"/>
              </a:rPr>
              <a:t> more trustworthy.</a:t>
            </a:r>
          </a:p>
          <a:p>
            <a:endParaRPr lang="fi-FI" dirty="0"/>
          </a:p>
        </p:txBody>
      </p:sp>
      <p:sp>
        <p:nvSpPr>
          <p:cNvPr id="4" name="Content Placeholder 2">
            <a:extLst>
              <a:ext uri="{FF2B5EF4-FFF2-40B4-BE49-F238E27FC236}">
                <a16:creationId xmlns:a16="http://schemas.microsoft.com/office/drawing/2014/main" id="{6EE7B0FB-0868-4E23-8CFA-C68E9ABEEEDC}"/>
              </a:ext>
            </a:extLst>
          </p:cNvPr>
          <p:cNvSpPr txBox="1">
            <a:spLocks/>
          </p:cNvSpPr>
          <p:nvPr/>
        </p:nvSpPr>
        <p:spPr>
          <a:xfrm>
            <a:off x="5118752" y="938126"/>
            <a:ext cx="3459640" cy="5161016"/>
          </a:xfrm>
          <a:prstGeom prst="rect">
            <a:avLst/>
          </a:prstGeom>
        </p:spPr>
        <p:txBody>
          <a:bodyPr vert="horz" lIns="68580" tIns="34290" rIns="68580" bIns="3429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i-FI" sz="2600" b="1" noProof="1"/>
              <a:t>Machine translation</a:t>
            </a:r>
          </a:p>
          <a:p>
            <a:r>
              <a:rPr lang="fi-FI" sz="2600" noProof="1"/>
              <a:t>Segments are produced by the MT engine.</a:t>
            </a:r>
          </a:p>
          <a:p>
            <a:r>
              <a:rPr lang="fi-FI" sz="2600" noProof="1"/>
              <a:t>Translator probably knows little about MT engine.</a:t>
            </a:r>
          </a:p>
          <a:p>
            <a:r>
              <a:rPr lang="fi-FI" sz="2600" noProof="1"/>
              <a:t>Not (yet) very company/product-specific.</a:t>
            </a:r>
          </a:p>
          <a:p>
            <a:r>
              <a:rPr lang="fi-FI" sz="2600" noProof="1"/>
              <a:t>Once you have an engine, you’re ready. Get something right away.</a:t>
            </a:r>
          </a:p>
          <a:p>
            <a:r>
              <a:rPr lang="fi-FI" sz="2600" b="1" noProof="1"/>
              <a:t>Not human translation </a:t>
            </a:r>
            <a:r>
              <a:rPr lang="fi-FI" sz="2600" b="1" noProof="1">
                <a:sym typeface="Wingdings" panose="05000000000000000000" pitchFamily="2" charset="2"/>
              </a:rPr>
              <a:t> might be fine but might not be.</a:t>
            </a:r>
            <a:endParaRPr lang="fi-FI" sz="2600" b="1" noProof="1"/>
          </a:p>
          <a:p>
            <a:endParaRPr lang="fi-FI" sz="2100" dirty="0"/>
          </a:p>
        </p:txBody>
      </p:sp>
      <p:sp>
        <p:nvSpPr>
          <p:cNvPr id="7" name="TextBox 6">
            <a:extLst>
              <a:ext uri="{FF2B5EF4-FFF2-40B4-BE49-F238E27FC236}">
                <a16:creationId xmlns:a16="http://schemas.microsoft.com/office/drawing/2014/main" id="{6FDDA094-F705-4CE6-9ECF-3182D19E8ADA}"/>
              </a:ext>
            </a:extLst>
          </p:cNvPr>
          <p:cNvSpPr txBox="1"/>
          <p:nvPr/>
        </p:nvSpPr>
        <p:spPr>
          <a:xfrm>
            <a:off x="3897351" y="938126"/>
            <a:ext cx="604589" cy="553998"/>
          </a:xfrm>
          <a:prstGeom prst="rect">
            <a:avLst/>
          </a:prstGeom>
          <a:noFill/>
        </p:spPr>
        <p:txBody>
          <a:bodyPr wrap="none" rtlCol="0">
            <a:spAutoFit/>
          </a:bodyPr>
          <a:lstStyle/>
          <a:p>
            <a:r>
              <a:rPr lang="fi-FI" sz="3000"/>
              <a:t>vs.</a:t>
            </a:r>
          </a:p>
        </p:txBody>
      </p:sp>
      <p:sp>
        <p:nvSpPr>
          <p:cNvPr id="2" name="Rectangle: Rounded Corners 1">
            <a:extLst>
              <a:ext uri="{FF2B5EF4-FFF2-40B4-BE49-F238E27FC236}">
                <a16:creationId xmlns:a16="http://schemas.microsoft.com/office/drawing/2014/main" id="{32AB1211-CA66-4574-A934-68AC0934657F}"/>
              </a:ext>
            </a:extLst>
          </p:cNvPr>
          <p:cNvSpPr/>
          <p:nvPr/>
        </p:nvSpPr>
        <p:spPr>
          <a:xfrm>
            <a:off x="408107" y="4724458"/>
            <a:ext cx="3459640" cy="99761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500" err="1">
              <a:solidFill>
                <a:schemeClr val="tx1"/>
              </a:solidFill>
            </a:endParaRPr>
          </a:p>
        </p:txBody>
      </p:sp>
      <p:sp>
        <p:nvSpPr>
          <p:cNvPr id="6" name="Rectangle: Rounded Corners 5">
            <a:extLst>
              <a:ext uri="{FF2B5EF4-FFF2-40B4-BE49-F238E27FC236}">
                <a16:creationId xmlns:a16="http://schemas.microsoft.com/office/drawing/2014/main" id="{EBB96258-BD78-464E-BFBD-9E1442089DC3}"/>
              </a:ext>
            </a:extLst>
          </p:cNvPr>
          <p:cNvSpPr/>
          <p:nvPr/>
        </p:nvSpPr>
        <p:spPr>
          <a:xfrm>
            <a:off x="5118752" y="4845537"/>
            <a:ext cx="3666581" cy="101793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500" err="1">
              <a:solidFill>
                <a:schemeClr val="tx1"/>
              </a:solidFill>
            </a:endParaRPr>
          </a:p>
        </p:txBody>
      </p:sp>
    </p:spTree>
    <p:extLst>
      <p:ext uri="{BB962C8B-B14F-4D97-AF65-F5344CB8AC3E}">
        <p14:creationId xmlns:p14="http://schemas.microsoft.com/office/powerpoint/2010/main" val="301124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Steel machine">
            <a:extLst>
              <a:ext uri="{FF2B5EF4-FFF2-40B4-BE49-F238E27FC236}">
                <a16:creationId xmlns:a16="http://schemas.microsoft.com/office/drawing/2014/main" id="{7BF44F32-D37C-5D53-B408-4FEAF6A46A12}"/>
              </a:ext>
            </a:extLst>
          </p:cNvPr>
          <p:cNvPicPr>
            <a:picLocks noChangeAspect="1"/>
          </p:cNvPicPr>
          <p:nvPr/>
        </p:nvPicPr>
        <p:blipFill rotWithShape="1">
          <a:blip r:embed="rId2"/>
          <a:srcRect l="9672" r="27048" b="-1"/>
          <a:stretch/>
        </p:blipFill>
        <p:spPr>
          <a:xfrm>
            <a:off x="2642616" y="10"/>
            <a:ext cx="6501384" cy="6857990"/>
          </a:xfrm>
          <a:prstGeom prst="rect">
            <a:avLst/>
          </a:prstGeom>
        </p:spPr>
      </p:pic>
      <p:sp>
        <p:nvSpPr>
          <p:cNvPr id="13" name="Rectangle 12">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004404"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C96D663A-C127-1A1A-FCB7-AC93E89DE876}"/>
              </a:ext>
            </a:extLst>
          </p:cNvPr>
          <p:cNvSpPr>
            <a:spLocks noGrp="1"/>
          </p:cNvSpPr>
          <p:nvPr>
            <p:ph type="title"/>
          </p:nvPr>
        </p:nvSpPr>
        <p:spPr>
          <a:xfrm>
            <a:off x="358484" y="1122363"/>
            <a:ext cx="4826257" cy="3204134"/>
          </a:xfrm>
        </p:spPr>
        <p:txBody>
          <a:bodyPr vert="horz" lIns="91440" tIns="45720" rIns="91440" bIns="45720" rtlCol="0" anchor="b">
            <a:normAutofit/>
          </a:bodyPr>
          <a:lstStyle/>
          <a:p>
            <a:r>
              <a:rPr lang="en-US" sz="4400" b="1" dirty="0">
                <a:solidFill>
                  <a:schemeClr val="bg1"/>
                </a:solidFill>
                <a:latin typeface="+mn-lt"/>
              </a:rPr>
              <a:t>Testing MT engines</a:t>
            </a:r>
          </a:p>
        </p:txBody>
      </p:sp>
      <p:sp>
        <p:nvSpPr>
          <p:cNvPr id="5" name="Text Placeholder 4">
            <a:extLst>
              <a:ext uri="{FF2B5EF4-FFF2-40B4-BE49-F238E27FC236}">
                <a16:creationId xmlns:a16="http://schemas.microsoft.com/office/drawing/2014/main" id="{CE8781BD-6713-54AB-18FE-0453BF512E6F}"/>
              </a:ext>
            </a:extLst>
          </p:cNvPr>
          <p:cNvSpPr>
            <a:spLocks noGrp="1"/>
          </p:cNvSpPr>
          <p:nvPr>
            <p:ph type="body" idx="1"/>
          </p:nvPr>
        </p:nvSpPr>
        <p:spPr>
          <a:xfrm>
            <a:off x="358485" y="4872922"/>
            <a:ext cx="3017519" cy="1208141"/>
          </a:xfrm>
        </p:spPr>
        <p:txBody>
          <a:bodyPr vert="horz" lIns="91440" tIns="45720" rIns="91440" bIns="45720" rtlCol="0">
            <a:normAutofit/>
          </a:bodyPr>
          <a:lstStyle/>
          <a:p>
            <a:endParaRPr lang="en-US" sz="1700">
              <a:solidFill>
                <a:schemeClr val="bg1"/>
              </a:solidFill>
            </a:endParaRPr>
          </a:p>
        </p:txBody>
      </p:sp>
      <p:sp>
        <p:nvSpPr>
          <p:cNvPr id="15" name="Rectangle 1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1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4546920"/>
            <a:ext cx="298323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2738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097F33A-E8F3-D1A6-EF3D-5C45B5A6951A}"/>
              </a:ext>
            </a:extLst>
          </p:cNvPr>
          <p:cNvSpPr>
            <a:spLocks noGrp="1"/>
          </p:cNvSpPr>
          <p:nvPr>
            <p:ph type="title"/>
          </p:nvPr>
        </p:nvSpPr>
        <p:spPr/>
        <p:txBody>
          <a:bodyPr/>
          <a:lstStyle/>
          <a:p>
            <a:r>
              <a:rPr lang="fi-FI" b="1" noProof="1">
                <a:latin typeface="+mn-lt"/>
              </a:rPr>
              <a:t>Text genres and MT engines</a:t>
            </a:r>
          </a:p>
        </p:txBody>
      </p:sp>
      <p:sp>
        <p:nvSpPr>
          <p:cNvPr id="10" name="Content Placeholder 9">
            <a:extLst>
              <a:ext uri="{FF2B5EF4-FFF2-40B4-BE49-F238E27FC236}">
                <a16:creationId xmlns:a16="http://schemas.microsoft.com/office/drawing/2014/main" id="{70CB528A-E2DE-D2ED-6E47-3498A55DD036}"/>
              </a:ext>
            </a:extLst>
          </p:cNvPr>
          <p:cNvSpPr>
            <a:spLocks noGrp="1"/>
          </p:cNvSpPr>
          <p:nvPr>
            <p:ph sz="half" idx="1"/>
          </p:nvPr>
        </p:nvSpPr>
        <p:spPr/>
        <p:txBody>
          <a:bodyPr/>
          <a:lstStyle/>
          <a:p>
            <a:r>
              <a:rPr lang="fi-FI" noProof="1"/>
              <a:t>a news item (Guardian, October 15, 2023)</a:t>
            </a:r>
          </a:p>
          <a:p>
            <a:r>
              <a:rPr lang="fi-FI" noProof="1"/>
              <a:t>translation from English to Czech</a:t>
            </a:r>
          </a:p>
          <a:p>
            <a:r>
              <a:rPr lang="fi-FI" noProof="1"/>
              <a:t>MT engine A</a:t>
            </a:r>
          </a:p>
          <a:p>
            <a:r>
              <a:rPr lang="fi-FI" noProof="1"/>
              <a:t>MT engine B</a:t>
            </a:r>
          </a:p>
          <a:p>
            <a:endParaRPr lang="fi-FI" dirty="0"/>
          </a:p>
          <a:p>
            <a:endParaRPr lang="fi-FI" dirty="0"/>
          </a:p>
        </p:txBody>
      </p:sp>
      <p:sp>
        <p:nvSpPr>
          <p:cNvPr id="12" name="Content Placeholder 11">
            <a:extLst>
              <a:ext uri="{FF2B5EF4-FFF2-40B4-BE49-F238E27FC236}">
                <a16:creationId xmlns:a16="http://schemas.microsoft.com/office/drawing/2014/main" id="{376D5502-9740-AA65-024C-5C08F0094F91}"/>
              </a:ext>
            </a:extLst>
          </p:cNvPr>
          <p:cNvSpPr>
            <a:spLocks noGrp="1"/>
          </p:cNvSpPr>
          <p:nvPr>
            <p:ph sz="half" idx="2"/>
          </p:nvPr>
        </p:nvSpPr>
        <p:spPr/>
        <p:txBody>
          <a:bodyPr/>
          <a:lstStyle/>
          <a:p>
            <a:r>
              <a:rPr lang="fi-FI" noProof="1"/>
              <a:t>travel guide (Internet, no date)</a:t>
            </a:r>
          </a:p>
          <a:p>
            <a:r>
              <a:rPr lang="fi-FI" noProof="1"/>
              <a:t>Translation from Finnish to Czech</a:t>
            </a:r>
          </a:p>
          <a:p>
            <a:r>
              <a:rPr lang="fi-FI" noProof="1"/>
              <a:t>MT engine A</a:t>
            </a:r>
          </a:p>
          <a:p>
            <a:r>
              <a:rPr lang="fi-FI" noProof="1"/>
              <a:t>MT engine B</a:t>
            </a:r>
          </a:p>
          <a:p>
            <a:endParaRPr lang="fi-FI" dirty="0"/>
          </a:p>
        </p:txBody>
      </p:sp>
    </p:spTree>
    <p:extLst>
      <p:ext uri="{BB962C8B-B14F-4D97-AF65-F5344CB8AC3E}">
        <p14:creationId xmlns:p14="http://schemas.microsoft.com/office/powerpoint/2010/main" val="6517280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isällön paikkamerkki 4">
            <a:extLst>
              <a:ext uri="{FF2B5EF4-FFF2-40B4-BE49-F238E27FC236}">
                <a16:creationId xmlns:a16="http://schemas.microsoft.com/office/drawing/2014/main" id="{7F61378C-3271-6329-935A-AF551A1169CB}"/>
              </a:ext>
            </a:extLst>
          </p:cNvPr>
          <p:cNvSpPr>
            <a:spLocks noGrp="1"/>
          </p:cNvSpPr>
          <p:nvPr>
            <p:ph sz="half" idx="4294967295"/>
          </p:nvPr>
        </p:nvSpPr>
        <p:spPr>
          <a:xfrm>
            <a:off x="572678" y="754144"/>
            <a:ext cx="3886200" cy="5422819"/>
          </a:xfrm>
        </p:spPr>
        <p:txBody>
          <a:bodyPr>
            <a:normAutofit/>
          </a:bodyPr>
          <a:lstStyle/>
          <a:p>
            <a:pPr marL="0" indent="0" fontAlgn="base">
              <a:spcBef>
                <a:spcPts val="0"/>
              </a:spcBef>
              <a:buNone/>
            </a:pPr>
            <a:r>
              <a:rPr lang="fi-FI" sz="1800" noProof="1">
                <a:solidFill>
                  <a:srgbClr val="121212"/>
                </a:solidFill>
                <a:effectLst/>
                <a:latin typeface="Georgia" panose="02040502050405020303" pitchFamily="18" charset="0"/>
                <a:ea typeface="Times New Roman" panose="02020603050405020304" pitchFamily="18" charset="0"/>
              </a:rPr>
              <a:t>Voting is under way in Poland’s parliamentary election, as the populist Law and Justice (PiS) government tries to win a third term in office and see off a challenge from an opposition led by former prime minister and European Council president Donald Tusk.</a:t>
            </a:r>
            <a:endParaRPr lang="fi-FI" sz="1800" noProof="1">
              <a:effectLst/>
              <a:latin typeface="Times New Roman" panose="02020603050405020304" pitchFamily="18" charset="0"/>
              <a:ea typeface="Times New Roman" panose="02020603050405020304" pitchFamily="18" charset="0"/>
            </a:endParaRPr>
          </a:p>
          <a:p>
            <a:pPr marL="0" indent="0" fontAlgn="base">
              <a:spcBef>
                <a:spcPts val="0"/>
              </a:spcBef>
              <a:buNone/>
            </a:pPr>
            <a:r>
              <a:rPr lang="fi-FI" sz="1800" noProof="1">
                <a:solidFill>
                  <a:srgbClr val="121212"/>
                </a:solidFill>
                <a:effectLst/>
                <a:latin typeface="Georgia" panose="02040502050405020303" pitchFamily="18" charset="0"/>
                <a:ea typeface="Times New Roman" panose="02020603050405020304" pitchFamily="18" charset="0"/>
              </a:rPr>
              <a:t> </a:t>
            </a:r>
            <a:endParaRPr lang="fi-FI" sz="1800" noProof="1">
              <a:effectLst/>
              <a:latin typeface="Times New Roman" panose="02020603050405020304" pitchFamily="18" charset="0"/>
              <a:ea typeface="Times New Roman" panose="02020603050405020304" pitchFamily="18" charset="0"/>
            </a:endParaRPr>
          </a:p>
          <a:p>
            <a:pPr marL="0" indent="0" algn="l" fontAlgn="base">
              <a:spcBef>
                <a:spcPts val="0"/>
              </a:spcBef>
              <a:buNone/>
            </a:pPr>
            <a:r>
              <a:rPr lang="fi-FI" sz="1800" noProof="1">
                <a:solidFill>
                  <a:srgbClr val="121212"/>
                </a:solidFill>
                <a:effectLst/>
                <a:latin typeface="Georgia" panose="02040502050405020303" pitchFamily="18" charset="0"/>
                <a:ea typeface="Times New Roman" panose="02020603050405020304" pitchFamily="18" charset="0"/>
              </a:rPr>
              <a:t>The polls opened at 7am local time on Sunday morning, and voting will continue until 9pm CET, when exit polls will be published that will give a first hint of the results. Polling in the run-up to the vote suggested that the race is too close to call, and the ability for either PiS or Tusk’s Civic Coalition to form a government is likely to come down to the results of other, smaller parties.</a:t>
            </a:r>
            <a:endParaRPr lang="fi-FI" sz="1800" noProof="1">
              <a:effectLst/>
              <a:latin typeface="Times New Roman" panose="02020603050405020304" pitchFamily="18" charset="0"/>
              <a:ea typeface="Times New Roman" panose="02020603050405020304" pitchFamily="18" charset="0"/>
            </a:endParaRPr>
          </a:p>
          <a:p>
            <a:endParaRPr lang="fi-FI" dirty="0"/>
          </a:p>
        </p:txBody>
      </p:sp>
      <p:sp>
        <p:nvSpPr>
          <p:cNvPr id="6" name="Sisällön paikkamerkki 5">
            <a:extLst>
              <a:ext uri="{FF2B5EF4-FFF2-40B4-BE49-F238E27FC236}">
                <a16:creationId xmlns:a16="http://schemas.microsoft.com/office/drawing/2014/main" id="{B25708D4-CB0D-7853-B673-0CC243FF6DBF}"/>
              </a:ext>
            </a:extLst>
          </p:cNvPr>
          <p:cNvSpPr>
            <a:spLocks noGrp="1"/>
          </p:cNvSpPr>
          <p:nvPr>
            <p:ph sz="half" idx="4294967295"/>
          </p:nvPr>
        </p:nvSpPr>
        <p:spPr>
          <a:xfrm>
            <a:off x="4458878" y="754144"/>
            <a:ext cx="4355184" cy="5422819"/>
          </a:xfrm>
        </p:spPr>
        <p:txBody>
          <a:bodyPr>
            <a:normAutofit/>
          </a:bodyPr>
          <a:lstStyle/>
          <a:p>
            <a:pPr marL="0" indent="0" fontAlgn="base">
              <a:spcBef>
                <a:spcPts val="0"/>
              </a:spcBef>
              <a:buNone/>
            </a:pPr>
            <a:r>
              <a:rPr lang="fi-FI" sz="1800" noProof="1">
                <a:solidFill>
                  <a:srgbClr val="121212"/>
                </a:solidFill>
                <a:effectLst/>
                <a:ea typeface="Times New Roman" panose="02020603050405020304" pitchFamily="18" charset="0"/>
              </a:rPr>
              <a:t>V polských parlamentních volbách probíhá hlasování  a populistická vláda strany Právo a spravedlnost (PiS) se snaží získat třetí funkční období a odrazit výzvu opozice vedené bývalým premiérem a předsedou Evropské rady Donaldem Tuskem.</a:t>
            </a:r>
            <a:endParaRPr lang="fi-FI" sz="1800" noProof="1">
              <a:effectLst/>
              <a:ea typeface="Times New Roman" panose="02020603050405020304" pitchFamily="18" charset="0"/>
            </a:endParaRPr>
          </a:p>
          <a:p>
            <a:pPr marL="0" indent="0" fontAlgn="base">
              <a:spcBef>
                <a:spcPts val="0"/>
              </a:spcBef>
              <a:buNone/>
            </a:pPr>
            <a:r>
              <a:rPr lang="fi-FI" sz="1800" noProof="1">
                <a:solidFill>
                  <a:srgbClr val="121212"/>
                </a:solidFill>
                <a:effectLst/>
                <a:ea typeface="Times New Roman" panose="02020603050405020304" pitchFamily="18" charset="0"/>
              </a:rPr>
              <a:t> </a:t>
            </a:r>
            <a:endParaRPr lang="fi-FI" sz="1800" noProof="1">
              <a:effectLst/>
              <a:ea typeface="Times New Roman" panose="02020603050405020304" pitchFamily="18" charset="0"/>
            </a:endParaRPr>
          </a:p>
          <a:p>
            <a:pPr marL="0" indent="0" fontAlgn="base">
              <a:spcBef>
                <a:spcPts val="0"/>
              </a:spcBef>
              <a:spcAft>
                <a:spcPts val="1050"/>
              </a:spcAft>
              <a:buNone/>
            </a:pPr>
            <a:r>
              <a:rPr lang="fi-FI" sz="1800" noProof="1">
                <a:solidFill>
                  <a:srgbClr val="121212"/>
                </a:solidFill>
                <a:effectLst/>
                <a:ea typeface="Times New Roman" panose="02020603050405020304" pitchFamily="18" charset="0"/>
              </a:rPr>
              <a:t>Volební místnosti se otevřely v neděli ráno v 7 hodin místního času a hlasování bude pokračovat až do 21:00 SEČ, kdy budou zveřejněny průzkumy veřejného mínění, které poskytnou první náznak výsledků. Průzkumy veřejného mínění před hlasováním naznačovaly, že souboj je příliš těsný na to, aby se dal vyhlásit, a schopnost strany Právo a spravedlnost nebo Tuskovy Občanské koalice sestavit vládu bude pravděpodobně záviset na výsledcích jiných, menších stran.</a:t>
            </a:r>
            <a:endParaRPr lang="fi-FI" sz="1800" noProof="1">
              <a:effectLst/>
              <a:ea typeface="Times New Roman" panose="02020603050405020304" pitchFamily="18" charset="0"/>
            </a:endParaRPr>
          </a:p>
          <a:p>
            <a:endParaRPr lang="fi-FI" dirty="0"/>
          </a:p>
        </p:txBody>
      </p:sp>
      <p:pic>
        <p:nvPicPr>
          <p:cNvPr id="8" name="Kuva 7">
            <a:extLst>
              <a:ext uri="{FF2B5EF4-FFF2-40B4-BE49-F238E27FC236}">
                <a16:creationId xmlns:a16="http://schemas.microsoft.com/office/drawing/2014/main" id="{5B4D68F7-5BBD-4AA5-D1D8-094FA3EB4191}"/>
              </a:ext>
            </a:extLst>
          </p:cNvPr>
          <p:cNvPicPr>
            <a:picLocks noChangeAspect="1"/>
          </p:cNvPicPr>
          <p:nvPr/>
        </p:nvPicPr>
        <p:blipFill>
          <a:blip r:embed="rId3"/>
          <a:stretch>
            <a:fillRect/>
          </a:stretch>
        </p:blipFill>
        <p:spPr>
          <a:xfrm>
            <a:off x="1772239" y="5979021"/>
            <a:ext cx="2401036" cy="686821"/>
          </a:xfrm>
          <a:prstGeom prst="rect">
            <a:avLst/>
          </a:prstGeom>
        </p:spPr>
      </p:pic>
      <p:cxnSp>
        <p:nvCxnSpPr>
          <p:cNvPr id="3" name="Suora yhdysviiva 2">
            <a:extLst>
              <a:ext uri="{FF2B5EF4-FFF2-40B4-BE49-F238E27FC236}">
                <a16:creationId xmlns:a16="http://schemas.microsoft.com/office/drawing/2014/main" id="{0A3E01E5-E8F3-E56A-94CF-F577FFEE1123}"/>
              </a:ext>
            </a:extLst>
          </p:cNvPr>
          <p:cNvCxnSpPr>
            <a:cxnSpLocks/>
          </p:cNvCxnSpPr>
          <p:nvPr/>
        </p:nvCxnSpPr>
        <p:spPr>
          <a:xfrm>
            <a:off x="2187019" y="4769963"/>
            <a:ext cx="154599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329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952B76CE-26BE-8E6D-0ED2-7B7B12D17ADD}"/>
              </a:ext>
            </a:extLst>
          </p:cNvPr>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284356" y="471340"/>
            <a:ext cx="8575288" cy="5646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3499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895FF30A-2F65-C474-92E7-8F6F7CE8E5CF}"/>
              </a:ext>
            </a:extLst>
          </p:cNvPr>
          <p:cNvSpPr>
            <a:spLocks noGrp="1"/>
          </p:cNvSpPr>
          <p:nvPr>
            <p:ph sz="half" idx="4294967295"/>
          </p:nvPr>
        </p:nvSpPr>
        <p:spPr>
          <a:xfrm>
            <a:off x="537329" y="754144"/>
            <a:ext cx="3723586" cy="5422819"/>
          </a:xfrm>
        </p:spPr>
        <p:txBody>
          <a:bodyPr>
            <a:normAutofit lnSpcReduction="10000"/>
          </a:bodyPr>
          <a:lstStyle/>
          <a:p>
            <a:pPr marL="0" indent="0" fontAlgn="base">
              <a:spcBef>
                <a:spcPts val="0"/>
              </a:spcBef>
              <a:buNone/>
            </a:pPr>
            <a:r>
              <a:rPr lang="fi-FI" sz="1800" noProof="1">
                <a:solidFill>
                  <a:srgbClr val="121212"/>
                </a:solidFill>
                <a:effectLst/>
                <a:latin typeface="Georgia" panose="02040502050405020303" pitchFamily="18" charset="0"/>
                <a:ea typeface="Times New Roman" panose="02020603050405020304" pitchFamily="18" charset="0"/>
              </a:rPr>
              <a:t>Voting is under way in Poland’s parliamentary election, as the populist Law and Justice (PiS) government tries to win a third term in office and see off a challenge from an opposition led by former prime minister and European Council president Donald Tusk.</a:t>
            </a:r>
            <a:endParaRPr lang="fi-FI" sz="1800" noProof="1">
              <a:effectLst/>
              <a:latin typeface="Times New Roman" panose="02020603050405020304" pitchFamily="18" charset="0"/>
              <a:ea typeface="Times New Roman" panose="02020603050405020304" pitchFamily="18" charset="0"/>
            </a:endParaRPr>
          </a:p>
          <a:p>
            <a:pPr marL="0" indent="0" fontAlgn="base">
              <a:spcBef>
                <a:spcPts val="0"/>
              </a:spcBef>
              <a:buNone/>
            </a:pPr>
            <a:r>
              <a:rPr lang="fi-FI" sz="1800" noProof="1">
                <a:solidFill>
                  <a:srgbClr val="121212"/>
                </a:solidFill>
                <a:effectLst/>
                <a:latin typeface="Georgia" panose="02040502050405020303" pitchFamily="18" charset="0"/>
                <a:ea typeface="Times New Roman" panose="02020603050405020304" pitchFamily="18" charset="0"/>
              </a:rPr>
              <a:t> </a:t>
            </a:r>
            <a:endParaRPr lang="fi-FI" sz="1800" noProof="1">
              <a:effectLst/>
              <a:latin typeface="Times New Roman" panose="02020603050405020304" pitchFamily="18" charset="0"/>
              <a:ea typeface="Times New Roman" panose="02020603050405020304" pitchFamily="18" charset="0"/>
            </a:endParaRPr>
          </a:p>
          <a:p>
            <a:pPr marL="0" indent="0" algn="l" fontAlgn="base">
              <a:spcBef>
                <a:spcPts val="0"/>
              </a:spcBef>
              <a:spcAft>
                <a:spcPts val="1050"/>
              </a:spcAft>
              <a:buNone/>
            </a:pPr>
            <a:r>
              <a:rPr lang="fi-FI" sz="1800" noProof="1">
                <a:solidFill>
                  <a:srgbClr val="121212"/>
                </a:solidFill>
                <a:effectLst/>
                <a:latin typeface="Georgia" panose="02040502050405020303" pitchFamily="18" charset="0"/>
                <a:ea typeface="Times New Roman" panose="02020603050405020304" pitchFamily="18" charset="0"/>
              </a:rPr>
              <a:t>The polls opened at 7am local time on Sunday morning, and voting will continue until 9pm CET, when exit polls will be published that will give a first hint of the results. Polling in the run-up to the vote suggested that the race is too close to call, and the ability for either PiS or Tusk’s Civic Coalition to form a government is likely to come down to the results of other, smaller parties.</a:t>
            </a:r>
            <a:endParaRPr lang="fi-FI" sz="1800" noProof="1">
              <a:effectLst/>
              <a:latin typeface="Times New Roman" panose="02020603050405020304" pitchFamily="18" charset="0"/>
              <a:ea typeface="Times New Roman" panose="02020603050405020304" pitchFamily="18" charset="0"/>
            </a:endParaRPr>
          </a:p>
          <a:p>
            <a:pPr marL="0" indent="0">
              <a:buNone/>
            </a:pPr>
            <a:endParaRPr lang="fi-FI" dirty="0"/>
          </a:p>
        </p:txBody>
      </p:sp>
      <p:sp>
        <p:nvSpPr>
          <p:cNvPr id="4" name="Sisällön paikkamerkki 3">
            <a:extLst>
              <a:ext uri="{FF2B5EF4-FFF2-40B4-BE49-F238E27FC236}">
                <a16:creationId xmlns:a16="http://schemas.microsoft.com/office/drawing/2014/main" id="{476612F9-A614-3807-CA24-1B7C529E59A5}"/>
              </a:ext>
            </a:extLst>
          </p:cNvPr>
          <p:cNvSpPr>
            <a:spLocks noGrp="1"/>
          </p:cNvSpPr>
          <p:nvPr>
            <p:ph sz="half" idx="4294967295"/>
          </p:nvPr>
        </p:nvSpPr>
        <p:spPr>
          <a:xfrm>
            <a:off x="4440025" y="754144"/>
            <a:ext cx="4402317" cy="5422819"/>
          </a:xfrm>
        </p:spPr>
        <p:txBody>
          <a:bodyPr>
            <a:noAutofit/>
          </a:bodyPr>
          <a:lstStyle/>
          <a:p>
            <a:pPr marL="0" indent="0">
              <a:spcBef>
                <a:spcPts val="0"/>
              </a:spcBef>
              <a:buNone/>
            </a:pPr>
            <a:r>
              <a:rPr lang="fi-FI" sz="2000" noProof="1"/>
              <a:t>Probíhají hlasování v polských parlamentních volbách, kdy se populistická vláda Právo a spravedlnost (PiS) snaží získat třetí funkční období a odvrátit výzvu od opozice v čele s bývalým premiérem a předsedou Evropské rady Donaldem Tuskem.</a:t>
            </a:r>
          </a:p>
          <a:p>
            <a:pPr marL="0" indent="0">
              <a:spcBef>
                <a:spcPts val="0"/>
              </a:spcBef>
              <a:buNone/>
            </a:pPr>
            <a:endParaRPr lang="fi-FI" sz="2000" noProof="1"/>
          </a:p>
          <a:p>
            <a:pPr marL="0" indent="0">
              <a:spcBef>
                <a:spcPts val="0"/>
              </a:spcBef>
              <a:buNone/>
            </a:pPr>
            <a:r>
              <a:rPr lang="fi-FI" sz="2000" noProof="1"/>
              <a:t>Volební místnosti se otevřely v neděli ráno v 7:00 místního času a hlasování bude pokračovat do 21:00 SEČ, kdy budou zveřejněny výstupní průzkumy, které naznačí první výsledky. Průzkumy před hlasováním naznačovaly, že závod je příliš blízko na to, aby se dal vyvolat, a schopnost PiS nebo Tuskovy občanské koalice sestavit vládu se pravděpodobně sníží na výsledky jiných, menších stran.</a:t>
            </a:r>
          </a:p>
        </p:txBody>
      </p:sp>
      <p:pic>
        <p:nvPicPr>
          <p:cNvPr id="5" name="Kuva 4">
            <a:extLst>
              <a:ext uri="{FF2B5EF4-FFF2-40B4-BE49-F238E27FC236}">
                <a16:creationId xmlns:a16="http://schemas.microsoft.com/office/drawing/2014/main" id="{3E43AD27-56E6-92F4-0C77-BCDC1861CD7F}"/>
              </a:ext>
            </a:extLst>
          </p:cNvPr>
          <p:cNvPicPr>
            <a:picLocks noChangeAspect="1"/>
          </p:cNvPicPr>
          <p:nvPr/>
        </p:nvPicPr>
        <p:blipFill>
          <a:blip r:embed="rId3"/>
          <a:stretch>
            <a:fillRect/>
          </a:stretch>
        </p:blipFill>
        <p:spPr>
          <a:xfrm>
            <a:off x="1517715" y="5833552"/>
            <a:ext cx="2401036" cy="686821"/>
          </a:xfrm>
          <a:prstGeom prst="rect">
            <a:avLst/>
          </a:prstGeom>
        </p:spPr>
      </p:pic>
      <p:cxnSp>
        <p:nvCxnSpPr>
          <p:cNvPr id="2" name="Suora yhdysviiva 1">
            <a:extLst>
              <a:ext uri="{FF2B5EF4-FFF2-40B4-BE49-F238E27FC236}">
                <a16:creationId xmlns:a16="http://schemas.microsoft.com/office/drawing/2014/main" id="{3088FA29-3C7C-2F65-EEF1-370A5DBF2B65}"/>
              </a:ext>
            </a:extLst>
          </p:cNvPr>
          <p:cNvCxnSpPr>
            <a:cxnSpLocks/>
          </p:cNvCxnSpPr>
          <p:nvPr/>
        </p:nvCxnSpPr>
        <p:spPr>
          <a:xfrm>
            <a:off x="3223967" y="4543720"/>
            <a:ext cx="93325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uora yhdysviiva 6">
            <a:extLst>
              <a:ext uri="{FF2B5EF4-FFF2-40B4-BE49-F238E27FC236}">
                <a16:creationId xmlns:a16="http://schemas.microsoft.com/office/drawing/2014/main" id="{356B3338-0302-6C6A-83F2-4AE1955814CF}"/>
              </a:ext>
            </a:extLst>
          </p:cNvPr>
          <p:cNvCxnSpPr>
            <a:cxnSpLocks/>
          </p:cNvCxnSpPr>
          <p:nvPr/>
        </p:nvCxnSpPr>
        <p:spPr>
          <a:xfrm>
            <a:off x="612743" y="4741683"/>
            <a:ext cx="66930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997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8C5EEE8-AC77-0318-555B-BF04826F6ACA}"/>
              </a:ext>
            </a:extLst>
          </p:cNvPr>
          <p:cNvSpPr>
            <a:spLocks noGrp="1"/>
          </p:cNvSpPr>
          <p:nvPr>
            <p:ph type="title"/>
          </p:nvPr>
        </p:nvSpPr>
        <p:spPr/>
        <p:txBody>
          <a:bodyPr>
            <a:normAutofit/>
          </a:bodyPr>
          <a:lstStyle/>
          <a:p>
            <a:r>
              <a:rPr lang="fi-FI" sz="3600" b="1" noProof="1"/>
              <a:t>Which one of the texts is better? Why?</a:t>
            </a:r>
          </a:p>
        </p:txBody>
      </p:sp>
      <p:sp>
        <p:nvSpPr>
          <p:cNvPr id="3" name="Sisällön paikkamerkki 2">
            <a:extLst>
              <a:ext uri="{FF2B5EF4-FFF2-40B4-BE49-F238E27FC236}">
                <a16:creationId xmlns:a16="http://schemas.microsoft.com/office/drawing/2014/main" id="{2E6A002F-CC3D-1164-2F5A-CC2A5BBF2256}"/>
              </a:ext>
            </a:extLst>
          </p:cNvPr>
          <p:cNvSpPr>
            <a:spLocks noGrp="1"/>
          </p:cNvSpPr>
          <p:nvPr>
            <p:ph sz="half" idx="1"/>
          </p:nvPr>
        </p:nvSpPr>
        <p:spPr>
          <a:xfrm>
            <a:off x="628650" y="1301749"/>
            <a:ext cx="3886200" cy="5193319"/>
          </a:xfrm>
        </p:spPr>
        <p:txBody>
          <a:bodyPr>
            <a:normAutofit fontScale="70000" lnSpcReduction="20000"/>
          </a:bodyPr>
          <a:lstStyle/>
          <a:p>
            <a:pPr marL="0" indent="0" fontAlgn="base">
              <a:spcBef>
                <a:spcPts val="0"/>
              </a:spcBef>
              <a:buNone/>
            </a:pPr>
            <a:r>
              <a:rPr lang="fi-FI" sz="2900" noProof="1">
                <a:solidFill>
                  <a:srgbClr val="121212"/>
                </a:solidFill>
                <a:effectLst/>
                <a:ea typeface="Times New Roman" panose="02020603050405020304" pitchFamily="18" charset="0"/>
              </a:rPr>
              <a:t>V polských parlamentních volbách probíhá hlasování  a populistická vláda strany Právo a spravedlnost (PiS) se snaží získat třetí funkční období a odrazit výzvu opozice vedené bývalým premiérem a předsedou Evropské rady Donaldem Tuskem.</a:t>
            </a:r>
            <a:endParaRPr lang="fi-FI" sz="2900" noProof="1">
              <a:effectLst/>
              <a:ea typeface="Times New Roman" panose="02020603050405020304" pitchFamily="18" charset="0"/>
            </a:endParaRPr>
          </a:p>
          <a:p>
            <a:pPr marL="0" indent="0" fontAlgn="base">
              <a:spcBef>
                <a:spcPts val="0"/>
              </a:spcBef>
              <a:buNone/>
            </a:pPr>
            <a:r>
              <a:rPr lang="fi-FI" sz="2900" noProof="1">
                <a:solidFill>
                  <a:srgbClr val="121212"/>
                </a:solidFill>
                <a:effectLst/>
                <a:ea typeface="Times New Roman" panose="02020603050405020304" pitchFamily="18" charset="0"/>
              </a:rPr>
              <a:t> </a:t>
            </a:r>
            <a:endParaRPr lang="fi-FI" sz="2900" noProof="1">
              <a:effectLst/>
              <a:ea typeface="Times New Roman" panose="02020603050405020304" pitchFamily="18" charset="0"/>
            </a:endParaRPr>
          </a:p>
          <a:p>
            <a:pPr marL="0" indent="0" fontAlgn="base">
              <a:spcBef>
                <a:spcPts val="0"/>
              </a:spcBef>
              <a:spcAft>
                <a:spcPts val="1050"/>
              </a:spcAft>
              <a:buNone/>
            </a:pPr>
            <a:r>
              <a:rPr lang="fi-FI" sz="2900" noProof="1">
                <a:solidFill>
                  <a:srgbClr val="121212"/>
                </a:solidFill>
                <a:effectLst/>
                <a:ea typeface="Times New Roman" panose="02020603050405020304" pitchFamily="18" charset="0"/>
              </a:rPr>
              <a:t>Volební místnosti se otevřely v neděli ráno v 7 hodin místního času a hlasování bude pokračovat až do 21:00 SEČ, kdy budou zveřejněny průzkumy veřejného mínění, které poskytnou první náznak výsledků. Průzkumy veřejného mínění před hlasováním naznačovaly, že souboj je příliš těsný na to, aby se dal vyhlásit, a schopnost strany Právo a spravedlnost nebo Tuskovy Občanské koalice sestavit vládu bude pravděpodobně záviset na výsledcích jiných, menších stran.</a:t>
            </a:r>
            <a:endParaRPr lang="fi-FI" sz="2900" noProof="1">
              <a:effectLst/>
              <a:ea typeface="Times New Roman" panose="02020603050405020304" pitchFamily="18" charset="0"/>
            </a:endParaRPr>
          </a:p>
        </p:txBody>
      </p:sp>
      <p:sp>
        <p:nvSpPr>
          <p:cNvPr id="4" name="Sisällön paikkamerkki 3">
            <a:extLst>
              <a:ext uri="{FF2B5EF4-FFF2-40B4-BE49-F238E27FC236}">
                <a16:creationId xmlns:a16="http://schemas.microsoft.com/office/drawing/2014/main" id="{BCBD5078-1526-EC40-C37A-D826EAC4DA77}"/>
              </a:ext>
            </a:extLst>
          </p:cNvPr>
          <p:cNvSpPr>
            <a:spLocks noGrp="1"/>
          </p:cNvSpPr>
          <p:nvPr>
            <p:ph sz="half" idx="2"/>
          </p:nvPr>
        </p:nvSpPr>
        <p:spPr>
          <a:xfrm>
            <a:off x="4760535" y="1152526"/>
            <a:ext cx="4232635" cy="5530848"/>
          </a:xfrm>
        </p:spPr>
        <p:txBody>
          <a:bodyPr>
            <a:noAutofit/>
          </a:bodyPr>
          <a:lstStyle/>
          <a:p>
            <a:pPr marL="0" indent="0">
              <a:spcBef>
                <a:spcPts val="0"/>
              </a:spcBef>
              <a:buNone/>
            </a:pPr>
            <a:r>
              <a:rPr lang="fi-FI" sz="2000" noProof="1"/>
              <a:t>Probíhají hlasování v polských parlamentních volbách, kdy se populistická vláda Právo a spravedlnost (PiS) snaží získat třetí funkční období a odvrátit výzvu od opozice v čele s bývalým premiérem a předsedou Evropské rady Donaldem Tuskem.</a:t>
            </a:r>
          </a:p>
          <a:p>
            <a:pPr marL="0" indent="0">
              <a:spcBef>
                <a:spcPts val="0"/>
              </a:spcBef>
              <a:buNone/>
            </a:pPr>
            <a:endParaRPr lang="fi-FI" sz="2000" noProof="1"/>
          </a:p>
          <a:p>
            <a:pPr marL="0" indent="0">
              <a:spcBef>
                <a:spcPts val="0"/>
              </a:spcBef>
              <a:buNone/>
            </a:pPr>
            <a:r>
              <a:rPr lang="fi-FI" sz="2000" noProof="1"/>
              <a:t>Volební místnosti se otevřely v neděli ráno v 7:00 místního času a hlasování bude pokračovat do 21:00 SEČ, kdy budou zveřejněny výstupní průzkumy, které naznačí první výsledky. Průzkumy před hlasováním naznačovaly, že závod je příliš blízko na to, aby se dal vyvolat, a schopnost PiS nebo Tuskovy občanské koalice sestavit vládu se pravděpodobně sníží na výsledky jiných, menších stran.</a:t>
            </a:r>
          </a:p>
        </p:txBody>
      </p:sp>
      <p:sp>
        <p:nvSpPr>
          <p:cNvPr id="5" name="Suorakulmio: Pyöristetyt kulmat 4">
            <a:extLst>
              <a:ext uri="{FF2B5EF4-FFF2-40B4-BE49-F238E27FC236}">
                <a16:creationId xmlns:a16="http://schemas.microsoft.com/office/drawing/2014/main" id="{0413CAB3-6B73-0007-3492-1213A2D2E9E0}"/>
              </a:ext>
            </a:extLst>
          </p:cNvPr>
          <p:cNvSpPr/>
          <p:nvPr/>
        </p:nvSpPr>
        <p:spPr>
          <a:xfrm rot="20108584">
            <a:off x="1381538" y="2996900"/>
            <a:ext cx="1842310" cy="969089"/>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tx1"/>
                </a:solidFill>
              </a:rPr>
              <a:t>Microsoft Word</a:t>
            </a:r>
          </a:p>
        </p:txBody>
      </p:sp>
      <p:sp>
        <p:nvSpPr>
          <p:cNvPr id="6" name="Suorakulmio: Pyöristetyt kulmat 5">
            <a:extLst>
              <a:ext uri="{FF2B5EF4-FFF2-40B4-BE49-F238E27FC236}">
                <a16:creationId xmlns:a16="http://schemas.microsoft.com/office/drawing/2014/main" id="{F60BC0FC-A9D8-8599-A325-4FF1D8070FCF}"/>
              </a:ext>
            </a:extLst>
          </p:cNvPr>
          <p:cNvSpPr/>
          <p:nvPr/>
        </p:nvSpPr>
        <p:spPr>
          <a:xfrm rot="1021870">
            <a:off x="5955697" y="2804502"/>
            <a:ext cx="1842310" cy="969089"/>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noProof="1">
                <a:solidFill>
                  <a:schemeClr val="tx1"/>
                </a:solidFill>
              </a:rPr>
              <a:t>Google Translate</a:t>
            </a:r>
          </a:p>
        </p:txBody>
      </p:sp>
    </p:spTree>
    <p:extLst>
      <p:ext uri="{BB962C8B-B14F-4D97-AF65-F5344CB8AC3E}">
        <p14:creationId xmlns:p14="http://schemas.microsoft.com/office/powerpoint/2010/main" val="2964118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randombar(horizont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5F47CF2-ED86-D031-3F37-C0CE0F7B0834}"/>
              </a:ext>
            </a:extLst>
          </p:cNvPr>
          <p:cNvSpPr>
            <a:spLocks noGrp="1"/>
          </p:cNvSpPr>
          <p:nvPr>
            <p:ph type="title"/>
          </p:nvPr>
        </p:nvSpPr>
        <p:spPr/>
        <p:txBody>
          <a:bodyPr>
            <a:normAutofit/>
          </a:bodyPr>
          <a:lstStyle/>
          <a:p>
            <a:r>
              <a:rPr lang="fi-FI" sz="4400" b="1" dirty="0">
                <a:latin typeface="+mn-lt"/>
              </a:rPr>
              <a:t>Microsoft Bing</a:t>
            </a:r>
          </a:p>
        </p:txBody>
      </p:sp>
      <p:sp>
        <p:nvSpPr>
          <p:cNvPr id="6" name="Tekstiruutu 5">
            <a:extLst>
              <a:ext uri="{FF2B5EF4-FFF2-40B4-BE49-F238E27FC236}">
                <a16:creationId xmlns:a16="http://schemas.microsoft.com/office/drawing/2014/main" id="{70198958-8506-2A1C-C04F-5B0DA50C31FF}"/>
              </a:ext>
            </a:extLst>
          </p:cNvPr>
          <p:cNvSpPr txBox="1"/>
          <p:nvPr/>
        </p:nvSpPr>
        <p:spPr>
          <a:xfrm>
            <a:off x="4037744" y="6240948"/>
            <a:ext cx="4723701"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2400" b="0" i="0" u="none" strike="noStrike" kern="1200" cap="none" spc="0" normalizeH="0" baseline="0" noProof="0" dirty="0">
                <a:ln>
                  <a:noFill/>
                </a:ln>
                <a:solidFill>
                  <a:prstClr val="black"/>
                </a:solidFill>
                <a:effectLst/>
                <a:uLnTx/>
                <a:uFillTx/>
                <a:latin typeface="Calibri" panose="020F0502020204030204"/>
                <a:ea typeface="+mn-ea"/>
                <a:cs typeface="+mn-cs"/>
              </a:rPr>
              <a:t>https://www.bing.com/translator</a:t>
            </a:r>
          </a:p>
        </p:txBody>
      </p:sp>
      <p:sp>
        <p:nvSpPr>
          <p:cNvPr id="3" name="Tekstiruutu 2">
            <a:extLst>
              <a:ext uri="{FF2B5EF4-FFF2-40B4-BE49-F238E27FC236}">
                <a16:creationId xmlns:a16="http://schemas.microsoft.com/office/drawing/2014/main" id="{755407FC-E577-5FB5-8417-D3EEE52A7B60}"/>
              </a:ext>
            </a:extLst>
          </p:cNvPr>
          <p:cNvSpPr txBox="1"/>
          <p:nvPr/>
        </p:nvSpPr>
        <p:spPr>
          <a:xfrm>
            <a:off x="1427582" y="5999217"/>
            <a:ext cx="1716833" cy="369332"/>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Content Placeholder 8" descr="A screenshot of a computer&#10;&#10;Description automatically generated">
            <a:extLst>
              <a:ext uri="{FF2B5EF4-FFF2-40B4-BE49-F238E27FC236}">
                <a16:creationId xmlns:a16="http://schemas.microsoft.com/office/drawing/2014/main" id="{B655DADF-8CA4-A8CB-465C-D13CB3AEA71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1962" y="1690689"/>
            <a:ext cx="7794547" cy="4145032"/>
          </a:xfrm>
        </p:spPr>
      </p:pic>
    </p:spTree>
    <p:extLst>
      <p:ext uri="{BB962C8B-B14F-4D97-AF65-F5344CB8AC3E}">
        <p14:creationId xmlns:p14="http://schemas.microsoft.com/office/powerpoint/2010/main" val="35297971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C4E21E9-56D5-42BD-7233-CB9A64B7A2F1}"/>
              </a:ext>
            </a:extLst>
          </p:cNvPr>
          <p:cNvSpPr>
            <a:spLocks noGrp="1"/>
          </p:cNvSpPr>
          <p:nvPr>
            <p:ph type="title"/>
          </p:nvPr>
        </p:nvSpPr>
        <p:spPr>
          <a:xfrm>
            <a:off x="443715" y="183087"/>
            <a:ext cx="7886700" cy="1325563"/>
          </a:xfrm>
        </p:spPr>
        <p:txBody>
          <a:bodyPr>
            <a:normAutofit/>
          </a:bodyPr>
          <a:lstStyle/>
          <a:p>
            <a:r>
              <a:rPr lang="fi-FI" sz="4000" b="1" dirty="0">
                <a:latin typeface="+mn-lt"/>
              </a:rPr>
              <a:t>Microsoft in Word</a:t>
            </a:r>
          </a:p>
        </p:txBody>
      </p:sp>
      <p:cxnSp>
        <p:nvCxnSpPr>
          <p:cNvPr id="8" name="Suora nuoliyhdysviiva 7">
            <a:extLst>
              <a:ext uri="{FF2B5EF4-FFF2-40B4-BE49-F238E27FC236}">
                <a16:creationId xmlns:a16="http://schemas.microsoft.com/office/drawing/2014/main" id="{0AD6987D-756D-4D17-F1BB-6A6385010EC2}"/>
              </a:ext>
            </a:extLst>
          </p:cNvPr>
          <p:cNvCxnSpPr>
            <a:cxnSpLocks/>
          </p:cNvCxnSpPr>
          <p:nvPr/>
        </p:nvCxnSpPr>
        <p:spPr>
          <a:xfrm flipH="1" flipV="1">
            <a:off x="938723" y="3030876"/>
            <a:ext cx="587829" cy="127566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9" name="Content Placeholder 8" descr="A screenshot of a computer&#10;&#10;Description automatically generated">
            <a:extLst>
              <a:ext uri="{FF2B5EF4-FFF2-40B4-BE49-F238E27FC236}">
                <a16:creationId xmlns:a16="http://schemas.microsoft.com/office/drawing/2014/main" id="{E69C5704-C299-C853-5573-8B5FD3EF58E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3715" y="1354538"/>
            <a:ext cx="5645440" cy="1543129"/>
          </a:xfrm>
        </p:spPr>
      </p:pic>
      <p:pic>
        <p:nvPicPr>
          <p:cNvPr id="11" name="Picture 10" descr="A screenshot of a computer&#10;&#10;Description automatically generated">
            <a:extLst>
              <a:ext uri="{FF2B5EF4-FFF2-40B4-BE49-F238E27FC236}">
                <a16:creationId xmlns:a16="http://schemas.microsoft.com/office/drawing/2014/main" id="{31C9D4AA-4A26-DA57-D979-A387B7A7B1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2727" y="3030876"/>
            <a:ext cx="3067558" cy="3617998"/>
          </a:xfrm>
          <a:prstGeom prst="rect">
            <a:avLst/>
          </a:prstGeom>
        </p:spPr>
      </p:pic>
    </p:spTree>
    <p:extLst>
      <p:ext uri="{BB962C8B-B14F-4D97-AF65-F5344CB8AC3E}">
        <p14:creationId xmlns:p14="http://schemas.microsoft.com/office/powerpoint/2010/main" val="5508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DCDD08-0D79-42DD-AD7A-3F8C3DEC1026}"/>
              </a:ext>
            </a:extLst>
          </p:cNvPr>
          <p:cNvSpPr>
            <a:spLocks noGrp="1"/>
          </p:cNvSpPr>
          <p:nvPr>
            <p:ph sz="half" idx="4294967295"/>
          </p:nvPr>
        </p:nvSpPr>
        <p:spPr>
          <a:xfrm>
            <a:off x="405351" y="641023"/>
            <a:ext cx="3667027" cy="5458119"/>
          </a:xfrm>
        </p:spPr>
        <p:txBody>
          <a:bodyPr>
            <a:noAutofit/>
          </a:bodyPr>
          <a:lstStyle/>
          <a:p>
            <a:pPr marL="0" indent="0">
              <a:spcBef>
                <a:spcPts val="0"/>
              </a:spcBef>
              <a:buNone/>
            </a:pPr>
            <a:r>
              <a:rPr lang="fi-FI" sz="1800" dirty="0">
                <a:solidFill>
                  <a:srgbClr val="000000"/>
                </a:solidFill>
                <a:effectLst/>
                <a:latin typeface="Calibri" panose="020F0502020204030204" pitchFamily="34" charset="0"/>
                <a:ea typeface="Times New Roman" panose="02020603050405020304" pitchFamily="18" charset="0"/>
              </a:rPr>
              <a:t>Keski-Euroopan suosituimpiin ja unohtumattomimpiin vierailupaikkoihin kuuluva Praha on aina ajankohtainen matkakohde. Sinne voi hyvin lähteä koska tahansa, ja se on kaupunki, josta lähes kaikki löytävät jotakin mieleistä ja josta vain harva ei pidä. Kohtuulliset hinnat, erinomaiset oluet, silmiä häikäisevät nähtävyydet, lukuisat ajanvietemahdollisuudet ja mielenkiintoiset päiväretkikohteet ovat kaikki Prahan lukuisia valttikortteja.</a:t>
            </a:r>
          </a:p>
          <a:p>
            <a:pPr marL="0" indent="0">
              <a:spcBef>
                <a:spcPts val="0"/>
              </a:spcBef>
              <a:buNone/>
            </a:pPr>
            <a:endParaRPr lang="fi-FI" sz="1800" dirty="0">
              <a:effectLst/>
              <a:latin typeface="Times New Roman" panose="02020603050405020304" pitchFamily="18" charset="0"/>
              <a:ea typeface="Times New Roman" panose="02020603050405020304" pitchFamily="18" charset="0"/>
            </a:endParaRPr>
          </a:p>
          <a:p>
            <a:pPr marL="0" indent="0">
              <a:spcBef>
                <a:spcPts val="0"/>
              </a:spcBef>
              <a:buNone/>
            </a:pPr>
            <a:r>
              <a:rPr lang="fi-FI" sz="1800" dirty="0">
                <a:solidFill>
                  <a:srgbClr val="000000"/>
                </a:solidFill>
                <a:effectLst/>
                <a:latin typeface="Calibri" panose="020F0502020204030204" pitchFamily="34" charset="0"/>
                <a:ea typeface="Calibri" panose="020F0502020204030204" pitchFamily="34" charset="0"/>
              </a:rPr>
              <a:t>Vaikka Prahan keskusta on melko pieni ja kaikkeen tärkeään voi tutustua parissa kolmessa päivässä, on Prahassa melkoisesti kaikkea niin paljon, että monet palaavat sinne yhä uudestaan.</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A79F57CF-376B-4480-835A-6DA13FBDC6AA}"/>
              </a:ext>
            </a:extLst>
          </p:cNvPr>
          <p:cNvSpPr>
            <a:spLocks noGrp="1"/>
          </p:cNvSpPr>
          <p:nvPr>
            <p:ph sz="half" idx="4294967295"/>
          </p:nvPr>
        </p:nvSpPr>
        <p:spPr>
          <a:xfrm>
            <a:off x="4571999" y="744718"/>
            <a:ext cx="3836709" cy="5354424"/>
          </a:xfrm>
        </p:spPr>
        <p:txBody>
          <a:bodyPr>
            <a:normAutofit lnSpcReduction="10000"/>
          </a:bodyPr>
          <a:lstStyle/>
          <a:p>
            <a:pPr marL="0" indent="0">
              <a:spcBef>
                <a:spcPts val="0"/>
              </a:spcBef>
              <a:buNone/>
            </a:pPr>
            <a:r>
              <a:rPr lang="fi-FI" noProof="1"/>
              <a:t>Praha, jedno z nejoblíbenějších a nezapomenutelných míst k návštěvě ve střední Evropě, je vždy aktuální turistickou destinací. Můžete tam snadno jít kdykoli a je to město, kde téměř každý najde něco, co se mu líbí, a jen málo lidí se nelíbí. Rozumné ceny, vynikající piva, poutavé památky, četné možnosti zábavy a zajímavé celodenní výlety jsou mnoha trumfy Prahy.</a:t>
            </a:r>
          </a:p>
          <a:p>
            <a:pPr marL="0" indent="0">
              <a:spcBef>
                <a:spcPts val="0"/>
              </a:spcBef>
              <a:buNone/>
            </a:pPr>
            <a:endParaRPr lang="fi-FI" noProof="1"/>
          </a:p>
          <a:p>
            <a:pPr marL="0" indent="0">
              <a:spcBef>
                <a:spcPts val="0"/>
              </a:spcBef>
              <a:buNone/>
            </a:pPr>
            <a:r>
              <a:rPr lang="fi-FI" noProof="1"/>
              <a:t>Přestože je centrum Prahy poměrně malé a vše důležité můžete prozkoumat za dva nebo tři dny, v Praze je toho všeho dost, takže se do něj mnoho lidí znovu a znovu vrací.				</a:t>
            </a:r>
          </a:p>
        </p:txBody>
      </p:sp>
      <p:sp>
        <p:nvSpPr>
          <p:cNvPr id="4" name="Tekstiruutu 3">
            <a:extLst>
              <a:ext uri="{FF2B5EF4-FFF2-40B4-BE49-F238E27FC236}">
                <a16:creationId xmlns:a16="http://schemas.microsoft.com/office/drawing/2014/main" id="{78B3E2BB-1828-A911-CB00-5C454BE2DF1F}"/>
              </a:ext>
            </a:extLst>
          </p:cNvPr>
          <p:cNvSpPr txBox="1"/>
          <p:nvPr/>
        </p:nvSpPr>
        <p:spPr>
          <a:xfrm>
            <a:off x="914400" y="6297105"/>
            <a:ext cx="2846895" cy="369332"/>
          </a:xfrm>
          <a:prstGeom prst="rect">
            <a:avLst/>
          </a:prstGeom>
          <a:noFill/>
        </p:spPr>
        <p:txBody>
          <a:bodyPr wrap="square" rtlCol="0">
            <a:spAutoFit/>
          </a:bodyPr>
          <a:lstStyle/>
          <a:p>
            <a:r>
              <a:rPr lang="fi-FI" dirty="0"/>
              <a:t>pienimatkaopas.com/</a:t>
            </a:r>
            <a:r>
              <a:rPr lang="fi-FI" dirty="0" err="1"/>
              <a:t>praha</a:t>
            </a:r>
            <a:endParaRPr lang="fi-FI" dirty="0"/>
          </a:p>
        </p:txBody>
      </p:sp>
      <p:cxnSp>
        <p:nvCxnSpPr>
          <p:cNvPr id="6" name="Suora yhdysviiva 5">
            <a:extLst>
              <a:ext uri="{FF2B5EF4-FFF2-40B4-BE49-F238E27FC236}">
                <a16:creationId xmlns:a16="http://schemas.microsoft.com/office/drawing/2014/main" id="{3AA39B53-F74A-66C4-6FE1-34CDB58D2FF9}"/>
              </a:ext>
            </a:extLst>
          </p:cNvPr>
          <p:cNvCxnSpPr>
            <a:cxnSpLocks/>
          </p:cNvCxnSpPr>
          <p:nvPr/>
        </p:nvCxnSpPr>
        <p:spPr>
          <a:xfrm>
            <a:off x="2215299" y="2139885"/>
            <a:ext cx="164026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uora yhdysviiva 8">
            <a:extLst>
              <a:ext uri="{FF2B5EF4-FFF2-40B4-BE49-F238E27FC236}">
                <a16:creationId xmlns:a16="http://schemas.microsoft.com/office/drawing/2014/main" id="{88E33E66-3E86-3A35-08CF-DADA04A47AA5}"/>
              </a:ext>
            </a:extLst>
          </p:cNvPr>
          <p:cNvCxnSpPr>
            <a:cxnSpLocks/>
          </p:cNvCxnSpPr>
          <p:nvPr/>
        </p:nvCxnSpPr>
        <p:spPr>
          <a:xfrm>
            <a:off x="518474" y="2441542"/>
            <a:ext cx="339364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uora yhdysviiva 11">
            <a:extLst>
              <a:ext uri="{FF2B5EF4-FFF2-40B4-BE49-F238E27FC236}">
                <a16:creationId xmlns:a16="http://schemas.microsoft.com/office/drawing/2014/main" id="{8291CB23-285A-E4E9-B5C6-1977E440F036}"/>
              </a:ext>
            </a:extLst>
          </p:cNvPr>
          <p:cNvCxnSpPr>
            <a:cxnSpLocks/>
          </p:cNvCxnSpPr>
          <p:nvPr/>
        </p:nvCxnSpPr>
        <p:spPr>
          <a:xfrm>
            <a:off x="518474" y="2659931"/>
            <a:ext cx="121605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5198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A22BE6-1040-40FF-B410-33A670E46586}"/>
              </a:ext>
            </a:extLst>
          </p:cNvPr>
          <p:cNvSpPr>
            <a:spLocks noGrp="1"/>
          </p:cNvSpPr>
          <p:nvPr>
            <p:ph sz="half" idx="4294967295"/>
          </p:nvPr>
        </p:nvSpPr>
        <p:spPr>
          <a:xfrm>
            <a:off x="448407" y="1029188"/>
            <a:ext cx="3886200" cy="4958373"/>
          </a:xfrm>
        </p:spPr>
        <p:txBody>
          <a:bodyPr>
            <a:normAutofit/>
          </a:bodyPr>
          <a:lstStyle/>
          <a:p>
            <a:pPr marL="0" indent="0">
              <a:buNone/>
            </a:pPr>
            <a:r>
              <a:rPr lang="fi-FI" sz="1800" dirty="0">
                <a:solidFill>
                  <a:srgbClr val="000000"/>
                </a:solidFill>
                <a:effectLst/>
                <a:latin typeface="Calibri" panose="020F0502020204030204" pitchFamily="34" charset="0"/>
                <a:ea typeface="Times New Roman" panose="02020603050405020304" pitchFamily="18" charset="0"/>
              </a:rPr>
              <a:t>Keski-Euroopan suosituimpiin ja unohtumattomimpiin vierailupaikkoihin kuuluva Praha on aina ajankohtainen matkakohde. Sinne voi hyvin lähteä koska tahansa, ja se on kaupunki, josta lähes kaikki löytävät jotakin mieleistä ja josta vain harva ei pidä. Kohtuulliset hinnat, erinomaiset oluet, silmiä häikäisevät nähtävyydet, lukuisat ajanvietemahdollisuudet ja mielenkiintoiset päiväretkikohteet ovat kaikki Prahan lukuisia valttikortteja.</a:t>
            </a:r>
            <a:endParaRPr lang="fi-FI" sz="1800" dirty="0">
              <a:effectLst/>
              <a:latin typeface="Times New Roman" panose="02020603050405020304" pitchFamily="18" charset="0"/>
              <a:ea typeface="Times New Roman" panose="02020603050405020304" pitchFamily="18" charset="0"/>
            </a:endParaRPr>
          </a:p>
          <a:p>
            <a:pPr marL="0" indent="0">
              <a:buNone/>
            </a:pPr>
            <a:r>
              <a:rPr lang="fi-FI" sz="1800" dirty="0">
                <a:solidFill>
                  <a:srgbClr val="000000"/>
                </a:solidFill>
                <a:effectLst/>
                <a:latin typeface="Calibri" panose="020F0502020204030204" pitchFamily="34" charset="0"/>
                <a:ea typeface="Calibri" panose="020F0502020204030204" pitchFamily="34" charset="0"/>
              </a:rPr>
              <a:t>Vaikka Prahan keskusta on melko pieni ja kaikkeen tärkeään voi tutustua parissa kolmessa päivässä, on Prahassa melkoisesti kaikkea niin paljon, että monet palaavat sinne yhä uudestaan.</a:t>
            </a:r>
            <a:endParaRPr lang="fi-FI" sz="2400" dirty="0">
              <a:effectLst/>
              <a:ea typeface="Times New Roman" panose="02020603050405020304" pitchFamily="18" charset="0"/>
            </a:endParaRPr>
          </a:p>
        </p:txBody>
      </p:sp>
      <p:sp>
        <p:nvSpPr>
          <p:cNvPr id="4" name="Content Placeholder 3">
            <a:extLst>
              <a:ext uri="{FF2B5EF4-FFF2-40B4-BE49-F238E27FC236}">
                <a16:creationId xmlns:a16="http://schemas.microsoft.com/office/drawing/2014/main" id="{B220BAB2-8940-4C49-BBD1-7725BB226456}"/>
              </a:ext>
            </a:extLst>
          </p:cNvPr>
          <p:cNvSpPr>
            <a:spLocks noGrp="1"/>
          </p:cNvSpPr>
          <p:nvPr>
            <p:ph sz="half" idx="4294967295"/>
          </p:nvPr>
        </p:nvSpPr>
        <p:spPr>
          <a:xfrm>
            <a:off x="4642338" y="1029188"/>
            <a:ext cx="3886200" cy="4849098"/>
          </a:xfrm>
        </p:spPr>
        <p:txBody>
          <a:bodyPr>
            <a:normAutofit/>
          </a:bodyPr>
          <a:lstStyle/>
          <a:p>
            <a:pPr marL="0" indent="0">
              <a:buNone/>
            </a:pPr>
            <a:r>
              <a:rPr lang="fi-FI" sz="2000" noProof="1"/>
              <a:t>Praha je jedním z nejoblíbenějších a nezapomenutelných míst ve střední Evropě a vždy je vyhledávanou destinací. Je to město, kde si téměř každý najde něco, co se mu líbí, a jen málokdo ne. Rozumné ceny, vynikající pivo, poutavé památky, nepřeberné množství zábavy a zajímavé jednodenní výlety jsou mnoha přednostmi Prahy.</a:t>
            </a:r>
          </a:p>
          <a:p>
            <a:pPr marL="0" indent="0">
              <a:buNone/>
            </a:pPr>
            <a:r>
              <a:rPr lang="fi-FI" sz="2000" noProof="1"/>
              <a:t>Přestože je centrum Prahy poměrně malé a vše, co potřebujete vidět, můžete vidět za dva až tři dny, je toho tolik, že se sem mnoho lidí vrací opakovaně.</a:t>
            </a:r>
          </a:p>
        </p:txBody>
      </p:sp>
      <p:sp>
        <p:nvSpPr>
          <p:cNvPr id="2" name="Tekstiruutu 1">
            <a:extLst>
              <a:ext uri="{FF2B5EF4-FFF2-40B4-BE49-F238E27FC236}">
                <a16:creationId xmlns:a16="http://schemas.microsoft.com/office/drawing/2014/main" id="{54C72A93-FE05-ED7A-6BDD-6354901322B3}"/>
              </a:ext>
            </a:extLst>
          </p:cNvPr>
          <p:cNvSpPr txBox="1"/>
          <p:nvPr/>
        </p:nvSpPr>
        <p:spPr>
          <a:xfrm>
            <a:off x="1187778" y="5802895"/>
            <a:ext cx="2846895" cy="369332"/>
          </a:xfrm>
          <a:prstGeom prst="rect">
            <a:avLst/>
          </a:prstGeom>
          <a:noFill/>
        </p:spPr>
        <p:txBody>
          <a:bodyPr wrap="square" rtlCol="0">
            <a:spAutoFit/>
          </a:bodyPr>
          <a:lstStyle/>
          <a:p>
            <a:r>
              <a:rPr lang="fi-FI" dirty="0"/>
              <a:t>pienimatkaopas.com/</a:t>
            </a:r>
            <a:r>
              <a:rPr lang="fi-FI" dirty="0" err="1"/>
              <a:t>praha</a:t>
            </a:r>
            <a:endParaRPr lang="fi-FI" dirty="0"/>
          </a:p>
        </p:txBody>
      </p:sp>
      <p:cxnSp>
        <p:nvCxnSpPr>
          <p:cNvPr id="6" name="Suora nuoliyhdysviiva 5">
            <a:extLst>
              <a:ext uri="{FF2B5EF4-FFF2-40B4-BE49-F238E27FC236}">
                <a16:creationId xmlns:a16="http://schemas.microsoft.com/office/drawing/2014/main" id="{AFB7ECD6-F098-D67A-1CE7-BC60FA99EB95}"/>
              </a:ext>
            </a:extLst>
          </p:cNvPr>
          <p:cNvCxnSpPr>
            <a:cxnSpLocks/>
          </p:cNvCxnSpPr>
          <p:nvPr/>
        </p:nvCxnSpPr>
        <p:spPr>
          <a:xfrm>
            <a:off x="5194169" y="1029188"/>
            <a:ext cx="565608" cy="89388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090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4E4EC60-AE7B-49E9-86E0-0ABE1352676A}"/>
              </a:ext>
            </a:extLst>
          </p:cNvPr>
          <p:cNvSpPr>
            <a:spLocks noGrp="1"/>
          </p:cNvSpPr>
          <p:nvPr>
            <p:ph type="title"/>
          </p:nvPr>
        </p:nvSpPr>
        <p:spPr>
          <a:xfrm>
            <a:off x="367645" y="174626"/>
            <a:ext cx="8147705" cy="977900"/>
          </a:xfrm>
        </p:spPr>
        <p:txBody>
          <a:bodyPr/>
          <a:lstStyle/>
          <a:p>
            <a:r>
              <a:rPr lang="fi-FI" b="1" noProof="1"/>
              <a:t>Which one of the translations is better? Why?</a:t>
            </a:r>
          </a:p>
        </p:txBody>
      </p:sp>
      <p:sp>
        <p:nvSpPr>
          <p:cNvPr id="3" name="Sisällön paikkamerkki 2">
            <a:extLst>
              <a:ext uri="{FF2B5EF4-FFF2-40B4-BE49-F238E27FC236}">
                <a16:creationId xmlns:a16="http://schemas.microsoft.com/office/drawing/2014/main" id="{2141B0B8-474D-4B2E-2582-862B969A785A}"/>
              </a:ext>
            </a:extLst>
          </p:cNvPr>
          <p:cNvSpPr>
            <a:spLocks noGrp="1"/>
          </p:cNvSpPr>
          <p:nvPr>
            <p:ph sz="half" idx="1"/>
          </p:nvPr>
        </p:nvSpPr>
        <p:spPr>
          <a:xfrm>
            <a:off x="367645" y="1301749"/>
            <a:ext cx="4147205" cy="5014209"/>
          </a:xfrm>
        </p:spPr>
        <p:txBody>
          <a:bodyPr>
            <a:noAutofit/>
          </a:bodyPr>
          <a:lstStyle/>
          <a:p>
            <a:pPr marL="0" indent="0">
              <a:buNone/>
            </a:pPr>
            <a:r>
              <a:rPr lang="fi-FI" sz="2000" noProof="1"/>
              <a:t>Praha, jedno z nejoblíbenějších a nezapomenutelných míst k návštěvě ve střední Evropě, je vždy aktuální turistickou destinací. Můžete tam snadno jít kdykoli a je to město, kde téměř každý najde něco, co se mu líbí, a jen málo lidí se nelíbí. Rozumné ceny, vynikající piva, poutavé památky, četné možnosti zábavy a zajímavé celodenní výlety jsou mnoha trumfy Prahy.</a:t>
            </a:r>
          </a:p>
          <a:p>
            <a:pPr marL="0" indent="0">
              <a:buNone/>
            </a:pPr>
            <a:r>
              <a:rPr lang="fi-FI" sz="2000" noProof="1"/>
              <a:t>Přestože je centrum Prahy poměrně malé a vše důležité můžete prozkoumat za dva nebo tři dny, v Praze je toho všeho dost, takže se do něj mnoho lidí znovu a znovu vrací.		</a:t>
            </a:r>
            <a:endParaRPr lang="fi-FI" sz="2000" dirty="0"/>
          </a:p>
        </p:txBody>
      </p:sp>
      <p:sp>
        <p:nvSpPr>
          <p:cNvPr id="4" name="Sisällön paikkamerkki 3">
            <a:extLst>
              <a:ext uri="{FF2B5EF4-FFF2-40B4-BE49-F238E27FC236}">
                <a16:creationId xmlns:a16="http://schemas.microsoft.com/office/drawing/2014/main" id="{D5FB0453-9C4E-BA53-3D05-3CD834112BA9}"/>
              </a:ext>
            </a:extLst>
          </p:cNvPr>
          <p:cNvSpPr>
            <a:spLocks noGrp="1"/>
          </p:cNvSpPr>
          <p:nvPr>
            <p:ph sz="half" idx="2"/>
          </p:nvPr>
        </p:nvSpPr>
        <p:spPr>
          <a:xfrm>
            <a:off x="4835951" y="1301749"/>
            <a:ext cx="3883843" cy="4863381"/>
          </a:xfrm>
        </p:spPr>
        <p:txBody>
          <a:bodyPr>
            <a:noAutofit/>
          </a:bodyPr>
          <a:lstStyle/>
          <a:p>
            <a:pPr marL="0" indent="0">
              <a:buNone/>
            </a:pPr>
            <a:r>
              <a:rPr lang="fi-FI" sz="2000" noProof="1"/>
              <a:t>Praha je jedním z nejoblíbenějších a nezapomenutelných míst ve střední Evropě a vždy je vyhledávanou destinací. Je to město, kde si téměř každý najde něco, co se mu líbí, a jen málokdo ne. Rozumné ceny, vynikající pivo, poutavé památky, nepřeberné množství zábavy a zajímavé jednodenní výlety jsou mnoha přednostmi Prahy.</a:t>
            </a:r>
          </a:p>
          <a:p>
            <a:pPr marL="0" indent="0">
              <a:buNone/>
            </a:pPr>
            <a:r>
              <a:rPr lang="fi-FI" sz="2000" noProof="1"/>
              <a:t>Přestože je centrum Prahy poměrně malé a vše, co potřebujete vidět, můžete vidět za dva až tři dny, je toho tolik, že se sem mnoho lidí vrací opakovaně.</a:t>
            </a:r>
          </a:p>
        </p:txBody>
      </p:sp>
      <p:sp>
        <p:nvSpPr>
          <p:cNvPr id="5" name="Suorakulmio: Pyöristetyt kulmat 4">
            <a:extLst>
              <a:ext uri="{FF2B5EF4-FFF2-40B4-BE49-F238E27FC236}">
                <a16:creationId xmlns:a16="http://schemas.microsoft.com/office/drawing/2014/main" id="{0C5CDFFE-6630-2FD9-30E5-44AF2D992E00}"/>
              </a:ext>
            </a:extLst>
          </p:cNvPr>
          <p:cNvSpPr/>
          <p:nvPr/>
        </p:nvSpPr>
        <p:spPr>
          <a:xfrm rot="20108584">
            <a:off x="1381538" y="2996900"/>
            <a:ext cx="1842310" cy="969089"/>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err="1">
                <a:solidFill>
                  <a:schemeClr val="tx1"/>
                </a:solidFill>
              </a:rPr>
              <a:t>Yandex</a:t>
            </a:r>
            <a:r>
              <a:rPr lang="fi-FI" sz="2800" b="1" dirty="0">
                <a:solidFill>
                  <a:schemeClr val="tx1"/>
                </a:solidFill>
              </a:rPr>
              <a:t> </a:t>
            </a:r>
            <a:r>
              <a:rPr lang="fi-FI" sz="2800" b="1" dirty="0" err="1">
                <a:solidFill>
                  <a:schemeClr val="tx1"/>
                </a:solidFill>
              </a:rPr>
              <a:t>Translate</a:t>
            </a:r>
            <a:endParaRPr lang="fi-FI" sz="2800" b="1" dirty="0">
              <a:solidFill>
                <a:schemeClr val="tx1"/>
              </a:solidFill>
            </a:endParaRPr>
          </a:p>
        </p:txBody>
      </p:sp>
      <p:sp>
        <p:nvSpPr>
          <p:cNvPr id="6" name="Suorakulmio: Pyöristetyt kulmat 5">
            <a:extLst>
              <a:ext uri="{FF2B5EF4-FFF2-40B4-BE49-F238E27FC236}">
                <a16:creationId xmlns:a16="http://schemas.microsoft.com/office/drawing/2014/main" id="{88B6B938-2982-70C6-C387-7BDB1AD5EDC5}"/>
              </a:ext>
            </a:extLst>
          </p:cNvPr>
          <p:cNvSpPr/>
          <p:nvPr/>
        </p:nvSpPr>
        <p:spPr>
          <a:xfrm rot="1021870">
            <a:off x="5955697" y="2804502"/>
            <a:ext cx="1842310" cy="969089"/>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noProof="1">
                <a:solidFill>
                  <a:schemeClr val="tx1"/>
                </a:solidFill>
              </a:rPr>
              <a:t>DeepL</a:t>
            </a:r>
          </a:p>
        </p:txBody>
      </p:sp>
    </p:spTree>
    <p:extLst>
      <p:ext uri="{BB962C8B-B14F-4D97-AF65-F5344CB8AC3E}">
        <p14:creationId xmlns:p14="http://schemas.microsoft.com/office/powerpoint/2010/main" val="618722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5"/>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80">
                                          <p:stCondLst>
                                            <p:cond delay="0"/>
                                          </p:stCondLst>
                                        </p:cTn>
                                        <p:tgtEl>
                                          <p:spTgt spid="6"/>
                                        </p:tgtEl>
                                      </p:cBhvr>
                                    </p:animEffect>
                                    <p:anim calcmode="lin" valueType="num">
                                      <p:cBhvr>
                                        <p:cTn id="1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7" dur="26">
                                          <p:stCondLst>
                                            <p:cond delay="650"/>
                                          </p:stCondLst>
                                        </p:cTn>
                                        <p:tgtEl>
                                          <p:spTgt spid="6"/>
                                        </p:tgtEl>
                                      </p:cBhvr>
                                      <p:to x="100000" y="60000"/>
                                    </p:animScale>
                                    <p:animScale>
                                      <p:cBhvr>
                                        <p:cTn id="18" dur="166" decel="50000">
                                          <p:stCondLst>
                                            <p:cond delay="676"/>
                                          </p:stCondLst>
                                        </p:cTn>
                                        <p:tgtEl>
                                          <p:spTgt spid="6"/>
                                        </p:tgtEl>
                                      </p:cBhvr>
                                      <p:to x="100000" y="100000"/>
                                    </p:animScale>
                                    <p:animScale>
                                      <p:cBhvr>
                                        <p:cTn id="19" dur="26">
                                          <p:stCondLst>
                                            <p:cond delay="1312"/>
                                          </p:stCondLst>
                                        </p:cTn>
                                        <p:tgtEl>
                                          <p:spTgt spid="6"/>
                                        </p:tgtEl>
                                      </p:cBhvr>
                                      <p:to x="100000" y="80000"/>
                                    </p:animScale>
                                    <p:animScale>
                                      <p:cBhvr>
                                        <p:cTn id="20" dur="166" decel="50000">
                                          <p:stCondLst>
                                            <p:cond delay="1338"/>
                                          </p:stCondLst>
                                        </p:cTn>
                                        <p:tgtEl>
                                          <p:spTgt spid="6"/>
                                        </p:tgtEl>
                                      </p:cBhvr>
                                      <p:to x="100000" y="100000"/>
                                    </p:animScale>
                                    <p:animScale>
                                      <p:cBhvr>
                                        <p:cTn id="21" dur="26">
                                          <p:stCondLst>
                                            <p:cond delay="1642"/>
                                          </p:stCondLst>
                                        </p:cTn>
                                        <p:tgtEl>
                                          <p:spTgt spid="6"/>
                                        </p:tgtEl>
                                      </p:cBhvr>
                                      <p:to x="100000" y="90000"/>
                                    </p:animScale>
                                    <p:animScale>
                                      <p:cBhvr>
                                        <p:cTn id="22" dur="166" decel="50000">
                                          <p:stCondLst>
                                            <p:cond delay="1668"/>
                                          </p:stCondLst>
                                        </p:cTn>
                                        <p:tgtEl>
                                          <p:spTgt spid="6"/>
                                        </p:tgtEl>
                                      </p:cBhvr>
                                      <p:to x="100000" y="100000"/>
                                    </p:animScale>
                                    <p:animScale>
                                      <p:cBhvr>
                                        <p:cTn id="23" dur="26">
                                          <p:stCondLst>
                                            <p:cond delay="1808"/>
                                          </p:stCondLst>
                                        </p:cTn>
                                        <p:tgtEl>
                                          <p:spTgt spid="6"/>
                                        </p:tgtEl>
                                      </p:cBhvr>
                                      <p:to x="100000" y="95000"/>
                                    </p:animScale>
                                    <p:animScale>
                                      <p:cBhvr>
                                        <p:cTn id="24"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4781FE90-8D29-2CB8-2E88-9D21E18CAF98}"/>
              </a:ext>
            </a:extLst>
          </p:cNvPr>
          <p:cNvPicPr>
            <a:picLocks noChangeAspect="1"/>
          </p:cNvPicPr>
          <p:nvPr/>
        </p:nvPicPr>
        <p:blipFill rotWithShape="1">
          <a:blip r:embed="rId2"/>
          <a:srcRect l="34172"/>
          <a:stretch/>
        </p:blipFill>
        <p:spPr>
          <a:xfrm>
            <a:off x="1891768" y="10"/>
            <a:ext cx="7252232" cy="6857990"/>
          </a:xfrm>
          <a:prstGeom prst="rect">
            <a:avLst/>
          </a:prstGeom>
        </p:spPr>
      </p:pic>
      <p:sp>
        <p:nvSpPr>
          <p:cNvPr id="13" name="Rectangle 12">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30023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tsikko 3">
            <a:extLst>
              <a:ext uri="{FF2B5EF4-FFF2-40B4-BE49-F238E27FC236}">
                <a16:creationId xmlns:a16="http://schemas.microsoft.com/office/drawing/2014/main" id="{773FFA0F-4024-E166-178D-32092F75F3BC}"/>
              </a:ext>
            </a:extLst>
          </p:cNvPr>
          <p:cNvSpPr>
            <a:spLocks noGrp="1"/>
          </p:cNvSpPr>
          <p:nvPr>
            <p:ph type="title"/>
          </p:nvPr>
        </p:nvSpPr>
        <p:spPr>
          <a:xfrm>
            <a:off x="714170" y="743447"/>
            <a:ext cx="4140633" cy="3692028"/>
          </a:xfrm>
          <a:noFill/>
        </p:spPr>
        <p:txBody>
          <a:bodyPr vert="horz" lIns="91440" tIns="45720" rIns="91440" bIns="45720" rtlCol="0" anchor="b">
            <a:normAutofit/>
          </a:bodyPr>
          <a:lstStyle/>
          <a:p>
            <a:r>
              <a:rPr lang="en-US" b="1" dirty="0">
                <a:latin typeface="+mn-lt"/>
              </a:rPr>
              <a:t>Conclusions</a:t>
            </a:r>
          </a:p>
        </p:txBody>
      </p:sp>
      <p:sp>
        <p:nvSpPr>
          <p:cNvPr id="5" name="Tekstin paikkamerkki 4">
            <a:extLst>
              <a:ext uri="{FF2B5EF4-FFF2-40B4-BE49-F238E27FC236}">
                <a16:creationId xmlns:a16="http://schemas.microsoft.com/office/drawing/2014/main" id="{6D5CE95B-E472-8437-7C4C-9A651A1E6B28}"/>
              </a:ext>
            </a:extLst>
          </p:cNvPr>
          <p:cNvSpPr>
            <a:spLocks noGrp="1"/>
          </p:cNvSpPr>
          <p:nvPr>
            <p:ph type="body" idx="1"/>
          </p:nvPr>
        </p:nvSpPr>
        <p:spPr>
          <a:xfrm>
            <a:off x="714171" y="4629234"/>
            <a:ext cx="2980040" cy="1485319"/>
          </a:xfrm>
          <a:noFill/>
        </p:spPr>
        <p:txBody>
          <a:bodyPr vert="horz" lIns="91440" tIns="45720" rIns="91440" bIns="45720" rtlCol="0">
            <a:normAutofit/>
          </a:bodyPr>
          <a:lstStyle/>
          <a:p>
            <a:endParaRPr lang="en-US"/>
          </a:p>
        </p:txBody>
      </p:sp>
    </p:spTree>
    <p:extLst>
      <p:ext uri="{BB962C8B-B14F-4D97-AF65-F5344CB8AC3E}">
        <p14:creationId xmlns:p14="http://schemas.microsoft.com/office/powerpoint/2010/main" val="33741215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1DC02910-3C1F-CF0F-9C65-F641CEAFDD14}"/>
              </a:ext>
            </a:extLst>
          </p:cNvPr>
          <p:cNvSpPr>
            <a:spLocks noGrp="1"/>
          </p:cNvSpPr>
          <p:nvPr>
            <p:ph type="title"/>
          </p:nvPr>
        </p:nvSpPr>
        <p:spPr>
          <a:xfrm>
            <a:off x="3973321" y="329184"/>
            <a:ext cx="4688333" cy="1783080"/>
          </a:xfrm>
        </p:spPr>
        <p:txBody>
          <a:bodyPr anchor="b">
            <a:noAutofit/>
          </a:bodyPr>
          <a:lstStyle/>
          <a:p>
            <a:r>
              <a:rPr lang="en-US" sz="4400" b="1" noProof="1"/>
              <a:t>A useful tool or a threat for future translators?</a:t>
            </a:r>
          </a:p>
        </p:txBody>
      </p:sp>
      <p:pic>
        <p:nvPicPr>
          <p:cNvPr id="5" name="Picture 4" descr="Stock exchange numbers">
            <a:extLst>
              <a:ext uri="{FF2B5EF4-FFF2-40B4-BE49-F238E27FC236}">
                <a16:creationId xmlns:a16="http://schemas.microsoft.com/office/drawing/2014/main" id="{7815AC57-CE4F-A4AF-8033-91AADEF2202F}"/>
              </a:ext>
            </a:extLst>
          </p:cNvPr>
          <p:cNvPicPr>
            <a:picLocks noChangeAspect="1"/>
          </p:cNvPicPr>
          <p:nvPr/>
        </p:nvPicPr>
        <p:blipFill rotWithShape="1">
          <a:blip r:embed="rId2"/>
          <a:srcRect l="33742" r="32260" b="-1"/>
          <a:stretch/>
        </p:blipFill>
        <p:spPr>
          <a:xfrm>
            <a:off x="20" y="10"/>
            <a:ext cx="3492988"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3321" y="2374947"/>
            <a:ext cx="3182692" cy="18288"/>
          </a:xfrm>
          <a:custGeom>
            <a:avLst/>
            <a:gdLst>
              <a:gd name="connsiteX0" fmla="*/ 0 w 3182692"/>
              <a:gd name="connsiteY0" fmla="*/ 0 h 18288"/>
              <a:gd name="connsiteX1" fmla="*/ 636538 w 3182692"/>
              <a:gd name="connsiteY1" fmla="*/ 0 h 18288"/>
              <a:gd name="connsiteX2" fmla="*/ 1273077 w 3182692"/>
              <a:gd name="connsiteY2" fmla="*/ 0 h 18288"/>
              <a:gd name="connsiteX3" fmla="*/ 1909615 w 3182692"/>
              <a:gd name="connsiteY3" fmla="*/ 0 h 18288"/>
              <a:gd name="connsiteX4" fmla="*/ 2482500 w 3182692"/>
              <a:gd name="connsiteY4" fmla="*/ 0 h 18288"/>
              <a:gd name="connsiteX5" fmla="*/ 3182692 w 3182692"/>
              <a:gd name="connsiteY5" fmla="*/ 0 h 18288"/>
              <a:gd name="connsiteX6" fmla="*/ 3182692 w 3182692"/>
              <a:gd name="connsiteY6" fmla="*/ 18288 h 18288"/>
              <a:gd name="connsiteX7" fmla="*/ 2609807 w 3182692"/>
              <a:gd name="connsiteY7" fmla="*/ 18288 h 18288"/>
              <a:gd name="connsiteX8" fmla="*/ 2068750 w 3182692"/>
              <a:gd name="connsiteY8" fmla="*/ 18288 h 18288"/>
              <a:gd name="connsiteX9" fmla="*/ 1432211 w 3182692"/>
              <a:gd name="connsiteY9" fmla="*/ 18288 h 18288"/>
              <a:gd name="connsiteX10" fmla="*/ 859327 w 3182692"/>
              <a:gd name="connsiteY10" fmla="*/ 18288 h 18288"/>
              <a:gd name="connsiteX11" fmla="*/ 0 w 3182692"/>
              <a:gd name="connsiteY11" fmla="*/ 18288 h 18288"/>
              <a:gd name="connsiteX12" fmla="*/ 0 w 3182692"/>
              <a:gd name="connsiteY12" fmla="*/ 0 h 18288"/>
              <a:gd name="connsiteX0" fmla="*/ 0 w 3182692"/>
              <a:gd name="connsiteY0" fmla="*/ 0 h 18288"/>
              <a:gd name="connsiteX1" fmla="*/ 572885 w 3182692"/>
              <a:gd name="connsiteY1" fmla="*/ 0 h 18288"/>
              <a:gd name="connsiteX2" fmla="*/ 1113942 w 3182692"/>
              <a:gd name="connsiteY2" fmla="*/ 0 h 18288"/>
              <a:gd name="connsiteX3" fmla="*/ 1686827 w 3182692"/>
              <a:gd name="connsiteY3" fmla="*/ 0 h 18288"/>
              <a:gd name="connsiteX4" fmla="*/ 2323365 w 3182692"/>
              <a:gd name="connsiteY4" fmla="*/ 0 h 18288"/>
              <a:gd name="connsiteX5" fmla="*/ 3182692 w 3182692"/>
              <a:gd name="connsiteY5" fmla="*/ 0 h 18288"/>
              <a:gd name="connsiteX6" fmla="*/ 3182692 w 3182692"/>
              <a:gd name="connsiteY6" fmla="*/ 18288 h 18288"/>
              <a:gd name="connsiteX7" fmla="*/ 2546154 w 3182692"/>
              <a:gd name="connsiteY7" fmla="*/ 18288 h 18288"/>
              <a:gd name="connsiteX8" fmla="*/ 1845961 w 3182692"/>
              <a:gd name="connsiteY8" fmla="*/ 18288 h 18288"/>
              <a:gd name="connsiteX9" fmla="*/ 1304904 w 3182692"/>
              <a:gd name="connsiteY9" fmla="*/ 18288 h 18288"/>
              <a:gd name="connsiteX10" fmla="*/ 604711 w 3182692"/>
              <a:gd name="connsiteY10" fmla="*/ 18288 h 18288"/>
              <a:gd name="connsiteX11" fmla="*/ 0 w 3182692"/>
              <a:gd name="connsiteY11" fmla="*/ 18288 h 18288"/>
              <a:gd name="connsiteX12" fmla="*/ 0 w 318269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8288" fill="none" extrusionOk="0">
                <a:moveTo>
                  <a:pt x="0" y="0"/>
                </a:moveTo>
                <a:cubicBezTo>
                  <a:pt x="225870" y="33585"/>
                  <a:pt x="418138" y="17639"/>
                  <a:pt x="636538" y="0"/>
                </a:cubicBezTo>
                <a:cubicBezTo>
                  <a:pt x="865372" y="-3887"/>
                  <a:pt x="1010746" y="-18166"/>
                  <a:pt x="1273077" y="0"/>
                </a:cubicBezTo>
                <a:cubicBezTo>
                  <a:pt x="1527846" y="-24408"/>
                  <a:pt x="1703704" y="-36055"/>
                  <a:pt x="1909615" y="0"/>
                </a:cubicBezTo>
                <a:cubicBezTo>
                  <a:pt x="2119487" y="1667"/>
                  <a:pt x="2200543" y="-19343"/>
                  <a:pt x="2482500" y="0"/>
                </a:cubicBezTo>
                <a:cubicBezTo>
                  <a:pt x="2736775" y="57438"/>
                  <a:pt x="2997998" y="-48885"/>
                  <a:pt x="3182692" y="0"/>
                </a:cubicBezTo>
                <a:cubicBezTo>
                  <a:pt x="3182658" y="4844"/>
                  <a:pt x="3182282" y="11009"/>
                  <a:pt x="3182692" y="18288"/>
                </a:cubicBezTo>
                <a:cubicBezTo>
                  <a:pt x="2944477" y="15825"/>
                  <a:pt x="2868931" y="12370"/>
                  <a:pt x="2609807" y="18288"/>
                </a:cubicBezTo>
                <a:cubicBezTo>
                  <a:pt x="2341556" y="6193"/>
                  <a:pt x="2324113" y="22706"/>
                  <a:pt x="2068750" y="18288"/>
                </a:cubicBezTo>
                <a:cubicBezTo>
                  <a:pt x="1817163" y="7852"/>
                  <a:pt x="1716254" y="25979"/>
                  <a:pt x="1432211" y="18288"/>
                </a:cubicBezTo>
                <a:cubicBezTo>
                  <a:pt x="1164747" y="-28137"/>
                  <a:pt x="993140" y="27575"/>
                  <a:pt x="859327" y="18288"/>
                </a:cubicBezTo>
                <a:cubicBezTo>
                  <a:pt x="750703" y="-24974"/>
                  <a:pt x="236193" y="38731"/>
                  <a:pt x="0" y="18288"/>
                </a:cubicBezTo>
                <a:cubicBezTo>
                  <a:pt x="-649" y="11698"/>
                  <a:pt x="663" y="5413"/>
                  <a:pt x="0" y="0"/>
                </a:cubicBezTo>
                <a:close/>
              </a:path>
              <a:path w="3182692" h="18288" stroke="0" extrusionOk="0">
                <a:moveTo>
                  <a:pt x="0" y="0"/>
                </a:moveTo>
                <a:cubicBezTo>
                  <a:pt x="224421" y="-39331"/>
                  <a:pt x="418777" y="11439"/>
                  <a:pt x="572885" y="0"/>
                </a:cubicBezTo>
                <a:cubicBezTo>
                  <a:pt x="750333" y="-6388"/>
                  <a:pt x="940592" y="15806"/>
                  <a:pt x="1113942" y="0"/>
                </a:cubicBezTo>
                <a:cubicBezTo>
                  <a:pt x="1322785" y="-1777"/>
                  <a:pt x="1505363" y="28230"/>
                  <a:pt x="1686827" y="0"/>
                </a:cubicBezTo>
                <a:cubicBezTo>
                  <a:pt x="1853304" y="1595"/>
                  <a:pt x="2194652" y="-1232"/>
                  <a:pt x="2323365" y="0"/>
                </a:cubicBezTo>
                <a:cubicBezTo>
                  <a:pt x="2488732" y="36406"/>
                  <a:pt x="2902093" y="-40336"/>
                  <a:pt x="3182692" y="0"/>
                </a:cubicBezTo>
                <a:cubicBezTo>
                  <a:pt x="3182167" y="5049"/>
                  <a:pt x="3182885" y="12044"/>
                  <a:pt x="3182692" y="18288"/>
                </a:cubicBezTo>
                <a:cubicBezTo>
                  <a:pt x="3012563" y="-37820"/>
                  <a:pt x="2765409" y="35618"/>
                  <a:pt x="2546154" y="18288"/>
                </a:cubicBezTo>
                <a:cubicBezTo>
                  <a:pt x="2333381" y="13914"/>
                  <a:pt x="2154438" y="9838"/>
                  <a:pt x="1845961" y="18288"/>
                </a:cubicBezTo>
                <a:cubicBezTo>
                  <a:pt x="1531509" y="33812"/>
                  <a:pt x="1456631" y="-6606"/>
                  <a:pt x="1304904" y="18288"/>
                </a:cubicBezTo>
                <a:cubicBezTo>
                  <a:pt x="1168344" y="36351"/>
                  <a:pt x="928499" y="15047"/>
                  <a:pt x="604711" y="18288"/>
                </a:cubicBezTo>
                <a:cubicBezTo>
                  <a:pt x="285438" y="38007"/>
                  <a:pt x="116029" y="-22204"/>
                  <a:pt x="0" y="18288"/>
                </a:cubicBezTo>
                <a:cubicBezTo>
                  <a:pt x="-39" y="12511"/>
                  <a:pt x="-381" y="8039"/>
                  <a:pt x="0" y="0"/>
                </a:cubicBezTo>
                <a:close/>
              </a:path>
              <a:path w="3182692" h="18288" fill="none" stroke="0" extrusionOk="0">
                <a:moveTo>
                  <a:pt x="0" y="0"/>
                </a:moveTo>
                <a:cubicBezTo>
                  <a:pt x="245832" y="29445"/>
                  <a:pt x="388924" y="-28919"/>
                  <a:pt x="636538" y="0"/>
                </a:cubicBezTo>
                <a:cubicBezTo>
                  <a:pt x="854919" y="4634"/>
                  <a:pt x="991654" y="8864"/>
                  <a:pt x="1273077" y="0"/>
                </a:cubicBezTo>
                <a:cubicBezTo>
                  <a:pt x="1566644" y="-14667"/>
                  <a:pt x="1666526" y="3717"/>
                  <a:pt x="1909615" y="0"/>
                </a:cubicBezTo>
                <a:cubicBezTo>
                  <a:pt x="2138795" y="27220"/>
                  <a:pt x="2225506" y="-13892"/>
                  <a:pt x="2482500" y="0"/>
                </a:cubicBezTo>
                <a:cubicBezTo>
                  <a:pt x="2775583" y="32183"/>
                  <a:pt x="3003218" y="-43687"/>
                  <a:pt x="3182692" y="0"/>
                </a:cubicBezTo>
                <a:cubicBezTo>
                  <a:pt x="3183006" y="4158"/>
                  <a:pt x="3181713" y="12539"/>
                  <a:pt x="3182692" y="18288"/>
                </a:cubicBezTo>
                <a:cubicBezTo>
                  <a:pt x="2959845" y="25574"/>
                  <a:pt x="2868929" y="24980"/>
                  <a:pt x="2609807" y="18288"/>
                </a:cubicBezTo>
                <a:cubicBezTo>
                  <a:pt x="2341405" y="5992"/>
                  <a:pt x="2328488" y="20436"/>
                  <a:pt x="2068750" y="18288"/>
                </a:cubicBezTo>
                <a:cubicBezTo>
                  <a:pt x="1816113" y="2395"/>
                  <a:pt x="1699345" y="36855"/>
                  <a:pt x="1432211" y="18288"/>
                </a:cubicBezTo>
                <a:cubicBezTo>
                  <a:pt x="1148381" y="-28184"/>
                  <a:pt x="987622" y="2403"/>
                  <a:pt x="859327" y="18288"/>
                </a:cubicBezTo>
                <a:cubicBezTo>
                  <a:pt x="743387" y="37422"/>
                  <a:pt x="194182" y="18789"/>
                  <a:pt x="0" y="18288"/>
                </a:cubicBezTo>
                <a:cubicBezTo>
                  <a:pt x="20" y="11469"/>
                  <a:pt x="-29" y="515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custGeom>
                    <a:avLst/>
                    <a:gdLst>
                      <a:gd name="connsiteX0" fmla="*/ 0 w 3182692"/>
                      <a:gd name="connsiteY0" fmla="*/ 0 h 18288"/>
                      <a:gd name="connsiteX1" fmla="*/ 636538 w 3182692"/>
                      <a:gd name="connsiteY1" fmla="*/ 0 h 18288"/>
                      <a:gd name="connsiteX2" fmla="*/ 1273077 w 3182692"/>
                      <a:gd name="connsiteY2" fmla="*/ 0 h 18288"/>
                      <a:gd name="connsiteX3" fmla="*/ 1909615 w 3182692"/>
                      <a:gd name="connsiteY3" fmla="*/ 0 h 18288"/>
                      <a:gd name="connsiteX4" fmla="*/ 2482500 w 3182692"/>
                      <a:gd name="connsiteY4" fmla="*/ 0 h 18288"/>
                      <a:gd name="connsiteX5" fmla="*/ 3182692 w 3182692"/>
                      <a:gd name="connsiteY5" fmla="*/ 0 h 18288"/>
                      <a:gd name="connsiteX6" fmla="*/ 3182692 w 3182692"/>
                      <a:gd name="connsiteY6" fmla="*/ 18288 h 18288"/>
                      <a:gd name="connsiteX7" fmla="*/ 2609807 w 3182692"/>
                      <a:gd name="connsiteY7" fmla="*/ 18288 h 18288"/>
                      <a:gd name="connsiteX8" fmla="*/ 2068750 w 3182692"/>
                      <a:gd name="connsiteY8" fmla="*/ 18288 h 18288"/>
                      <a:gd name="connsiteX9" fmla="*/ 1432211 w 3182692"/>
                      <a:gd name="connsiteY9" fmla="*/ 18288 h 18288"/>
                      <a:gd name="connsiteX10" fmla="*/ 859327 w 3182692"/>
                      <a:gd name="connsiteY10" fmla="*/ 18288 h 18288"/>
                      <a:gd name="connsiteX11" fmla="*/ 0 w 3182692"/>
                      <a:gd name="connsiteY11" fmla="*/ 18288 h 18288"/>
                      <a:gd name="connsiteX12" fmla="*/ 0 w 318269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8288" fill="none" extrusionOk="0">
                        <a:moveTo>
                          <a:pt x="0" y="0"/>
                        </a:moveTo>
                        <a:cubicBezTo>
                          <a:pt x="253588" y="25878"/>
                          <a:pt x="409323" y="-5359"/>
                          <a:pt x="636538" y="0"/>
                        </a:cubicBezTo>
                        <a:cubicBezTo>
                          <a:pt x="863753" y="5359"/>
                          <a:pt x="1007727" y="-28"/>
                          <a:pt x="1273077" y="0"/>
                        </a:cubicBezTo>
                        <a:cubicBezTo>
                          <a:pt x="1538427" y="28"/>
                          <a:pt x="1698640" y="-12775"/>
                          <a:pt x="1909615" y="0"/>
                        </a:cubicBezTo>
                        <a:cubicBezTo>
                          <a:pt x="2120590" y="12775"/>
                          <a:pt x="2210293" y="-21823"/>
                          <a:pt x="2482500" y="0"/>
                        </a:cubicBezTo>
                        <a:cubicBezTo>
                          <a:pt x="2754708" y="21823"/>
                          <a:pt x="3004133" y="-28750"/>
                          <a:pt x="3182692" y="0"/>
                        </a:cubicBezTo>
                        <a:cubicBezTo>
                          <a:pt x="3183134" y="4516"/>
                          <a:pt x="3181865" y="12266"/>
                          <a:pt x="3182692" y="18288"/>
                        </a:cubicBezTo>
                        <a:cubicBezTo>
                          <a:pt x="2947402" y="22440"/>
                          <a:pt x="2876226" y="27191"/>
                          <a:pt x="2609807" y="18288"/>
                        </a:cubicBezTo>
                        <a:cubicBezTo>
                          <a:pt x="2343389" y="9385"/>
                          <a:pt x="2326689" y="25579"/>
                          <a:pt x="2068750" y="18288"/>
                        </a:cubicBezTo>
                        <a:cubicBezTo>
                          <a:pt x="1810811" y="10997"/>
                          <a:pt x="1713836" y="48219"/>
                          <a:pt x="1432211" y="18288"/>
                        </a:cubicBezTo>
                        <a:cubicBezTo>
                          <a:pt x="1150586" y="-11643"/>
                          <a:pt x="982765" y="3747"/>
                          <a:pt x="859327" y="18288"/>
                        </a:cubicBezTo>
                        <a:cubicBezTo>
                          <a:pt x="735889" y="32829"/>
                          <a:pt x="254183" y="35231"/>
                          <a:pt x="0" y="18288"/>
                        </a:cubicBezTo>
                        <a:cubicBezTo>
                          <a:pt x="-306" y="11477"/>
                          <a:pt x="485" y="4355"/>
                          <a:pt x="0" y="0"/>
                        </a:cubicBezTo>
                        <a:close/>
                      </a:path>
                      <a:path w="3182692" h="18288" stroke="0" extrusionOk="0">
                        <a:moveTo>
                          <a:pt x="0" y="0"/>
                        </a:moveTo>
                        <a:cubicBezTo>
                          <a:pt x="243108" y="-22426"/>
                          <a:pt x="387854" y="22949"/>
                          <a:pt x="572885" y="0"/>
                        </a:cubicBezTo>
                        <a:cubicBezTo>
                          <a:pt x="757916" y="-22949"/>
                          <a:pt x="923707" y="6797"/>
                          <a:pt x="1113942" y="0"/>
                        </a:cubicBezTo>
                        <a:cubicBezTo>
                          <a:pt x="1304177" y="-6797"/>
                          <a:pt x="1495991" y="20627"/>
                          <a:pt x="1686827" y="0"/>
                        </a:cubicBezTo>
                        <a:cubicBezTo>
                          <a:pt x="1877663" y="-20627"/>
                          <a:pt x="2170182" y="-20672"/>
                          <a:pt x="2323365" y="0"/>
                        </a:cubicBezTo>
                        <a:cubicBezTo>
                          <a:pt x="2476548" y="20672"/>
                          <a:pt x="2919164" y="6097"/>
                          <a:pt x="3182692" y="0"/>
                        </a:cubicBezTo>
                        <a:cubicBezTo>
                          <a:pt x="3183269" y="4624"/>
                          <a:pt x="3183511" y="11191"/>
                          <a:pt x="3182692" y="18288"/>
                        </a:cubicBezTo>
                        <a:cubicBezTo>
                          <a:pt x="3026065" y="-10849"/>
                          <a:pt x="2775006" y="23067"/>
                          <a:pt x="2546154" y="18288"/>
                        </a:cubicBezTo>
                        <a:cubicBezTo>
                          <a:pt x="2317302" y="13509"/>
                          <a:pt x="2168173" y="-8513"/>
                          <a:pt x="1845961" y="18288"/>
                        </a:cubicBezTo>
                        <a:cubicBezTo>
                          <a:pt x="1523749" y="45089"/>
                          <a:pt x="1450078" y="-844"/>
                          <a:pt x="1304904" y="18288"/>
                        </a:cubicBezTo>
                        <a:cubicBezTo>
                          <a:pt x="1159730" y="37420"/>
                          <a:pt x="942635" y="-10021"/>
                          <a:pt x="604711" y="18288"/>
                        </a:cubicBezTo>
                        <a:cubicBezTo>
                          <a:pt x="266787" y="46597"/>
                          <a:pt x="141927" y="-8395"/>
                          <a:pt x="0" y="18288"/>
                        </a:cubicBezTo>
                        <a:cubicBezTo>
                          <a:pt x="-171" y="12755"/>
                          <a:pt x="-690" y="793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isällön paikkamerkki 2">
            <a:extLst>
              <a:ext uri="{FF2B5EF4-FFF2-40B4-BE49-F238E27FC236}">
                <a16:creationId xmlns:a16="http://schemas.microsoft.com/office/drawing/2014/main" id="{9D0AD441-046D-CC5F-CA86-B46E573EA4C0}"/>
              </a:ext>
            </a:extLst>
          </p:cNvPr>
          <p:cNvSpPr>
            <a:spLocks noGrp="1"/>
          </p:cNvSpPr>
          <p:nvPr>
            <p:ph idx="1"/>
          </p:nvPr>
        </p:nvSpPr>
        <p:spPr>
          <a:xfrm>
            <a:off x="3973321" y="2706624"/>
            <a:ext cx="4688333" cy="3483864"/>
          </a:xfrm>
        </p:spPr>
        <p:txBody>
          <a:bodyPr>
            <a:noAutofit/>
          </a:bodyPr>
          <a:lstStyle/>
          <a:p>
            <a:pPr marL="0" indent="0">
              <a:buNone/>
            </a:pPr>
            <a:r>
              <a:rPr lang="en-US" sz="3200" dirty="0"/>
              <a:t>”Besides the enthusiasm was fear: what if it turns out the machine will steal my job, or at least enable employers and clients to pay me less? Fairly quickly it turned out that the machine is not smart enough to do any of that.”</a:t>
            </a:r>
            <a:endParaRPr lang="fi-FI" sz="3200" dirty="0"/>
          </a:p>
        </p:txBody>
      </p:sp>
    </p:spTree>
    <p:extLst>
      <p:ext uri="{BB962C8B-B14F-4D97-AF65-F5344CB8AC3E}">
        <p14:creationId xmlns:p14="http://schemas.microsoft.com/office/powerpoint/2010/main" val="31307792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5">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Old vintage building">
            <a:extLst>
              <a:ext uri="{FF2B5EF4-FFF2-40B4-BE49-F238E27FC236}">
                <a16:creationId xmlns:a16="http://schemas.microsoft.com/office/drawing/2014/main" id="{0601D94C-3213-DB0F-6C1E-B133418B8B2D}"/>
              </a:ext>
            </a:extLst>
          </p:cNvPr>
          <p:cNvPicPr>
            <a:picLocks noChangeAspect="1"/>
          </p:cNvPicPr>
          <p:nvPr/>
        </p:nvPicPr>
        <p:blipFill rotWithShape="1">
          <a:blip r:embed="rId2"/>
          <a:srcRect l="30608" r="35394" b="-1"/>
          <a:stretch/>
        </p:blipFill>
        <p:spPr>
          <a:xfrm>
            <a:off x="20" y="10"/>
            <a:ext cx="3492988"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4"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3321" y="2374947"/>
            <a:ext cx="3182692" cy="18288"/>
          </a:xfrm>
          <a:custGeom>
            <a:avLst/>
            <a:gdLst>
              <a:gd name="connsiteX0" fmla="*/ 0 w 3182692"/>
              <a:gd name="connsiteY0" fmla="*/ 0 h 18288"/>
              <a:gd name="connsiteX1" fmla="*/ 636538 w 3182692"/>
              <a:gd name="connsiteY1" fmla="*/ 0 h 18288"/>
              <a:gd name="connsiteX2" fmla="*/ 1273077 w 3182692"/>
              <a:gd name="connsiteY2" fmla="*/ 0 h 18288"/>
              <a:gd name="connsiteX3" fmla="*/ 1909615 w 3182692"/>
              <a:gd name="connsiteY3" fmla="*/ 0 h 18288"/>
              <a:gd name="connsiteX4" fmla="*/ 2482500 w 3182692"/>
              <a:gd name="connsiteY4" fmla="*/ 0 h 18288"/>
              <a:gd name="connsiteX5" fmla="*/ 3182692 w 3182692"/>
              <a:gd name="connsiteY5" fmla="*/ 0 h 18288"/>
              <a:gd name="connsiteX6" fmla="*/ 3182692 w 3182692"/>
              <a:gd name="connsiteY6" fmla="*/ 18288 h 18288"/>
              <a:gd name="connsiteX7" fmla="*/ 2609807 w 3182692"/>
              <a:gd name="connsiteY7" fmla="*/ 18288 h 18288"/>
              <a:gd name="connsiteX8" fmla="*/ 2068750 w 3182692"/>
              <a:gd name="connsiteY8" fmla="*/ 18288 h 18288"/>
              <a:gd name="connsiteX9" fmla="*/ 1432211 w 3182692"/>
              <a:gd name="connsiteY9" fmla="*/ 18288 h 18288"/>
              <a:gd name="connsiteX10" fmla="*/ 859327 w 3182692"/>
              <a:gd name="connsiteY10" fmla="*/ 18288 h 18288"/>
              <a:gd name="connsiteX11" fmla="*/ 0 w 3182692"/>
              <a:gd name="connsiteY11" fmla="*/ 18288 h 18288"/>
              <a:gd name="connsiteX12" fmla="*/ 0 w 3182692"/>
              <a:gd name="connsiteY12" fmla="*/ 0 h 18288"/>
              <a:gd name="connsiteX0" fmla="*/ 0 w 3182692"/>
              <a:gd name="connsiteY0" fmla="*/ 0 h 18288"/>
              <a:gd name="connsiteX1" fmla="*/ 572885 w 3182692"/>
              <a:gd name="connsiteY1" fmla="*/ 0 h 18288"/>
              <a:gd name="connsiteX2" fmla="*/ 1113942 w 3182692"/>
              <a:gd name="connsiteY2" fmla="*/ 0 h 18288"/>
              <a:gd name="connsiteX3" fmla="*/ 1686827 w 3182692"/>
              <a:gd name="connsiteY3" fmla="*/ 0 h 18288"/>
              <a:gd name="connsiteX4" fmla="*/ 2323365 w 3182692"/>
              <a:gd name="connsiteY4" fmla="*/ 0 h 18288"/>
              <a:gd name="connsiteX5" fmla="*/ 3182692 w 3182692"/>
              <a:gd name="connsiteY5" fmla="*/ 0 h 18288"/>
              <a:gd name="connsiteX6" fmla="*/ 3182692 w 3182692"/>
              <a:gd name="connsiteY6" fmla="*/ 18288 h 18288"/>
              <a:gd name="connsiteX7" fmla="*/ 2546154 w 3182692"/>
              <a:gd name="connsiteY7" fmla="*/ 18288 h 18288"/>
              <a:gd name="connsiteX8" fmla="*/ 1845961 w 3182692"/>
              <a:gd name="connsiteY8" fmla="*/ 18288 h 18288"/>
              <a:gd name="connsiteX9" fmla="*/ 1304904 w 3182692"/>
              <a:gd name="connsiteY9" fmla="*/ 18288 h 18288"/>
              <a:gd name="connsiteX10" fmla="*/ 604711 w 3182692"/>
              <a:gd name="connsiteY10" fmla="*/ 18288 h 18288"/>
              <a:gd name="connsiteX11" fmla="*/ 0 w 3182692"/>
              <a:gd name="connsiteY11" fmla="*/ 18288 h 18288"/>
              <a:gd name="connsiteX12" fmla="*/ 0 w 318269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8288" fill="none" extrusionOk="0">
                <a:moveTo>
                  <a:pt x="0" y="0"/>
                </a:moveTo>
                <a:cubicBezTo>
                  <a:pt x="225870" y="33585"/>
                  <a:pt x="418138" y="17639"/>
                  <a:pt x="636538" y="0"/>
                </a:cubicBezTo>
                <a:cubicBezTo>
                  <a:pt x="865372" y="-3887"/>
                  <a:pt x="1010746" y="-18166"/>
                  <a:pt x="1273077" y="0"/>
                </a:cubicBezTo>
                <a:cubicBezTo>
                  <a:pt x="1527846" y="-24408"/>
                  <a:pt x="1703704" y="-36055"/>
                  <a:pt x="1909615" y="0"/>
                </a:cubicBezTo>
                <a:cubicBezTo>
                  <a:pt x="2119487" y="1667"/>
                  <a:pt x="2200543" y="-19343"/>
                  <a:pt x="2482500" y="0"/>
                </a:cubicBezTo>
                <a:cubicBezTo>
                  <a:pt x="2736775" y="57438"/>
                  <a:pt x="2997998" y="-48885"/>
                  <a:pt x="3182692" y="0"/>
                </a:cubicBezTo>
                <a:cubicBezTo>
                  <a:pt x="3182658" y="4844"/>
                  <a:pt x="3182282" y="11009"/>
                  <a:pt x="3182692" y="18288"/>
                </a:cubicBezTo>
                <a:cubicBezTo>
                  <a:pt x="2944477" y="15825"/>
                  <a:pt x="2868931" y="12370"/>
                  <a:pt x="2609807" y="18288"/>
                </a:cubicBezTo>
                <a:cubicBezTo>
                  <a:pt x="2341556" y="6193"/>
                  <a:pt x="2324113" y="22706"/>
                  <a:pt x="2068750" y="18288"/>
                </a:cubicBezTo>
                <a:cubicBezTo>
                  <a:pt x="1817163" y="7852"/>
                  <a:pt x="1716254" y="25979"/>
                  <a:pt x="1432211" y="18288"/>
                </a:cubicBezTo>
                <a:cubicBezTo>
                  <a:pt x="1164747" y="-28137"/>
                  <a:pt x="993140" y="27575"/>
                  <a:pt x="859327" y="18288"/>
                </a:cubicBezTo>
                <a:cubicBezTo>
                  <a:pt x="750703" y="-24974"/>
                  <a:pt x="236193" y="38731"/>
                  <a:pt x="0" y="18288"/>
                </a:cubicBezTo>
                <a:cubicBezTo>
                  <a:pt x="-649" y="11698"/>
                  <a:pt x="663" y="5413"/>
                  <a:pt x="0" y="0"/>
                </a:cubicBezTo>
                <a:close/>
              </a:path>
              <a:path w="3182692" h="18288" stroke="0" extrusionOk="0">
                <a:moveTo>
                  <a:pt x="0" y="0"/>
                </a:moveTo>
                <a:cubicBezTo>
                  <a:pt x="224421" y="-39331"/>
                  <a:pt x="418777" y="11439"/>
                  <a:pt x="572885" y="0"/>
                </a:cubicBezTo>
                <a:cubicBezTo>
                  <a:pt x="750333" y="-6388"/>
                  <a:pt x="940592" y="15806"/>
                  <a:pt x="1113942" y="0"/>
                </a:cubicBezTo>
                <a:cubicBezTo>
                  <a:pt x="1322785" y="-1777"/>
                  <a:pt x="1505363" y="28230"/>
                  <a:pt x="1686827" y="0"/>
                </a:cubicBezTo>
                <a:cubicBezTo>
                  <a:pt x="1853304" y="1595"/>
                  <a:pt x="2194652" y="-1232"/>
                  <a:pt x="2323365" y="0"/>
                </a:cubicBezTo>
                <a:cubicBezTo>
                  <a:pt x="2488732" y="36406"/>
                  <a:pt x="2902093" y="-40336"/>
                  <a:pt x="3182692" y="0"/>
                </a:cubicBezTo>
                <a:cubicBezTo>
                  <a:pt x="3182167" y="5049"/>
                  <a:pt x="3182885" y="12044"/>
                  <a:pt x="3182692" y="18288"/>
                </a:cubicBezTo>
                <a:cubicBezTo>
                  <a:pt x="3012563" y="-37820"/>
                  <a:pt x="2765409" y="35618"/>
                  <a:pt x="2546154" y="18288"/>
                </a:cubicBezTo>
                <a:cubicBezTo>
                  <a:pt x="2333381" y="13914"/>
                  <a:pt x="2154438" y="9838"/>
                  <a:pt x="1845961" y="18288"/>
                </a:cubicBezTo>
                <a:cubicBezTo>
                  <a:pt x="1531509" y="33812"/>
                  <a:pt x="1456631" y="-6606"/>
                  <a:pt x="1304904" y="18288"/>
                </a:cubicBezTo>
                <a:cubicBezTo>
                  <a:pt x="1168344" y="36351"/>
                  <a:pt x="928499" y="15047"/>
                  <a:pt x="604711" y="18288"/>
                </a:cubicBezTo>
                <a:cubicBezTo>
                  <a:pt x="285438" y="38007"/>
                  <a:pt x="116029" y="-22204"/>
                  <a:pt x="0" y="18288"/>
                </a:cubicBezTo>
                <a:cubicBezTo>
                  <a:pt x="-39" y="12511"/>
                  <a:pt x="-381" y="8039"/>
                  <a:pt x="0" y="0"/>
                </a:cubicBezTo>
                <a:close/>
              </a:path>
              <a:path w="3182692" h="18288" fill="none" stroke="0" extrusionOk="0">
                <a:moveTo>
                  <a:pt x="0" y="0"/>
                </a:moveTo>
                <a:cubicBezTo>
                  <a:pt x="245832" y="29445"/>
                  <a:pt x="388924" y="-28919"/>
                  <a:pt x="636538" y="0"/>
                </a:cubicBezTo>
                <a:cubicBezTo>
                  <a:pt x="854919" y="4634"/>
                  <a:pt x="991654" y="8864"/>
                  <a:pt x="1273077" y="0"/>
                </a:cubicBezTo>
                <a:cubicBezTo>
                  <a:pt x="1566644" y="-14667"/>
                  <a:pt x="1666526" y="3717"/>
                  <a:pt x="1909615" y="0"/>
                </a:cubicBezTo>
                <a:cubicBezTo>
                  <a:pt x="2138795" y="27220"/>
                  <a:pt x="2225506" y="-13892"/>
                  <a:pt x="2482500" y="0"/>
                </a:cubicBezTo>
                <a:cubicBezTo>
                  <a:pt x="2775583" y="32183"/>
                  <a:pt x="3003218" y="-43687"/>
                  <a:pt x="3182692" y="0"/>
                </a:cubicBezTo>
                <a:cubicBezTo>
                  <a:pt x="3183006" y="4158"/>
                  <a:pt x="3181713" y="12539"/>
                  <a:pt x="3182692" y="18288"/>
                </a:cubicBezTo>
                <a:cubicBezTo>
                  <a:pt x="2959845" y="25574"/>
                  <a:pt x="2868929" y="24980"/>
                  <a:pt x="2609807" y="18288"/>
                </a:cubicBezTo>
                <a:cubicBezTo>
                  <a:pt x="2341405" y="5992"/>
                  <a:pt x="2328488" y="20436"/>
                  <a:pt x="2068750" y="18288"/>
                </a:cubicBezTo>
                <a:cubicBezTo>
                  <a:pt x="1816113" y="2395"/>
                  <a:pt x="1699345" y="36855"/>
                  <a:pt x="1432211" y="18288"/>
                </a:cubicBezTo>
                <a:cubicBezTo>
                  <a:pt x="1148381" y="-28184"/>
                  <a:pt x="987622" y="2403"/>
                  <a:pt x="859327" y="18288"/>
                </a:cubicBezTo>
                <a:cubicBezTo>
                  <a:pt x="743387" y="37422"/>
                  <a:pt x="194182" y="18789"/>
                  <a:pt x="0" y="18288"/>
                </a:cubicBezTo>
                <a:cubicBezTo>
                  <a:pt x="20" y="11469"/>
                  <a:pt x="-29" y="515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custGeom>
                    <a:avLst/>
                    <a:gdLst>
                      <a:gd name="connsiteX0" fmla="*/ 0 w 3182692"/>
                      <a:gd name="connsiteY0" fmla="*/ 0 h 18288"/>
                      <a:gd name="connsiteX1" fmla="*/ 636538 w 3182692"/>
                      <a:gd name="connsiteY1" fmla="*/ 0 h 18288"/>
                      <a:gd name="connsiteX2" fmla="*/ 1273077 w 3182692"/>
                      <a:gd name="connsiteY2" fmla="*/ 0 h 18288"/>
                      <a:gd name="connsiteX3" fmla="*/ 1909615 w 3182692"/>
                      <a:gd name="connsiteY3" fmla="*/ 0 h 18288"/>
                      <a:gd name="connsiteX4" fmla="*/ 2482500 w 3182692"/>
                      <a:gd name="connsiteY4" fmla="*/ 0 h 18288"/>
                      <a:gd name="connsiteX5" fmla="*/ 3182692 w 3182692"/>
                      <a:gd name="connsiteY5" fmla="*/ 0 h 18288"/>
                      <a:gd name="connsiteX6" fmla="*/ 3182692 w 3182692"/>
                      <a:gd name="connsiteY6" fmla="*/ 18288 h 18288"/>
                      <a:gd name="connsiteX7" fmla="*/ 2609807 w 3182692"/>
                      <a:gd name="connsiteY7" fmla="*/ 18288 h 18288"/>
                      <a:gd name="connsiteX8" fmla="*/ 2068750 w 3182692"/>
                      <a:gd name="connsiteY8" fmla="*/ 18288 h 18288"/>
                      <a:gd name="connsiteX9" fmla="*/ 1432211 w 3182692"/>
                      <a:gd name="connsiteY9" fmla="*/ 18288 h 18288"/>
                      <a:gd name="connsiteX10" fmla="*/ 859327 w 3182692"/>
                      <a:gd name="connsiteY10" fmla="*/ 18288 h 18288"/>
                      <a:gd name="connsiteX11" fmla="*/ 0 w 3182692"/>
                      <a:gd name="connsiteY11" fmla="*/ 18288 h 18288"/>
                      <a:gd name="connsiteX12" fmla="*/ 0 w 318269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8288" fill="none" extrusionOk="0">
                        <a:moveTo>
                          <a:pt x="0" y="0"/>
                        </a:moveTo>
                        <a:cubicBezTo>
                          <a:pt x="253588" y="25878"/>
                          <a:pt x="409323" y="-5359"/>
                          <a:pt x="636538" y="0"/>
                        </a:cubicBezTo>
                        <a:cubicBezTo>
                          <a:pt x="863753" y="5359"/>
                          <a:pt x="1007727" y="-28"/>
                          <a:pt x="1273077" y="0"/>
                        </a:cubicBezTo>
                        <a:cubicBezTo>
                          <a:pt x="1538427" y="28"/>
                          <a:pt x="1698640" y="-12775"/>
                          <a:pt x="1909615" y="0"/>
                        </a:cubicBezTo>
                        <a:cubicBezTo>
                          <a:pt x="2120590" y="12775"/>
                          <a:pt x="2210293" y="-21823"/>
                          <a:pt x="2482500" y="0"/>
                        </a:cubicBezTo>
                        <a:cubicBezTo>
                          <a:pt x="2754708" y="21823"/>
                          <a:pt x="3004133" y="-28750"/>
                          <a:pt x="3182692" y="0"/>
                        </a:cubicBezTo>
                        <a:cubicBezTo>
                          <a:pt x="3183134" y="4516"/>
                          <a:pt x="3181865" y="12266"/>
                          <a:pt x="3182692" y="18288"/>
                        </a:cubicBezTo>
                        <a:cubicBezTo>
                          <a:pt x="2947402" y="22440"/>
                          <a:pt x="2876226" y="27191"/>
                          <a:pt x="2609807" y="18288"/>
                        </a:cubicBezTo>
                        <a:cubicBezTo>
                          <a:pt x="2343389" y="9385"/>
                          <a:pt x="2326689" y="25579"/>
                          <a:pt x="2068750" y="18288"/>
                        </a:cubicBezTo>
                        <a:cubicBezTo>
                          <a:pt x="1810811" y="10997"/>
                          <a:pt x="1713836" y="48219"/>
                          <a:pt x="1432211" y="18288"/>
                        </a:cubicBezTo>
                        <a:cubicBezTo>
                          <a:pt x="1150586" y="-11643"/>
                          <a:pt x="982765" y="3747"/>
                          <a:pt x="859327" y="18288"/>
                        </a:cubicBezTo>
                        <a:cubicBezTo>
                          <a:pt x="735889" y="32829"/>
                          <a:pt x="254183" y="35231"/>
                          <a:pt x="0" y="18288"/>
                        </a:cubicBezTo>
                        <a:cubicBezTo>
                          <a:pt x="-306" y="11477"/>
                          <a:pt x="485" y="4355"/>
                          <a:pt x="0" y="0"/>
                        </a:cubicBezTo>
                        <a:close/>
                      </a:path>
                      <a:path w="3182692" h="18288" stroke="0" extrusionOk="0">
                        <a:moveTo>
                          <a:pt x="0" y="0"/>
                        </a:moveTo>
                        <a:cubicBezTo>
                          <a:pt x="243108" y="-22426"/>
                          <a:pt x="387854" y="22949"/>
                          <a:pt x="572885" y="0"/>
                        </a:cubicBezTo>
                        <a:cubicBezTo>
                          <a:pt x="757916" y="-22949"/>
                          <a:pt x="923707" y="6797"/>
                          <a:pt x="1113942" y="0"/>
                        </a:cubicBezTo>
                        <a:cubicBezTo>
                          <a:pt x="1304177" y="-6797"/>
                          <a:pt x="1495991" y="20627"/>
                          <a:pt x="1686827" y="0"/>
                        </a:cubicBezTo>
                        <a:cubicBezTo>
                          <a:pt x="1877663" y="-20627"/>
                          <a:pt x="2170182" y="-20672"/>
                          <a:pt x="2323365" y="0"/>
                        </a:cubicBezTo>
                        <a:cubicBezTo>
                          <a:pt x="2476548" y="20672"/>
                          <a:pt x="2919164" y="6097"/>
                          <a:pt x="3182692" y="0"/>
                        </a:cubicBezTo>
                        <a:cubicBezTo>
                          <a:pt x="3183269" y="4624"/>
                          <a:pt x="3183511" y="11191"/>
                          <a:pt x="3182692" y="18288"/>
                        </a:cubicBezTo>
                        <a:cubicBezTo>
                          <a:pt x="3026065" y="-10849"/>
                          <a:pt x="2775006" y="23067"/>
                          <a:pt x="2546154" y="18288"/>
                        </a:cubicBezTo>
                        <a:cubicBezTo>
                          <a:pt x="2317302" y="13509"/>
                          <a:pt x="2168173" y="-8513"/>
                          <a:pt x="1845961" y="18288"/>
                        </a:cubicBezTo>
                        <a:cubicBezTo>
                          <a:pt x="1523749" y="45089"/>
                          <a:pt x="1450078" y="-844"/>
                          <a:pt x="1304904" y="18288"/>
                        </a:cubicBezTo>
                        <a:cubicBezTo>
                          <a:pt x="1159730" y="37420"/>
                          <a:pt x="942635" y="-10021"/>
                          <a:pt x="604711" y="18288"/>
                        </a:cubicBezTo>
                        <a:cubicBezTo>
                          <a:pt x="266787" y="46597"/>
                          <a:pt x="141927" y="-8395"/>
                          <a:pt x="0" y="18288"/>
                        </a:cubicBezTo>
                        <a:cubicBezTo>
                          <a:pt x="-171" y="12755"/>
                          <a:pt x="-690" y="793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isällön paikkamerkki 2">
            <a:extLst>
              <a:ext uri="{FF2B5EF4-FFF2-40B4-BE49-F238E27FC236}">
                <a16:creationId xmlns:a16="http://schemas.microsoft.com/office/drawing/2014/main" id="{E8137537-FC16-6285-352D-49BA564B7671}"/>
              </a:ext>
            </a:extLst>
          </p:cNvPr>
          <p:cNvSpPr>
            <a:spLocks noGrp="1"/>
          </p:cNvSpPr>
          <p:nvPr>
            <p:ph idx="4294967295"/>
          </p:nvPr>
        </p:nvSpPr>
        <p:spPr>
          <a:xfrm>
            <a:off x="3973321" y="2706624"/>
            <a:ext cx="4688333" cy="3483864"/>
          </a:xfrm>
        </p:spPr>
        <p:txBody>
          <a:bodyPr vert="horz" lIns="91440" tIns="45720" rIns="91440" bIns="45720" rtlCol="0">
            <a:normAutofit/>
          </a:bodyPr>
          <a:lstStyle/>
          <a:p>
            <a:pPr marL="0" indent="0" defTabSz="914400">
              <a:buNone/>
            </a:pPr>
            <a:r>
              <a:rPr lang="en-US" sz="1900" dirty="0"/>
              <a:t>TWO things have kept Polish couple Andrzej </a:t>
            </a:r>
            <a:r>
              <a:rPr lang="en-US" sz="1900" dirty="0" err="1"/>
              <a:t>Sokólski</a:t>
            </a:r>
            <a:r>
              <a:rPr lang="en-US" sz="1900" dirty="0"/>
              <a:t> and Ewa </a:t>
            </a:r>
            <a:r>
              <a:rPr lang="en-US" sz="1900" dirty="0" err="1"/>
              <a:t>Sokólska</a:t>
            </a:r>
            <a:r>
              <a:rPr lang="en-US" sz="1900" dirty="0"/>
              <a:t> busy this autumn. Firstly, they have had to preserve and dry the walls. </a:t>
            </a:r>
          </a:p>
          <a:p>
            <a:pPr marL="0" indent="0" defTabSz="914400">
              <a:buNone/>
            </a:pPr>
            <a:endParaRPr lang="en-US" sz="1900" dirty="0"/>
          </a:p>
          <a:p>
            <a:pPr marL="0" indent="0" defTabSz="914400">
              <a:buNone/>
            </a:pPr>
            <a:r>
              <a:rPr lang="en-US" sz="1900" dirty="0"/>
              <a:t> A mushroom dryer is whirring away in the corner of the living room in the small town of </a:t>
            </a:r>
            <a:r>
              <a:rPr lang="en-US" sz="1900" dirty="0" err="1"/>
              <a:t>Pł</a:t>
            </a:r>
            <a:r>
              <a:rPr lang="en-US" sz="1900" dirty="0"/>
              <a:t> </a:t>
            </a:r>
            <a:r>
              <a:rPr lang="en-US" sz="1900" dirty="0" err="1"/>
              <a:t>oń</a:t>
            </a:r>
            <a:r>
              <a:rPr lang="en-US" sz="1900" dirty="0"/>
              <a:t> skin, just over an hour's drive from Warsaw. There's a new pile on the yard table waiting to be cleaned.</a:t>
            </a:r>
          </a:p>
        </p:txBody>
      </p:sp>
      <p:sp>
        <p:nvSpPr>
          <p:cNvPr id="6" name="Tekstiruutu 5">
            <a:extLst>
              <a:ext uri="{FF2B5EF4-FFF2-40B4-BE49-F238E27FC236}">
                <a16:creationId xmlns:a16="http://schemas.microsoft.com/office/drawing/2014/main" id="{1B408F66-44A3-99E0-90A6-5E4A8B327B30}"/>
              </a:ext>
            </a:extLst>
          </p:cNvPr>
          <p:cNvSpPr txBox="1"/>
          <p:nvPr/>
        </p:nvSpPr>
        <p:spPr>
          <a:xfrm>
            <a:off x="3591612" y="942115"/>
            <a:ext cx="4817097" cy="1015663"/>
          </a:xfrm>
          <a:prstGeom prst="rect">
            <a:avLst/>
          </a:prstGeom>
          <a:noFill/>
        </p:spPr>
        <p:txBody>
          <a:bodyPr wrap="square" rtlCol="0">
            <a:spAutoFit/>
          </a:bodyPr>
          <a:lstStyle/>
          <a:p>
            <a:pPr algn="r"/>
            <a:r>
              <a:rPr lang="fi-FI" sz="2000" dirty="0"/>
              <a:t>Helsingin Sanomat, October 15, 2023</a:t>
            </a:r>
          </a:p>
          <a:p>
            <a:pPr algn="r"/>
            <a:endParaRPr lang="fi-FI" sz="2000" dirty="0"/>
          </a:p>
          <a:p>
            <a:pPr algn="r"/>
            <a:r>
              <a:rPr lang="fi-FI" sz="2000" dirty="0" err="1"/>
              <a:t>Translated</a:t>
            </a:r>
            <a:r>
              <a:rPr lang="fi-FI" sz="2000" dirty="0"/>
              <a:t> </a:t>
            </a:r>
            <a:r>
              <a:rPr lang="fi-FI" sz="2000" dirty="0" err="1"/>
              <a:t>by</a:t>
            </a:r>
            <a:r>
              <a:rPr lang="fi-FI" sz="2000" dirty="0"/>
              <a:t> </a:t>
            </a:r>
            <a:r>
              <a:rPr lang="fi-FI" sz="2000" dirty="0" err="1"/>
              <a:t>DeepL</a:t>
            </a:r>
            <a:endParaRPr lang="fi-FI" sz="2000" dirty="0"/>
          </a:p>
        </p:txBody>
      </p:sp>
    </p:spTree>
    <p:extLst>
      <p:ext uri="{BB962C8B-B14F-4D97-AF65-F5344CB8AC3E}">
        <p14:creationId xmlns:p14="http://schemas.microsoft.com/office/powerpoint/2010/main" val="247116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4" descr="Abstract mesh of blue lines and verticies">
            <a:extLst>
              <a:ext uri="{FF2B5EF4-FFF2-40B4-BE49-F238E27FC236}">
                <a16:creationId xmlns:a16="http://schemas.microsoft.com/office/drawing/2014/main" id="{39ECA49B-3D6D-9B72-55C6-7AF067B6866D}"/>
              </a:ext>
            </a:extLst>
          </p:cNvPr>
          <p:cNvPicPr>
            <a:picLocks noChangeAspect="1"/>
          </p:cNvPicPr>
          <p:nvPr/>
        </p:nvPicPr>
        <p:blipFill rotWithShape="1">
          <a:blip r:embed="rId2"/>
          <a:srcRect l="17022" r="14310" b="-1"/>
          <a:stretch/>
        </p:blipFill>
        <p:spPr>
          <a:xfrm>
            <a:off x="-2285" y="10"/>
            <a:ext cx="9143999"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9143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10C73D26-C4D4-AD70-597B-2A8C79518688}"/>
              </a:ext>
            </a:extLst>
          </p:cNvPr>
          <p:cNvSpPr>
            <a:spLocks noGrp="1"/>
          </p:cNvSpPr>
          <p:nvPr>
            <p:ph type="title"/>
          </p:nvPr>
        </p:nvSpPr>
        <p:spPr>
          <a:xfrm>
            <a:off x="822960" y="325550"/>
            <a:ext cx="75438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b="1" dirty="0">
                <a:solidFill>
                  <a:srgbClr val="FFFFFF"/>
                </a:solidFill>
                <a:latin typeface="+mn-lt"/>
              </a:rPr>
              <a:t>MT technologies</a:t>
            </a:r>
          </a:p>
        </p:txBody>
      </p:sp>
      <p:sp>
        <p:nvSpPr>
          <p:cNvPr id="3" name="Tekstin paikkamerkki 2">
            <a:extLst>
              <a:ext uri="{FF2B5EF4-FFF2-40B4-BE49-F238E27FC236}">
                <a16:creationId xmlns:a16="http://schemas.microsoft.com/office/drawing/2014/main" id="{783602A0-2920-6B63-2814-021FF7798A84}"/>
              </a:ext>
            </a:extLst>
          </p:cNvPr>
          <p:cNvSpPr>
            <a:spLocks noGrp="1"/>
          </p:cNvSpPr>
          <p:nvPr>
            <p:ph type="body" idx="1"/>
          </p:nvPr>
        </p:nvSpPr>
        <p:spPr>
          <a:xfrm>
            <a:off x="825038" y="4072043"/>
            <a:ext cx="7543800" cy="1282707"/>
          </a:xfrm>
          <a:effectLst>
            <a:outerShdw blurRad="50800" dist="38100" dir="2700000" algn="tl" rotWithShape="0">
              <a:prstClr val="black">
                <a:alpha val="40000"/>
              </a:prstClr>
            </a:outerShdw>
          </a:effectLst>
        </p:spPr>
        <p:txBody>
          <a:bodyPr vert="horz" lIns="91440" tIns="45720" rIns="91440" bIns="45720" rtlCol="0">
            <a:normAutofit/>
          </a:bodyPr>
          <a:lstStyle/>
          <a:p>
            <a:pPr algn="ctr"/>
            <a:endParaRPr lang="en-US">
              <a:solidFill>
                <a:srgbClr val="FFFFFF"/>
              </a:solidFill>
            </a:endParaRPr>
          </a:p>
        </p:txBody>
      </p:sp>
    </p:spTree>
    <p:extLst>
      <p:ext uri="{BB962C8B-B14F-4D97-AF65-F5344CB8AC3E}">
        <p14:creationId xmlns:p14="http://schemas.microsoft.com/office/powerpoint/2010/main" val="22380253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isällön paikkamerkki 4">
            <a:extLst>
              <a:ext uri="{FF2B5EF4-FFF2-40B4-BE49-F238E27FC236}">
                <a16:creationId xmlns:a16="http://schemas.microsoft.com/office/drawing/2014/main" id="{ADCEA30F-E6ED-81F8-A917-9797E40CC281}"/>
              </a:ext>
            </a:extLst>
          </p:cNvPr>
          <p:cNvPicPr>
            <a:picLocks noGrp="1" noChangeAspect="1"/>
          </p:cNvPicPr>
          <p:nvPr>
            <p:ph idx="4294967295"/>
          </p:nvPr>
        </p:nvPicPr>
        <p:blipFill>
          <a:blip r:embed="rId2"/>
          <a:stretch>
            <a:fillRect/>
          </a:stretch>
        </p:blipFill>
        <p:spPr>
          <a:xfrm>
            <a:off x="205930" y="848412"/>
            <a:ext cx="8863318" cy="4470778"/>
          </a:xfrm>
        </p:spPr>
      </p:pic>
      <p:cxnSp>
        <p:nvCxnSpPr>
          <p:cNvPr id="7" name="Suora yhdysviiva 6">
            <a:extLst>
              <a:ext uri="{FF2B5EF4-FFF2-40B4-BE49-F238E27FC236}">
                <a16:creationId xmlns:a16="http://schemas.microsoft.com/office/drawing/2014/main" id="{2D541B6B-BCB3-A336-FC3A-088D397ED590}"/>
              </a:ext>
            </a:extLst>
          </p:cNvPr>
          <p:cNvCxnSpPr>
            <a:cxnSpLocks/>
          </p:cNvCxnSpPr>
          <p:nvPr/>
        </p:nvCxnSpPr>
        <p:spPr>
          <a:xfrm>
            <a:off x="4741682" y="3799002"/>
            <a:ext cx="707011"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uora yhdysviiva 10">
            <a:extLst>
              <a:ext uri="{FF2B5EF4-FFF2-40B4-BE49-F238E27FC236}">
                <a16:creationId xmlns:a16="http://schemas.microsoft.com/office/drawing/2014/main" id="{49AEEBE7-FF21-13BD-DED8-0BCF2FE83BAF}"/>
              </a:ext>
            </a:extLst>
          </p:cNvPr>
          <p:cNvCxnSpPr>
            <a:cxnSpLocks/>
          </p:cNvCxnSpPr>
          <p:nvPr/>
        </p:nvCxnSpPr>
        <p:spPr>
          <a:xfrm>
            <a:off x="339365" y="4479303"/>
            <a:ext cx="66930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79694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C81B4C1-C8E9-457C-ABA5-DE05B3CBEB0A}"/>
              </a:ext>
            </a:extLst>
          </p:cNvPr>
          <p:cNvSpPr>
            <a:spLocks noGrp="1"/>
          </p:cNvSpPr>
          <p:nvPr>
            <p:ph type="title"/>
          </p:nvPr>
        </p:nvSpPr>
        <p:spPr>
          <a:xfrm>
            <a:off x="628650" y="988220"/>
            <a:ext cx="8229600" cy="733425"/>
          </a:xfrm>
        </p:spPr>
        <p:txBody>
          <a:bodyPr>
            <a:normAutofit/>
          </a:bodyPr>
          <a:lstStyle/>
          <a:p>
            <a:r>
              <a:rPr lang="fi-FI" b="1" noProof="1"/>
              <a:t>10 rules for controlled language</a:t>
            </a:r>
            <a:r>
              <a:rPr lang="fi-FI" b="1" dirty="0"/>
              <a:t> </a:t>
            </a:r>
            <a:r>
              <a:rPr lang="fi-FI" sz="1800" dirty="0"/>
              <a:t>(</a:t>
            </a:r>
            <a:r>
              <a:rPr lang="en-US" sz="1800" noProof="1"/>
              <a:t>Muegge</a:t>
            </a:r>
            <a:r>
              <a:rPr lang="fi-FI" sz="1800" dirty="0"/>
              <a:t> 2008)</a:t>
            </a:r>
          </a:p>
        </p:txBody>
      </p:sp>
      <p:sp>
        <p:nvSpPr>
          <p:cNvPr id="7" name="Sisällön paikkamerkki 6">
            <a:extLst>
              <a:ext uri="{FF2B5EF4-FFF2-40B4-BE49-F238E27FC236}">
                <a16:creationId xmlns:a16="http://schemas.microsoft.com/office/drawing/2014/main" id="{879E28F6-D136-410F-A3E9-12744403562A}"/>
              </a:ext>
            </a:extLst>
          </p:cNvPr>
          <p:cNvSpPr>
            <a:spLocks noGrp="1"/>
          </p:cNvSpPr>
          <p:nvPr>
            <p:ph sz="half" idx="1"/>
          </p:nvPr>
        </p:nvSpPr>
        <p:spPr>
          <a:xfrm>
            <a:off x="628650" y="1833562"/>
            <a:ext cx="3886200" cy="3708704"/>
          </a:xfrm>
        </p:spPr>
        <p:txBody>
          <a:bodyPr>
            <a:normAutofit fontScale="70000" lnSpcReduction="20000"/>
          </a:bodyPr>
          <a:lstStyle/>
          <a:p>
            <a:r>
              <a:rPr lang="en-US" sz="2550" dirty="0"/>
              <a:t>Write sentences that are </a:t>
            </a:r>
            <a:r>
              <a:rPr lang="en-US" sz="2550" b="1" dirty="0"/>
              <a:t>shorter than 25 words</a:t>
            </a:r>
            <a:r>
              <a:rPr lang="en-US" sz="2550" dirty="0"/>
              <a:t>.</a:t>
            </a:r>
          </a:p>
          <a:p>
            <a:endParaRPr lang="en-US" sz="2550" dirty="0"/>
          </a:p>
          <a:p>
            <a:r>
              <a:rPr lang="en-US" sz="2550" dirty="0"/>
              <a:t>Write sentences that express </a:t>
            </a:r>
            <a:r>
              <a:rPr lang="en-US" sz="2550" b="1" dirty="0"/>
              <a:t>only one idea</a:t>
            </a:r>
            <a:r>
              <a:rPr lang="en-US" sz="2550" dirty="0"/>
              <a:t>.</a:t>
            </a:r>
          </a:p>
          <a:p>
            <a:pPr marL="0" indent="0">
              <a:buNone/>
            </a:pPr>
            <a:r>
              <a:rPr lang="en-US" sz="2550" dirty="0"/>
              <a:t> </a:t>
            </a:r>
          </a:p>
          <a:p>
            <a:r>
              <a:rPr lang="en-US" sz="2550" dirty="0"/>
              <a:t>Write </a:t>
            </a:r>
            <a:r>
              <a:rPr lang="en-US" sz="2550" b="1" dirty="0"/>
              <a:t>the same sentence </a:t>
            </a:r>
            <a:r>
              <a:rPr lang="en-US" sz="2550" dirty="0"/>
              <a:t>if you want to express the same content.</a:t>
            </a:r>
          </a:p>
          <a:p>
            <a:pPr marL="0" indent="0">
              <a:buNone/>
            </a:pPr>
            <a:r>
              <a:rPr lang="en-US" sz="2550" dirty="0"/>
              <a:t> </a:t>
            </a:r>
          </a:p>
          <a:p>
            <a:r>
              <a:rPr lang="en-US" sz="2550" dirty="0"/>
              <a:t>Write sentences that are </a:t>
            </a:r>
            <a:r>
              <a:rPr lang="en-US" sz="2550" b="1" dirty="0"/>
              <a:t>grammatically complete</a:t>
            </a:r>
            <a:r>
              <a:rPr lang="en-US" sz="2550" dirty="0"/>
              <a:t>.</a:t>
            </a:r>
          </a:p>
          <a:p>
            <a:pPr marL="0" indent="0">
              <a:buNone/>
            </a:pPr>
            <a:r>
              <a:rPr lang="en-US" sz="2550" dirty="0"/>
              <a:t> </a:t>
            </a:r>
          </a:p>
          <a:p>
            <a:r>
              <a:rPr lang="en-US" sz="2550" dirty="0"/>
              <a:t>Write sentences that have </a:t>
            </a:r>
            <a:r>
              <a:rPr lang="en-US" sz="2550" b="1" dirty="0"/>
              <a:t>a simple grammatical structure</a:t>
            </a:r>
            <a:r>
              <a:rPr lang="en-US" sz="2550" dirty="0"/>
              <a:t>.</a:t>
            </a:r>
          </a:p>
          <a:p>
            <a:pPr marL="0" indent="0">
              <a:buNone/>
            </a:pPr>
            <a:endParaRPr lang="fi-FI" sz="2550" dirty="0"/>
          </a:p>
          <a:p>
            <a:endParaRPr lang="fi-FI" dirty="0"/>
          </a:p>
        </p:txBody>
      </p:sp>
      <p:sp>
        <p:nvSpPr>
          <p:cNvPr id="8" name="Sisällön paikkamerkki 7">
            <a:extLst>
              <a:ext uri="{FF2B5EF4-FFF2-40B4-BE49-F238E27FC236}">
                <a16:creationId xmlns:a16="http://schemas.microsoft.com/office/drawing/2014/main" id="{E0CCC58C-F131-46DC-B568-80D32CEDC295}"/>
              </a:ext>
            </a:extLst>
          </p:cNvPr>
          <p:cNvSpPr>
            <a:spLocks noGrp="1"/>
          </p:cNvSpPr>
          <p:nvPr>
            <p:ph sz="half" idx="2"/>
          </p:nvPr>
        </p:nvSpPr>
        <p:spPr>
          <a:xfrm>
            <a:off x="4629150" y="1833562"/>
            <a:ext cx="4085904" cy="3600824"/>
          </a:xfrm>
        </p:spPr>
        <p:txBody>
          <a:bodyPr>
            <a:normAutofit fontScale="70000" lnSpcReduction="20000"/>
          </a:bodyPr>
          <a:lstStyle/>
          <a:p>
            <a:r>
              <a:rPr lang="en-US" sz="2550" dirty="0"/>
              <a:t>Write sentences in the </a:t>
            </a:r>
            <a:r>
              <a:rPr lang="en-US" sz="2550" b="1" dirty="0"/>
              <a:t>active</a:t>
            </a:r>
            <a:r>
              <a:rPr lang="en-US" sz="2550" dirty="0"/>
              <a:t> form.</a:t>
            </a:r>
          </a:p>
          <a:p>
            <a:endParaRPr lang="en-US" sz="2550" dirty="0"/>
          </a:p>
          <a:p>
            <a:r>
              <a:rPr lang="en-US" sz="2550" dirty="0"/>
              <a:t>Write sentences that </a:t>
            </a:r>
            <a:r>
              <a:rPr lang="en-US" sz="2550" b="1" dirty="0"/>
              <a:t>repeat the noun </a:t>
            </a:r>
            <a:r>
              <a:rPr lang="en-US" sz="2550" dirty="0"/>
              <a:t>instead of using a pronoun.</a:t>
            </a:r>
          </a:p>
          <a:p>
            <a:pPr marL="0" indent="0">
              <a:buNone/>
            </a:pPr>
            <a:r>
              <a:rPr lang="en-US" sz="2550" dirty="0"/>
              <a:t> </a:t>
            </a:r>
          </a:p>
          <a:p>
            <a:r>
              <a:rPr lang="en-US" sz="2550" dirty="0"/>
              <a:t>Write sentences that use articles to identify nouns.</a:t>
            </a:r>
          </a:p>
          <a:p>
            <a:pPr marL="0" indent="0">
              <a:buNone/>
            </a:pPr>
            <a:r>
              <a:rPr lang="en-US" sz="2550" dirty="0"/>
              <a:t> </a:t>
            </a:r>
          </a:p>
          <a:p>
            <a:r>
              <a:rPr lang="en-US" sz="2550" dirty="0"/>
              <a:t>Write sentences that use words from a </a:t>
            </a:r>
            <a:r>
              <a:rPr lang="en-US" sz="2550" b="1" dirty="0"/>
              <a:t>general dictionary</a:t>
            </a:r>
            <a:r>
              <a:rPr lang="en-US" sz="2550" dirty="0"/>
              <a:t>.</a:t>
            </a:r>
          </a:p>
          <a:p>
            <a:pPr marL="0" indent="0">
              <a:buNone/>
            </a:pPr>
            <a:r>
              <a:rPr lang="en-US" sz="2550" dirty="0"/>
              <a:t> </a:t>
            </a:r>
          </a:p>
          <a:p>
            <a:r>
              <a:rPr lang="en-US" sz="2550" dirty="0"/>
              <a:t>Write sentences that use only words with </a:t>
            </a:r>
            <a:r>
              <a:rPr lang="en-US" sz="2550" b="1" dirty="0"/>
              <a:t>correct spelling</a:t>
            </a:r>
            <a:r>
              <a:rPr lang="en-US" sz="2550" dirty="0"/>
              <a:t>.</a:t>
            </a:r>
          </a:p>
          <a:p>
            <a:endParaRPr lang="fi-FI" dirty="0"/>
          </a:p>
        </p:txBody>
      </p:sp>
      <p:sp>
        <p:nvSpPr>
          <p:cNvPr id="3" name="Rectangle: Rounded Corners 2">
            <a:extLst>
              <a:ext uri="{FF2B5EF4-FFF2-40B4-BE49-F238E27FC236}">
                <a16:creationId xmlns:a16="http://schemas.microsoft.com/office/drawing/2014/main" id="{A5442D3F-8FC7-4DE6-8603-BBA9C393EF24}"/>
              </a:ext>
            </a:extLst>
          </p:cNvPr>
          <p:cNvSpPr/>
          <p:nvPr/>
        </p:nvSpPr>
        <p:spPr>
          <a:xfrm>
            <a:off x="4743450" y="4636530"/>
            <a:ext cx="3693540" cy="625876"/>
          </a:xfrm>
          <a:prstGeom prst="roundRect">
            <a:avLst>
              <a:gd name="adj" fmla="val 36247"/>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fi-FI" sz="1500" err="1">
              <a:solidFill>
                <a:prstClr val="black"/>
              </a:solidFill>
              <a:latin typeface="Calibri" panose="020F0502020204030204"/>
            </a:endParaRPr>
          </a:p>
        </p:txBody>
      </p:sp>
    </p:spTree>
    <p:extLst>
      <p:ext uri="{BB962C8B-B14F-4D97-AF65-F5344CB8AC3E}">
        <p14:creationId xmlns:p14="http://schemas.microsoft.com/office/powerpoint/2010/main" val="1161392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732925" cy="1085638"/>
          </a:xfrm>
        </p:spPr>
        <p:txBody>
          <a:bodyPr/>
          <a:lstStyle/>
          <a:p>
            <a:r>
              <a:rPr lang="fi-FI" b="1" noProof="1">
                <a:latin typeface="+mn-lt"/>
              </a:rPr>
              <a:t>How to get good quality in MT</a:t>
            </a:r>
          </a:p>
        </p:txBody>
      </p:sp>
      <p:sp>
        <p:nvSpPr>
          <p:cNvPr id="5" name="Rounded Rectangle 4"/>
          <p:cNvSpPr/>
          <p:nvPr/>
        </p:nvSpPr>
        <p:spPr>
          <a:xfrm>
            <a:off x="628650" y="1734741"/>
            <a:ext cx="7204435" cy="953666"/>
          </a:xfrm>
          <a:prstGeom prst="roundRect">
            <a:avLst/>
          </a:prstGeom>
          <a:ln w="5715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marL="385763" marR="0" lvl="0" indent="-385763" algn="l" defTabSz="457200" rtl="0" eaLnBrk="1" fontAlgn="auto" latinLnBrk="0" hangingPunct="1">
              <a:lnSpc>
                <a:spcPct val="100000"/>
              </a:lnSpc>
              <a:spcBef>
                <a:spcPts val="0"/>
              </a:spcBef>
              <a:spcAft>
                <a:spcPts val="0"/>
              </a:spcAft>
              <a:buClrTx/>
              <a:buSzTx/>
              <a:buFont typeface="+mj-lt"/>
              <a:buAutoNum type="arabicPeriod"/>
              <a:tabLst/>
              <a:defRPr/>
            </a:pPr>
            <a:r>
              <a:rPr kumimoji="0" lang="fi-FI" sz="3000" b="0" i="0" u="none" strike="noStrike" kern="1200" cap="none" spc="0" normalizeH="0" baseline="0" noProof="1">
                <a:ln>
                  <a:noFill/>
                </a:ln>
                <a:solidFill>
                  <a:prstClr val="black"/>
                </a:solidFill>
                <a:effectLst/>
                <a:uLnTx/>
                <a:uFillTx/>
                <a:latin typeface="Calibri" panose="020F0502020204030204"/>
                <a:ea typeface="+mn-ea"/>
                <a:cs typeface="+mn-cs"/>
              </a:rPr>
              <a:t>English is one of the languages involved</a:t>
            </a:r>
          </a:p>
        </p:txBody>
      </p:sp>
      <p:sp>
        <p:nvSpPr>
          <p:cNvPr id="6" name="Rounded Rectangle 5"/>
          <p:cNvSpPr/>
          <p:nvPr/>
        </p:nvSpPr>
        <p:spPr>
          <a:xfrm>
            <a:off x="628650" y="2972383"/>
            <a:ext cx="7204435" cy="953666"/>
          </a:xfrm>
          <a:prstGeom prst="roundRect">
            <a:avLst/>
          </a:prstGeom>
          <a:ln w="5715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557213" marR="0" lvl="0" indent="-557213" algn="l" defTabSz="457200" rtl="0" eaLnBrk="1" fontAlgn="auto" latinLnBrk="0" hangingPunct="1">
              <a:lnSpc>
                <a:spcPct val="100000"/>
              </a:lnSpc>
              <a:spcBef>
                <a:spcPts val="0"/>
              </a:spcBef>
              <a:spcAft>
                <a:spcPts val="0"/>
              </a:spcAft>
              <a:buClrTx/>
              <a:buSzTx/>
              <a:buFont typeface="+mj-lt"/>
              <a:buAutoNum type="arabicPeriod" startAt="2"/>
              <a:tabLst/>
              <a:defRPr/>
            </a:pPr>
            <a:r>
              <a:rPr kumimoji="0" lang="fi-FI" sz="3000" b="0" i="0" u="none" strike="noStrike" kern="1200" cap="none" spc="0" normalizeH="0" baseline="0" noProof="1">
                <a:ln>
                  <a:noFill/>
                </a:ln>
                <a:solidFill>
                  <a:prstClr val="black"/>
                </a:solidFill>
                <a:effectLst/>
                <a:uLnTx/>
                <a:uFillTx/>
                <a:latin typeface="Calibri" panose="020F0502020204030204"/>
                <a:ea typeface="+mn-ea"/>
                <a:cs typeface="+mn-cs"/>
              </a:rPr>
              <a:t>Tons of data (translations + other</a:t>
            </a:r>
            <a:r>
              <a:rPr kumimoji="0" lang="fi-FI" sz="30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7" name="Rounded Rectangle 6"/>
          <p:cNvSpPr/>
          <p:nvPr/>
        </p:nvSpPr>
        <p:spPr>
          <a:xfrm>
            <a:off x="628650" y="4210026"/>
            <a:ext cx="7204435" cy="953666"/>
          </a:xfrm>
          <a:prstGeom prst="roundRect">
            <a:avLst/>
          </a:prstGeom>
          <a:ln w="57150">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557213" marR="0" lvl="0" indent="-557213" algn="l" defTabSz="457200" rtl="0" eaLnBrk="1" fontAlgn="auto" latinLnBrk="0" hangingPunct="1">
              <a:lnSpc>
                <a:spcPct val="100000"/>
              </a:lnSpc>
              <a:spcBef>
                <a:spcPts val="0"/>
              </a:spcBef>
              <a:spcAft>
                <a:spcPts val="0"/>
              </a:spcAft>
              <a:buClrTx/>
              <a:buSzTx/>
              <a:buFont typeface="+mj-lt"/>
              <a:buAutoNum type="arabicPeriod" startAt="3"/>
              <a:tabLst/>
              <a:defRPr/>
            </a:pPr>
            <a:r>
              <a:rPr kumimoji="0" lang="fi-FI" sz="3000" b="0" i="0" u="none" strike="noStrike" kern="1200" cap="none" spc="0" normalizeH="0" baseline="0" noProof="1">
                <a:ln>
                  <a:noFill/>
                </a:ln>
                <a:solidFill>
                  <a:prstClr val="black"/>
                </a:solidFill>
                <a:effectLst/>
                <a:uLnTx/>
                <a:uFillTx/>
                <a:latin typeface="Calibri" panose="020F0502020204030204"/>
                <a:ea typeface="+mn-ea"/>
                <a:cs typeface="+mn-cs"/>
              </a:rPr>
              <a:t>Languages (similar, simpler syntax</a:t>
            </a:r>
            <a:r>
              <a:rPr kumimoji="0" lang="fi-FI" sz="30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3885447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50FEF-7199-4ECB-8BB9-134BC13753F7}"/>
              </a:ext>
            </a:extLst>
          </p:cNvPr>
          <p:cNvSpPr>
            <a:spLocks noGrp="1"/>
          </p:cNvSpPr>
          <p:nvPr>
            <p:ph type="title"/>
          </p:nvPr>
        </p:nvSpPr>
        <p:spPr/>
        <p:txBody>
          <a:bodyPr/>
          <a:lstStyle/>
          <a:p>
            <a:r>
              <a:rPr lang="fi-FI" b="1" noProof="1">
                <a:latin typeface="+mn-lt"/>
              </a:rPr>
              <a:t>MT solutions are still specific to language pairs</a:t>
            </a:r>
          </a:p>
        </p:txBody>
      </p:sp>
      <p:sp>
        <p:nvSpPr>
          <p:cNvPr id="3" name="Content Placeholder 2">
            <a:extLst>
              <a:ext uri="{FF2B5EF4-FFF2-40B4-BE49-F238E27FC236}">
                <a16:creationId xmlns:a16="http://schemas.microsoft.com/office/drawing/2014/main" id="{59C0E256-5BC7-49CE-9171-9B223D052CB8}"/>
              </a:ext>
            </a:extLst>
          </p:cNvPr>
          <p:cNvSpPr>
            <a:spLocks noGrp="1"/>
          </p:cNvSpPr>
          <p:nvPr>
            <p:ph idx="1"/>
          </p:nvPr>
        </p:nvSpPr>
        <p:spPr>
          <a:xfrm>
            <a:off x="628651" y="1788583"/>
            <a:ext cx="7732924" cy="1899416"/>
          </a:xfrm>
        </p:spPr>
        <p:txBody>
          <a:bodyPr>
            <a:normAutofit fontScale="92500" lnSpcReduction="20000"/>
          </a:bodyPr>
          <a:lstStyle/>
          <a:p>
            <a:r>
              <a:rPr lang="fi-FI" noProof="1"/>
              <a:t>Each solution is built separately.</a:t>
            </a:r>
          </a:p>
          <a:p>
            <a:r>
              <a:rPr lang="fi-FI" noProof="1"/>
              <a:t>Bigger languages (with commercial interest) are built first.</a:t>
            </a:r>
          </a:p>
          <a:p>
            <a:r>
              <a:rPr lang="fi-FI" noProof="1"/>
              <a:t>But ”low-resource” languages have been getting attention lately.</a:t>
            </a:r>
          </a:p>
          <a:p>
            <a:pPr marL="0" indent="0">
              <a:buNone/>
            </a:pPr>
            <a:endParaRPr lang="fi-FI" dirty="0"/>
          </a:p>
          <a:p>
            <a:endParaRPr lang="fi-FI" dirty="0"/>
          </a:p>
          <a:p>
            <a:endParaRPr lang="fi-FI" dirty="0"/>
          </a:p>
        </p:txBody>
      </p:sp>
      <p:pic>
        <p:nvPicPr>
          <p:cNvPr id="6" name="Kuva 5" descr="Kuva, joka sisältää kohteen vaate, henkilö, sisä-, mies&#10;&#10;Kuvaus luotu automaattisesti">
            <a:extLst>
              <a:ext uri="{FF2B5EF4-FFF2-40B4-BE49-F238E27FC236}">
                <a16:creationId xmlns:a16="http://schemas.microsoft.com/office/drawing/2014/main" id="{D2E93C09-0364-D41E-D86D-E01B0D4127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122" y="4223208"/>
            <a:ext cx="8651806" cy="2054064"/>
          </a:xfrm>
          <a:prstGeom prst="rect">
            <a:avLst/>
          </a:prstGeom>
        </p:spPr>
      </p:pic>
    </p:spTree>
    <p:extLst>
      <p:ext uri="{BB962C8B-B14F-4D97-AF65-F5344CB8AC3E}">
        <p14:creationId xmlns:p14="http://schemas.microsoft.com/office/powerpoint/2010/main" val="6981501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2874" y="994065"/>
            <a:ext cx="7814104" cy="760810"/>
          </a:xfrm>
        </p:spPr>
        <p:txBody>
          <a:bodyPr/>
          <a:lstStyle/>
          <a:p>
            <a:r>
              <a:rPr lang="fi-FI" b="1" noProof="1">
                <a:latin typeface="+mn-lt"/>
              </a:rPr>
              <a:t>English is often a pivot language</a:t>
            </a:r>
          </a:p>
        </p:txBody>
      </p:sp>
      <p:sp>
        <p:nvSpPr>
          <p:cNvPr id="5" name="Right Arrow 4"/>
          <p:cNvSpPr/>
          <p:nvPr/>
        </p:nvSpPr>
        <p:spPr>
          <a:xfrm>
            <a:off x="481809" y="1912990"/>
            <a:ext cx="2605252" cy="1592318"/>
          </a:xfrm>
          <a:prstGeom prst="rightArrow">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i-FI" sz="3375" b="0" i="0" u="none" strike="noStrike" kern="1200" cap="none" spc="0" normalizeH="0" baseline="0" noProof="1">
                <a:ln>
                  <a:noFill/>
                </a:ln>
                <a:solidFill>
                  <a:prstClr val="black"/>
                </a:solidFill>
                <a:effectLst/>
                <a:uLnTx/>
                <a:uFillTx/>
                <a:latin typeface="Calibri" panose="020F0502020204030204"/>
                <a:ea typeface="+mn-ea"/>
                <a:cs typeface="+mn-cs"/>
              </a:rPr>
              <a:t>Japanese</a:t>
            </a:r>
          </a:p>
        </p:txBody>
      </p:sp>
      <p:sp>
        <p:nvSpPr>
          <p:cNvPr id="6" name="Right Arrow 5"/>
          <p:cNvSpPr/>
          <p:nvPr/>
        </p:nvSpPr>
        <p:spPr>
          <a:xfrm>
            <a:off x="3197421" y="1917358"/>
            <a:ext cx="2605252" cy="159231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i-FI" sz="3375" b="0" i="0" u="none" strike="noStrike" kern="1200" cap="none" spc="0" normalizeH="0" baseline="0" noProof="0">
                <a:ln>
                  <a:noFill/>
                </a:ln>
                <a:solidFill>
                  <a:prstClr val="white"/>
                </a:solidFill>
                <a:effectLst/>
                <a:uLnTx/>
                <a:uFillTx/>
                <a:latin typeface="Calibri" panose="020F0502020204030204"/>
                <a:ea typeface="+mn-ea"/>
                <a:cs typeface="+mn-cs"/>
              </a:rPr>
              <a:t>English</a:t>
            </a:r>
          </a:p>
        </p:txBody>
      </p:sp>
      <p:sp>
        <p:nvSpPr>
          <p:cNvPr id="7" name="Right Arrow 6"/>
          <p:cNvSpPr/>
          <p:nvPr/>
        </p:nvSpPr>
        <p:spPr>
          <a:xfrm>
            <a:off x="6007623" y="1912990"/>
            <a:ext cx="2605252" cy="1592318"/>
          </a:xfrm>
          <a:prstGeom prst="rightArrow">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i-FI" sz="3375" b="0" i="0" u="none" strike="noStrike" kern="1200" cap="none" spc="0" normalizeH="0" baseline="0" noProof="0">
                <a:ln>
                  <a:noFill/>
                </a:ln>
                <a:solidFill>
                  <a:prstClr val="black"/>
                </a:solidFill>
                <a:effectLst/>
                <a:uLnTx/>
                <a:uFillTx/>
                <a:latin typeface="Calibri" panose="020F0502020204030204"/>
                <a:ea typeface="+mn-ea"/>
                <a:cs typeface="+mn-cs"/>
              </a:rPr>
              <a:t>Korean</a:t>
            </a:r>
          </a:p>
        </p:txBody>
      </p:sp>
      <p:sp>
        <p:nvSpPr>
          <p:cNvPr id="8" name="Right Arrow 4">
            <a:extLst>
              <a:ext uri="{FF2B5EF4-FFF2-40B4-BE49-F238E27FC236}">
                <a16:creationId xmlns:a16="http://schemas.microsoft.com/office/drawing/2014/main" id="{75D98073-5B88-47A9-99E5-9FE439C3D5D5}"/>
              </a:ext>
            </a:extLst>
          </p:cNvPr>
          <p:cNvSpPr/>
          <p:nvPr/>
        </p:nvSpPr>
        <p:spPr>
          <a:xfrm>
            <a:off x="481809" y="3672158"/>
            <a:ext cx="2605252" cy="1592318"/>
          </a:xfrm>
          <a:prstGeom prst="rightArrow">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i-FI" sz="3375" b="0" i="0" u="none" strike="noStrike" kern="1200" cap="none" spc="0" normalizeH="0" baseline="0" noProof="1">
                <a:ln>
                  <a:noFill/>
                </a:ln>
                <a:solidFill>
                  <a:prstClr val="black"/>
                </a:solidFill>
                <a:effectLst/>
                <a:uLnTx/>
                <a:uFillTx/>
                <a:latin typeface="Calibri" panose="020F0502020204030204"/>
                <a:ea typeface="+mn-ea"/>
                <a:cs typeface="+mn-cs"/>
              </a:rPr>
              <a:t>Swedish</a:t>
            </a:r>
          </a:p>
        </p:txBody>
      </p:sp>
      <p:sp>
        <p:nvSpPr>
          <p:cNvPr id="9" name="Right Arrow 5">
            <a:extLst>
              <a:ext uri="{FF2B5EF4-FFF2-40B4-BE49-F238E27FC236}">
                <a16:creationId xmlns:a16="http://schemas.microsoft.com/office/drawing/2014/main" id="{C4CE38C4-3DBB-43C5-A35D-3B03B021F1E3}"/>
              </a:ext>
            </a:extLst>
          </p:cNvPr>
          <p:cNvSpPr/>
          <p:nvPr/>
        </p:nvSpPr>
        <p:spPr>
          <a:xfrm>
            <a:off x="3197421" y="3676526"/>
            <a:ext cx="2605252" cy="159231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i-FI" sz="3375" b="0" i="0" u="none" strike="noStrike" kern="1200" cap="none" spc="0" normalizeH="0" baseline="0" noProof="0">
                <a:ln>
                  <a:noFill/>
                </a:ln>
                <a:solidFill>
                  <a:prstClr val="white"/>
                </a:solidFill>
                <a:effectLst/>
                <a:uLnTx/>
                <a:uFillTx/>
                <a:latin typeface="Calibri" panose="020F0502020204030204"/>
                <a:ea typeface="+mn-ea"/>
                <a:cs typeface="+mn-cs"/>
              </a:rPr>
              <a:t>English</a:t>
            </a:r>
          </a:p>
        </p:txBody>
      </p:sp>
      <p:sp>
        <p:nvSpPr>
          <p:cNvPr id="10" name="Right Arrow 6">
            <a:extLst>
              <a:ext uri="{FF2B5EF4-FFF2-40B4-BE49-F238E27FC236}">
                <a16:creationId xmlns:a16="http://schemas.microsoft.com/office/drawing/2014/main" id="{AEF1E095-4B09-4857-AD5F-21572D8C6AE7}"/>
              </a:ext>
            </a:extLst>
          </p:cNvPr>
          <p:cNvSpPr/>
          <p:nvPr/>
        </p:nvSpPr>
        <p:spPr>
          <a:xfrm>
            <a:off x="6007623" y="3672158"/>
            <a:ext cx="2605252" cy="1592318"/>
          </a:xfrm>
          <a:prstGeom prst="rightArrow">
            <a:avLst/>
          </a:prstGeom>
          <a:solidFill>
            <a:srgbClr val="CC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i-FI" sz="3375" b="0" i="0" u="none" strike="noStrike" kern="1200" cap="none" spc="0" normalizeH="0" baseline="0" noProof="1">
                <a:ln>
                  <a:noFill/>
                </a:ln>
                <a:solidFill>
                  <a:prstClr val="black"/>
                </a:solidFill>
                <a:effectLst/>
                <a:uLnTx/>
                <a:uFillTx/>
                <a:latin typeface="Calibri" panose="020F0502020204030204"/>
                <a:ea typeface="+mn-ea"/>
                <a:cs typeface="+mn-cs"/>
              </a:rPr>
              <a:t>Finnish</a:t>
            </a:r>
          </a:p>
        </p:txBody>
      </p:sp>
    </p:spTree>
    <p:extLst>
      <p:ext uri="{BB962C8B-B14F-4D97-AF65-F5344CB8AC3E}">
        <p14:creationId xmlns:p14="http://schemas.microsoft.com/office/powerpoint/2010/main" val="3712744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198DDA80-A204-655B-2FBD-E5B1CDFA311C}"/>
              </a:ext>
            </a:extLst>
          </p:cNvPr>
          <p:cNvPicPr>
            <a:picLocks noChangeAspect="1"/>
          </p:cNvPicPr>
          <p:nvPr/>
        </p:nvPicPr>
        <p:blipFill>
          <a:blip r:embed="rId2"/>
          <a:stretch>
            <a:fillRect/>
          </a:stretch>
        </p:blipFill>
        <p:spPr>
          <a:xfrm>
            <a:off x="84842" y="801278"/>
            <a:ext cx="8841909" cy="3649204"/>
          </a:xfrm>
          <a:prstGeom prst="rect">
            <a:avLst/>
          </a:prstGeom>
        </p:spPr>
      </p:pic>
      <p:sp>
        <p:nvSpPr>
          <p:cNvPr id="2" name="Tekstiruutu 1">
            <a:extLst>
              <a:ext uri="{FF2B5EF4-FFF2-40B4-BE49-F238E27FC236}">
                <a16:creationId xmlns:a16="http://schemas.microsoft.com/office/drawing/2014/main" id="{D91F7C82-D4C2-9BD2-4F3A-7A54AF166AF4}"/>
              </a:ext>
            </a:extLst>
          </p:cNvPr>
          <p:cNvSpPr txBox="1"/>
          <p:nvPr/>
        </p:nvSpPr>
        <p:spPr>
          <a:xfrm>
            <a:off x="4817096" y="4883084"/>
            <a:ext cx="4109655" cy="1569660"/>
          </a:xfrm>
          <a:prstGeom prst="rect">
            <a:avLst/>
          </a:prstGeom>
          <a:noFill/>
        </p:spPr>
        <p:txBody>
          <a:bodyPr wrap="square" rtlCol="0">
            <a:spAutoFit/>
          </a:bodyPr>
          <a:lstStyle/>
          <a:p>
            <a:r>
              <a:rPr lang="fi-FI" sz="3200" dirty="0"/>
              <a:t> </a:t>
            </a:r>
            <a:r>
              <a:rPr lang="fi-FI" sz="3200" noProof="1"/>
              <a:t>’you are welcome’</a:t>
            </a:r>
          </a:p>
          <a:p>
            <a:endParaRPr lang="fi-FI" sz="3200" noProof="1"/>
          </a:p>
          <a:p>
            <a:r>
              <a:rPr lang="fi-FI" sz="3200" noProof="1"/>
              <a:t>Correct: Ole hyvä.</a:t>
            </a:r>
            <a:endParaRPr lang="fi-FI" noProof="1"/>
          </a:p>
        </p:txBody>
      </p:sp>
    </p:spTree>
    <p:extLst>
      <p:ext uri="{BB962C8B-B14F-4D97-AF65-F5344CB8AC3E}">
        <p14:creationId xmlns:p14="http://schemas.microsoft.com/office/powerpoint/2010/main" val="94716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F717FF3-AD3C-8581-8224-1F6AAC64FEEC}"/>
              </a:ext>
            </a:extLst>
          </p:cNvPr>
          <p:cNvSpPr>
            <a:spLocks noGrp="1"/>
          </p:cNvSpPr>
          <p:nvPr>
            <p:ph type="title"/>
          </p:nvPr>
        </p:nvSpPr>
        <p:spPr>
          <a:xfrm>
            <a:off x="386500" y="251209"/>
            <a:ext cx="5582222" cy="862335"/>
          </a:xfrm>
        </p:spPr>
        <p:txBody>
          <a:bodyPr>
            <a:normAutofit/>
          </a:bodyPr>
          <a:lstStyle/>
          <a:p>
            <a:r>
              <a:rPr lang="fi-FI" sz="4800" b="1" noProof="1"/>
              <a:t>Further reading</a:t>
            </a:r>
          </a:p>
        </p:txBody>
      </p:sp>
      <p:pic>
        <p:nvPicPr>
          <p:cNvPr id="4" name="Picture 4">
            <a:extLst>
              <a:ext uri="{FF2B5EF4-FFF2-40B4-BE49-F238E27FC236}">
                <a16:creationId xmlns:a16="http://schemas.microsoft.com/office/drawing/2014/main" id="{D0307AFF-F7CC-309C-4AEA-368B836CAF0A}"/>
              </a:ext>
            </a:extLst>
          </p:cNvPr>
          <p:cNvPicPr>
            <a:picLocks noGrp="1" noChangeAspect="1"/>
          </p:cNvPicPr>
          <p:nvPr>
            <p:ph idx="1"/>
          </p:nvPr>
        </p:nvPicPr>
        <p:blipFill>
          <a:blip r:embed="rId2"/>
          <a:stretch>
            <a:fillRect/>
          </a:stretch>
        </p:blipFill>
        <p:spPr>
          <a:xfrm>
            <a:off x="3240545" y="1204859"/>
            <a:ext cx="2981325" cy="4286250"/>
          </a:xfrm>
          <a:prstGeom prst="rect">
            <a:avLst/>
          </a:prstGeom>
        </p:spPr>
      </p:pic>
      <p:pic>
        <p:nvPicPr>
          <p:cNvPr id="5" name="Picture 8">
            <a:extLst>
              <a:ext uri="{FF2B5EF4-FFF2-40B4-BE49-F238E27FC236}">
                <a16:creationId xmlns:a16="http://schemas.microsoft.com/office/drawing/2014/main" id="{BD1584C5-B7DF-919F-8D21-92B82DC2D794}"/>
              </a:ext>
            </a:extLst>
          </p:cNvPr>
          <p:cNvPicPr>
            <a:picLocks noChangeAspect="1"/>
          </p:cNvPicPr>
          <p:nvPr/>
        </p:nvPicPr>
        <p:blipFill>
          <a:blip r:embed="rId3"/>
          <a:stretch>
            <a:fillRect/>
          </a:stretch>
        </p:blipFill>
        <p:spPr>
          <a:xfrm>
            <a:off x="6682153" y="3429000"/>
            <a:ext cx="2214451" cy="3342955"/>
          </a:xfrm>
          <a:prstGeom prst="rect">
            <a:avLst/>
          </a:prstGeom>
        </p:spPr>
      </p:pic>
      <p:pic>
        <p:nvPicPr>
          <p:cNvPr id="6" name="Picture 10">
            <a:extLst>
              <a:ext uri="{FF2B5EF4-FFF2-40B4-BE49-F238E27FC236}">
                <a16:creationId xmlns:a16="http://schemas.microsoft.com/office/drawing/2014/main" id="{3AC4FFD3-887E-3B4F-E388-D40FF9139C6F}"/>
              </a:ext>
            </a:extLst>
          </p:cNvPr>
          <p:cNvPicPr>
            <a:picLocks noChangeAspect="1"/>
          </p:cNvPicPr>
          <p:nvPr/>
        </p:nvPicPr>
        <p:blipFill>
          <a:blip r:embed="rId4"/>
          <a:stretch>
            <a:fillRect/>
          </a:stretch>
        </p:blipFill>
        <p:spPr>
          <a:xfrm>
            <a:off x="6577807" y="132999"/>
            <a:ext cx="2318798" cy="3214985"/>
          </a:xfrm>
          <a:prstGeom prst="rect">
            <a:avLst/>
          </a:prstGeom>
        </p:spPr>
      </p:pic>
      <p:pic>
        <p:nvPicPr>
          <p:cNvPr id="1026" name="Picture 2" descr="De-mystifying Translation">
            <a:extLst>
              <a:ext uri="{FF2B5EF4-FFF2-40B4-BE49-F238E27FC236}">
                <a16:creationId xmlns:a16="http://schemas.microsoft.com/office/drawing/2014/main" id="{A33A35DF-A40E-D0D5-03AF-20216B02FD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7395" y="1334502"/>
            <a:ext cx="2674737" cy="4026965"/>
          </a:xfrm>
          <a:prstGeom prst="rect">
            <a:avLst/>
          </a:prstGeom>
          <a:noFill/>
          <a:extLst>
            <a:ext uri="{909E8E84-426E-40DD-AFC4-6F175D3DCCD1}">
              <a14:hiddenFill xmlns:a14="http://schemas.microsoft.com/office/drawing/2010/main">
                <a:solidFill>
                  <a:srgbClr val="FFFFFF"/>
                </a:solidFill>
              </a14:hiddenFill>
            </a:ext>
          </a:extLst>
        </p:spPr>
      </p:pic>
      <p:sp>
        <p:nvSpPr>
          <p:cNvPr id="7" name="Tekstiruutu 6">
            <a:extLst>
              <a:ext uri="{FF2B5EF4-FFF2-40B4-BE49-F238E27FC236}">
                <a16:creationId xmlns:a16="http://schemas.microsoft.com/office/drawing/2014/main" id="{94F45D96-F469-07E1-3AAF-69D27E87CDC6}"/>
              </a:ext>
            </a:extLst>
          </p:cNvPr>
          <p:cNvSpPr txBox="1"/>
          <p:nvPr/>
        </p:nvSpPr>
        <p:spPr>
          <a:xfrm>
            <a:off x="1074657" y="5976590"/>
            <a:ext cx="1718786"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rPr>
              <a:t>2023</a:t>
            </a:r>
          </a:p>
        </p:txBody>
      </p:sp>
      <p:sp>
        <p:nvSpPr>
          <p:cNvPr id="8" name="Tekstiruutu 7">
            <a:extLst>
              <a:ext uri="{FF2B5EF4-FFF2-40B4-BE49-F238E27FC236}">
                <a16:creationId xmlns:a16="http://schemas.microsoft.com/office/drawing/2014/main" id="{63877419-6273-5C39-B35D-7422266CA890}"/>
              </a:ext>
            </a:extLst>
          </p:cNvPr>
          <p:cNvSpPr txBox="1"/>
          <p:nvPr/>
        </p:nvSpPr>
        <p:spPr>
          <a:xfrm>
            <a:off x="4383464" y="5976591"/>
            <a:ext cx="130776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rPr>
              <a:t>2022</a:t>
            </a:r>
          </a:p>
        </p:txBody>
      </p:sp>
      <p:sp>
        <p:nvSpPr>
          <p:cNvPr id="3" name="Tekstiruutu 2">
            <a:extLst>
              <a:ext uri="{FF2B5EF4-FFF2-40B4-BE49-F238E27FC236}">
                <a16:creationId xmlns:a16="http://schemas.microsoft.com/office/drawing/2014/main" id="{686B7834-B076-C833-D189-656CF4D8B70F}"/>
              </a:ext>
            </a:extLst>
          </p:cNvPr>
          <p:cNvSpPr txBox="1"/>
          <p:nvPr/>
        </p:nvSpPr>
        <p:spPr>
          <a:xfrm>
            <a:off x="2057112" y="3518166"/>
            <a:ext cx="2674737" cy="646331"/>
          </a:xfrm>
          <a:prstGeom prst="rect">
            <a:avLst/>
          </a:prstGeom>
          <a:solidFill>
            <a:srgbClr val="FFC00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3600" b="1" i="0" u="none" strike="noStrike" kern="1200" cap="none" spc="0" normalizeH="0" baseline="0" noProof="0" dirty="0">
                <a:ln>
                  <a:noFill/>
                </a:ln>
                <a:solidFill>
                  <a:prstClr val="black"/>
                </a:solidFill>
                <a:effectLst/>
                <a:uLnTx/>
                <a:uFillTx/>
                <a:latin typeface="Calibri" panose="020F0502020204030204"/>
                <a:ea typeface="+mn-ea"/>
                <a:cs typeface="+mn-cs"/>
              </a:rPr>
              <a:t>Open </a:t>
            </a:r>
            <a:r>
              <a:rPr kumimoji="0" lang="fi-FI" sz="3600" b="1" i="0" u="none" strike="noStrike" kern="1200" cap="none" spc="0" normalizeH="0" baseline="0" noProof="0" dirty="0" err="1">
                <a:ln>
                  <a:noFill/>
                </a:ln>
                <a:solidFill>
                  <a:prstClr val="black"/>
                </a:solidFill>
                <a:effectLst/>
                <a:uLnTx/>
                <a:uFillTx/>
                <a:latin typeface="Calibri" panose="020F0502020204030204"/>
                <a:ea typeface="+mn-ea"/>
                <a:cs typeface="+mn-cs"/>
              </a:rPr>
              <a:t>access</a:t>
            </a:r>
            <a:r>
              <a:rPr kumimoji="0" lang="fi-FI" sz="3600" b="1"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315079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pic>
        <p:nvPicPr>
          <p:cNvPr id="4" name="Sisällön paikkamerkki 3" descr="Kuva, joka sisältää kohteen teksti, kuvakaappaus, ohjelmisto, numero&#10;&#10;Kuvaus luotu automaattisesti">
            <a:extLst>
              <a:ext uri="{FF2B5EF4-FFF2-40B4-BE49-F238E27FC236}">
                <a16:creationId xmlns:a16="http://schemas.microsoft.com/office/drawing/2014/main" id="{DAC2DB8F-2546-9089-3FF9-B69AE14C8F2E}"/>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205483" y="715404"/>
            <a:ext cx="8733034" cy="5608948"/>
          </a:xfrm>
          <a:prstGeom prst="rect">
            <a:avLst/>
          </a:prstGeom>
        </p:spPr>
      </p:pic>
    </p:spTree>
    <p:extLst>
      <p:ext uri="{BB962C8B-B14F-4D97-AF65-F5344CB8AC3E}">
        <p14:creationId xmlns:p14="http://schemas.microsoft.com/office/powerpoint/2010/main" val="12330195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82773" y="1102098"/>
            <a:ext cx="2559254" cy="1310576"/>
          </a:xfrm>
          <a:prstGeom prst="ellipse">
            <a:avLst/>
          </a:prstGeom>
          <a:ln w="38100"/>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i-FI" sz="2250" b="1" i="0" u="none" strike="noStrike" kern="1200" cap="none" spc="0" normalizeH="0" baseline="0" noProof="1">
                <a:ln>
                  <a:noFill/>
                </a:ln>
                <a:solidFill>
                  <a:prstClr val="black"/>
                </a:solidFill>
                <a:effectLst/>
                <a:uLnTx/>
                <a:uFillTx/>
                <a:latin typeface="Calibri" panose="020F0502020204030204"/>
                <a:ea typeface="+mn-ea"/>
                <a:cs typeface="+mn-cs"/>
              </a:rPr>
              <a:t>Rule-based MT</a:t>
            </a:r>
          </a:p>
        </p:txBody>
      </p:sp>
      <p:sp>
        <p:nvSpPr>
          <p:cNvPr id="5" name="Oval 4"/>
          <p:cNvSpPr/>
          <p:nvPr/>
        </p:nvSpPr>
        <p:spPr>
          <a:xfrm>
            <a:off x="3253831" y="1102098"/>
            <a:ext cx="2559254" cy="1310576"/>
          </a:xfrm>
          <a:prstGeom prst="ellipse">
            <a:avLst/>
          </a:prstGeom>
          <a:ln w="38100">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i-FI" sz="2250" b="1" i="0" u="none" strike="noStrike" kern="1200" cap="none" spc="0" normalizeH="0" baseline="0" noProof="0" dirty="0">
                <a:ln>
                  <a:noFill/>
                </a:ln>
                <a:solidFill>
                  <a:prstClr val="black"/>
                </a:solidFill>
                <a:effectLst/>
                <a:uLnTx/>
                <a:uFillTx/>
                <a:latin typeface="Calibri" panose="020F0502020204030204"/>
                <a:ea typeface="+mn-ea"/>
                <a:cs typeface="+mn-cs"/>
              </a:rPr>
              <a:t>Statistical MT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i-FI" sz="2250" b="1" i="0" u="none" strike="noStrike" kern="1200" cap="none" spc="0" normalizeH="0" baseline="0" noProof="0" dirty="0">
                <a:ln>
                  <a:noFill/>
                </a:ln>
                <a:solidFill>
                  <a:prstClr val="black"/>
                </a:solidFill>
                <a:effectLst/>
                <a:uLnTx/>
                <a:uFillTx/>
                <a:latin typeface="Calibri" panose="020F0502020204030204"/>
                <a:ea typeface="+mn-ea"/>
                <a:cs typeface="+mn-cs"/>
              </a:rPr>
              <a:t>(SMT)</a:t>
            </a:r>
          </a:p>
        </p:txBody>
      </p:sp>
      <p:sp>
        <p:nvSpPr>
          <p:cNvPr id="7" name="Oval 6"/>
          <p:cNvSpPr/>
          <p:nvPr/>
        </p:nvSpPr>
        <p:spPr>
          <a:xfrm>
            <a:off x="6124888" y="1102098"/>
            <a:ext cx="2559254" cy="1310576"/>
          </a:xfrm>
          <a:prstGeom prst="ellipse">
            <a:avLst/>
          </a:prstGeom>
          <a:solidFill>
            <a:schemeClr val="accent2"/>
          </a:solidFill>
          <a:ln>
            <a:solidFill>
              <a:srgbClr val="0070C0"/>
            </a:solidFill>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i-FI" sz="2250" b="1" i="0" u="none" strike="noStrike" kern="1200" cap="none" spc="0" normalizeH="0" baseline="0" noProof="1">
                <a:ln>
                  <a:noFill/>
                </a:ln>
                <a:solidFill>
                  <a:schemeClr val="tx1"/>
                </a:solidFill>
                <a:effectLst/>
                <a:uLnTx/>
                <a:uFillTx/>
                <a:latin typeface="Calibri" panose="020F0502020204030204"/>
                <a:ea typeface="+mn-ea"/>
                <a:cs typeface="+mn-cs"/>
              </a:rPr>
              <a:t>Neural MT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i-FI" sz="2250" b="1" i="0" u="none" strike="noStrike" kern="1200" cap="none" spc="0" normalizeH="0" baseline="0" noProof="1">
                <a:ln>
                  <a:noFill/>
                </a:ln>
                <a:solidFill>
                  <a:schemeClr val="tx1"/>
                </a:solidFill>
                <a:effectLst/>
                <a:uLnTx/>
                <a:uFillTx/>
                <a:latin typeface="Calibri" panose="020F0502020204030204"/>
                <a:ea typeface="+mn-ea"/>
                <a:cs typeface="+mn-cs"/>
              </a:rPr>
              <a:t>(NMT)</a:t>
            </a:r>
          </a:p>
        </p:txBody>
      </p:sp>
      <p:pic>
        <p:nvPicPr>
          <p:cNvPr id="3" name="Picture 2"/>
          <p:cNvPicPr>
            <a:picLocks noChangeAspect="1"/>
          </p:cNvPicPr>
          <p:nvPr/>
        </p:nvPicPr>
        <p:blipFill>
          <a:blip r:embed="rId2"/>
          <a:stretch>
            <a:fillRect/>
          </a:stretch>
        </p:blipFill>
        <p:spPr>
          <a:xfrm>
            <a:off x="1715248" y="3920924"/>
            <a:ext cx="5713504" cy="2252317"/>
          </a:xfrm>
          <a:prstGeom prst="rect">
            <a:avLst/>
          </a:prstGeom>
        </p:spPr>
      </p:pic>
      <p:sp>
        <p:nvSpPr>
          <p:cNvPr id="6" name="TextBox 5"/>
          <p:cNvSpPr txBox="1"/>
          <p:nvPr/>
        </p:nvSpPr>
        <p:spPr>
          <a:xfrm>
            <a:off x="1150977" y="2583822"/>
            <a:ext cx="797013" cy="73866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4200" b="0" i="0" u="none" strike="noStrike" kern="1200" cap="none" spc="0" normalizeH="0" baseline="0" noProof="0">
                <a:ln>
                  <a:noFill/>
                </a:ln>
                <a:solidFill>
                  <a:prstClr val="black"/>
                </a:solidFill>
                <a:effectLst/>
                <a:uLnTx/>
                <a:uFillTx/>
                <a:latin typeface="Calibri" panose="020F0502020204030204"/>
                <a:ea typeface="+mn-ea"/>
                <a:cs typeface="+mn-cs"/>
              </a:rPr>
              <a:t>1G</a:t>
            </a:r>
            <a:endParaRPr kumimoji="0" lang="en-US" sz="4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extBox 7"/>
          <p:cNvSpPr txBox="1"/>
          <p:nvPr/>
        </p:nvSpPr>
        <p:spPr>
          <a:xfrm>
            <a:off x="7134120" y="2577828"/>
            <a:ext cx="797013" cy="73866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4200" b="0" i="0" u="none" strike="noStrike" kern="1200" cap="none" spc="0" normalizeH="0" baseline="0" noProof="0">
                <a:ln>
                  <a:noFill/>
                </a:ln>
                <a:solidFill>
                  <a:prstClr val="black"/>
                </a:solidFill>
                <a:effectLst/>
                <a:uLnTx/>
                <a:uFillTx/>
                <a:latin typeface="Calibri" panose="020F0502020204030204"/>
                <a:ea typeface="+mn-ea"/>
                <a:cs typeface="+mn-cs"/>
              </a:rPr>
              <a:t>3G</a:t>
            </a:r>
            <a:endParaRPr kumimoji="0" lang="en-US" sz="4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TextBox 8"/>
          <p:cNvSpPr txBox="1"/>
          <p:nvPr/>
        </p:nvSpPr>
        <p:spPr>
          <a:xfrm>
            <a:off x="4175343" y="2586820"/>
            <a:ext cx="797013" cy="73866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4200" b="0" i="0" u="none" strike="noStrike" kern="1200" cap="none" spc="0" normalizeH="0" baseline="0" noProof="0">
                <a:ln>
                  <a:noFill/>
                </a:ln>
                <a:solidFill>
                  <a:prstClr val="black"/>
                </a:solidFill>
                <a:effectLst/>
                <a:uLnTx/>
                <a:uFillTx/>
                <a:latin typeface="Calibri" panose="020F0502020204030204"/>
                <a:ea typeface="+mn-ea"/>
                <a:cs typeface="+mn-cs"/>
              </a:rPr>
              <a:t>2G</a:t>
            </a:r>
            <a:endParaRPr kumimoji="0" lang="en-US" sz="4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57645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53186" y="1065454"/>
            <a:ext cx="2424025" cy="1045409"/>
          </a:xfrm>
          <a:prstGeom prst="ellipse">
            <a:avLst/>
          </a:prstGeom>
          <a:ln w="38100"/>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i-FI" sz="2800" b="1" i="0" u="none" strike="noStrike" kern="1200" cap="none" spc="0" normalizeH="0" baseline="0" noProof="1">
                <a:ln>
                  <a:noFill/>
                </a:ln>
                <a:solidFill>
                  <a:prstClr val="black"/>
                </a:solidFill>
                <a:effectLst/>
                <a:uLnTx/>
                <a:uFillTx/>
                <a:latin typeface="Calibri" panose="020F0502020204030204"/>
                <a:ea typeface="+mn-ea"/>
                <a:cs typeface="+mn-cs"/>
              </a:rPr>
              <a:t>Rule-based</a:t>
            </a:r>
          </a:p>
        </p:txBody>
      </p:sp>
      <p:sp>
        <p:nvSpPr>
          <p:cNvPr id="3" name="TextBox 2"/>
          <p:cNvSpPr txBox="1"/>
          <p:nvPr/>
        </p:nvSpPr>
        <p:spPr>
          <a:xfrm>
            <a:off x="253187" y="2678793"/>
            <a:ext cx="4648751" cy="3393237"/>
          </a:xfrm>
          <a:prstGeom prst="rect">
            <a:avLst/>
          </a:prstGeom>
          <a:noFill/>
        </p:spPr>
        <p:txBody>
          <a:bodyPr wrap="square" rtlCol="0">
            <a:spAutoFit/>
          </a:bodyPr>
          <a:lstStyle/>
          <a:p>
            <a:pPr marL="214313" marR="0" lvl="0" indent="-214313" algn="l" defTabSz="457200" rtl="0" eaLnBrk="1" fontAlgn="auto" latinLnBrk="0" hangingPunct="1">
              <a:lnSpc>
                <a:spcPct val="100000"/>
              </a:lnSpc>
              <a:spcBef>
                <a:spcPts val="0"/>
              </a:spcBef>
              <a:spcAft>
                <a:spcPts val="900"/>
              </a:spcAft>
              <a:buClrTx/>
              <a:buSzTx/>
              <a:buFont typeface="Arial" panose="020B0604020202020204" pitchFamily="34" charset="0"/>
              <a:buChar char="•"/>
              <a:tabLst/>
              <a:defRPr/>
            </a:pPr>
            <a:r>
              <a:rPr kumimoji="0" lang="fi-FI" sz="3600" b="0" i="0" u="none" strike="noStrike" kern="1200" cap="none" spc="0" normalizeH="0" baseline="0" noProof="1">
                <a:ln>
                  <a:noFill/>
                </a:ln>
                <a:solidFill>
                  <a:prstClr val="black"/>
                </a:solidFill>
                <a:effectLst/>
                <a:uLnTx/>
                <a:uFillTx/>
                <a:latin typeface="Calibri" panose="020F0502020204030204"/>
                <a:ea typeface="+mn-ea"/>
                <a:cs typeface="+mn-cs"/>
              </a:rPr>
              <a:t>Program language rules into computer.</a:t>
            </a:r>
          </a:p>
          <a:p>
            <a:pPr marL="214313" marR="0" lvl="0" indent="-214313" algn="l" defTabSz="457200" rtl="0" eaLnBrk="1" fontAlgn="auto" latinLnBrk="0" hangingPunct="1">
              <a:lnSpc>
                <a:spcPct val="100000"/>
              </a:lnSpc>
              <a:spcBef>
                <a:spcPts val="0"/>
              </a:spcBef>
              <a:spcAft>
                <a:spcPts val="900"/>
              </a:spcAft>
              <a:buClrTx/>
              <a:buSzTx/>
              <a:buFont typeface="Arial" panose="020B0604020202020204" pitchFamily="34" charset="0"/>
              <a:buChar char="•"/>
              <a:tabLst/>
              <a:defRPr/>
            </a:pPr>
            <a:r>
              <a:rPr kumimoji="0" lang="fi-FI" sz="3600" b="0" i="0" u="none" strike="noStrike" kern="1200" cap="none" spc="0" normalizeH="0" baseline="0" noProof="1">
                <a:ln>
                  <a:noFill/>
                </a:ln>
                <a:solidFill>
                  <a:prstClr val="black"/>
                </a:solidFill>
                <a:effectLst/>
                <a:uLnTx/>
                <a:uFillTx/>
                <a:latin typeface="Calibri" panose="020F0502020204030204"/>
                <a:ea typeface="+mn-ea"/>
                <a:cs typeface="+mn-cs"/>
              </a:rPr>
              <a:t>The engine ’learns’ to build target language (not perfectly).</a:t>
            </a:r>
          </a:p>
          <a:p>
            <a:pPr marL="214313" marR="0" lvl="0" indent="-214313" algn="l" defTabSz="457200" rtl="0" eaLnBrk="1" fontAlgn="auto" latinLnBrk="0" hangingPunct="1">
              <a:lnSpc>
                <a:spcPct val="100000"/>
              </a:lnSpc>
              <a:spcBef>
                <a:spcPts val="0"/>
              </a:spcBef>
              <a:spcAft>
                <a:spcPts val="900"/>
              </a:spcAft>
              <a:buClrTx/>
              <a:buSzTx/>
              <a:buFont typeface="Arial" panose="020B0604020202020204" pitchFamily="34" charset="0"/>
              <a:buChar char="•"/>
              <a:tabLst/>
              <a:defRPr/>
            </a:pPr>
            <a:endParaRPr kumimoji="0" lang="fi-FI" sz="19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26" name="Picture 2" descr="Czech: An Essential Grammar book cover">
            <a:extLst>
              <a:ext uri="{FF2B5EF4-FFF2-40B4-BE49-F238E27FC236}">
                <a16:creationId xmlns:a16="http://schemas.microsoft.com/office/drawing/2014/main" id="{E0B730D5-BEBD-4208-7950-9046BCE5DA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3864" y="824895"/>
            <a:ext cx="3333750" cy="5019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2838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9548" y="2224726"/>
            <a:ext cx="6960371" cy="2592372"/>
          </a:xfrm>
        </p:spPr>
        <p:txBody>
          <a:bodyPr>
            <a:normAutofit/>
          </a:bodyPr>
          <a:lstStyle/>
          <a:p>
            <a:r>
              <a:rPr lang="fi-FI" sz="3200" noProof="1">
                <a:latin typeface="+mn-lt"/>
              </a:rPr>
              <a:t>What is the most probable translation for the next word?</a:t>
            </a:r>
            <a:br>
              <a:rPr lang="fi-FI" sz="3200" noProof="1">
                <a:latin typeface="+mn-lt"/>
              </a:rPr>
            </a:br>
            <a:br>
              <a:rPr lang="fi-FI" sz="3200" noProof="1">
                <a:latin typeface="+mn-lt"/>
              </a:rPr>
            </a:br>
            <a:r>
              <a:rPr lang="fi-FI" sz="3200" noProof="1">
                <a:latin typeface="+mn-lt"/>
              </a:rPr>
              <a:t>Choice made based on training data and algorithms.</a:t>
            </a:r>
          </a:p>
        </p:txBody>
      </p:sp>
      <p:sp>
        <p:nvSpPr>
          <p:cNvPr id="5" name="Oval 4">
            <a:extLst>
              <a:ext uri="{FF2B5EF4-FFF2-40B4-BE49-F238E27FC236}">
                <a16:creationId xmlns:a16="http://schemas.microsoft.com/office/drawing/2014/main" id="{BDF78DEB-4C12-4982-90E4-B0E0AF7EC6E7}"/>
              </a:ext>
            </a:extLst>
          </p:cNvPr>
          <p:cNvSpPr/>
          <p:nvPr/>
        </p:nvSpPr>
        <p:spPr>
          <a:xfrm>
            <a:off x="607802" y="763571"/>
            <a:ext cx="1965715" cy="992419"/>
          </a:xfrm>
          <a:prstGeom prst="ellipse">
            <a:avLst/>
          </a:prstGeom>
          <a:ln w="38100">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i-FI" sz="4400" b="1" i="0" u="none" strike="noStrike" kern="1200" cap="none" spc="0" normalizeH="0" baseline="0" noProof="0" dirty="0">
                <a:ln>
                  <a:noFill/>
                </a:ln>
                <a:solidFill>
                  <a:prstClr val="black"/>
                </a:solidFill>
                <a:effectLst/>
                <a:uLnTx/>
                <a:uFillTx/>
                <a:latin typeface="Calibri" panose="020F0502020204030204"/>
                <a:ea typeface="+mn-ea"/>
                <a:cs typeface="+mn-cs"/>
              </a:rPr>
              <a:t>SMT</a:t>
            </a:r>
          </a:p>
        </p:txBody>
      </p:sp>
      <p:pic>
        <p:nvPicPr>
          <p:cNvPr id="3" name="Picture 3">
            <a:extLst>
              <a:ext uri="{FF2B5EF4-FFF2-40B4-BE49-F238E27FC236}">
                <a16:creationId xmlns:a16="http://schemas.microsoft.com/office/drawing/2014/main" id="{BDBB6431-BB61-BF5E-1005-E3C7EEB1C13F}"/>
              </a:ext>
            </a:extLst>
          </p:cNvPr>
          <p:cNvPicPr>
            <a:picLocks noChangeAspect="1"/>
          </p:cNvPicPr>
          <p:nvPr/>
        </p:nvPicPr>
        <p:blipFill>
          <a:blip r:embed="rId2"/>
          <a:stretch>
            <a:fillRect/>
          </a:stretch>
        </p:blipFill>
        <p:spPr>
          <a:xfrm>
            <a:off x="1063784" y="5405814"/>
            <a:ext cx="6960371" cy="774659"/>
          </a:xfrm>
          <a:prstGeom prst="rect">
            <a:avLst/>
          </a:prstGeom>
        </p:spPr>
      </p:pic>
    </p:spTree>
    <p:extLst>
      <p:ext uri="{BB962C8B-B14F-4D97-AF65-F5344CB8AC3E}">
        <p14:creationId xmlns:p14="http://schemas.microsoft.com/office/powerpoint/2010/main" val="3846794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857250"/>
            <a:ext cx="9131531" cy="5143500"/>
          </a:xfrm>
          <a:prstGeom prst="rect">
            <a:avLst/>
          </a:prstGeom>
        </p:spPr>
      </p:pic>
      <p:sp>
        <p:nvSpPr>
          <p:cNvPr id="5" name="TextBox 4"/>
          <p:cNvSpPr txBox="1"/>
          <p:nvPr/>
        </p:nvSpPr>
        <p:spPr>
          <a:xfrm>
            <a:off x="798167" y="2296060"/>
            <a:ext cx="5419689" cy="669414"/>
          </a:xfrm>
          <a:prstGeom prst="rect">
            <a:avLst/>
          </a:prstGeom>
          <a:solidFill>
            <a:schemeClr val="bg1"/>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3750" b="1" i="0" u="none" strike="noStrike" kern="1200" cap="none" spc="0" normalizeH="0" baseline="0" noProof="0" dirty="0">
                <a:ln>
                  <a:noFill/>
                </a:ln>
                <a:solidFill>
                  <a:prstClr val="black"/>
                </a:solidFill>
                <a:effectLst/>
                <a:uLnTx/>
                <a:uFillTx/>
                <a:latin typeface="Calibri" panose="020F0502020204030204"/>
                <a:ea typeface="+mn-ea"/>
                <a:cs typeface="+mn-cs"/>
              </a:rPr>
              <a:t>SMT: </a:t>
            </a:r>
            <a:r>
              <a:rPr lang="fi-FI" sz="3750" b="1" noProof="1">
                <a:solidFill>
                  <a:prstClr val="black"/>
                </a:solidFill>
                <a:latin typeface="Calibri" panose="020F0502020204030204"/>
              </a:rPr>
              <a:t>tons of data needed</a:t>
            </a:r>
            <a:r>
              <a:rPr kumimoji="0" lang="fi-FI" sz="3750" b="1"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122313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teema">
  <a:themeElements>
    <a:clrScheme name="Office-te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e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solidFill>
            <a:schemeClr val="tx1"/>
          </a:solidFill>
        </a:ln>
      </a:spPr>
      <a:bodyPr rtlCol="0" anchor="ctr"/>
      <a:lstStyle>
        <a:defPPr algn="ctr">
          <a:defRPr sz="20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solidFill>
            <a:schemeClr val="tx1"/>
          </a:solidFill>
        </a:ln>
      </a:spPr>
      <a:bodyPr rtlCol="0" anchor="ctr"/>
      <a:lstStyle>
        <a:defPPr algn="ctr">
          <a:defRPr smtClean="0">
            <a:solidFill>
              <a:sysClr val="windowText" lastClr="000000"/>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solidFill>
            <a:schemeClr val="tx1"/>
          </a:solidFill>
        </a:ln>
      </a:spPr>
      <a:bodyPr rtlCol="0" anchor="ctr"/>
      <a:lstStyle>
        <a:defPPr algn="ctr">
          <a:defRPr sz="20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195</TotalTime>
  <Words>2827</Words>
  <Application>Microsoft Office PowerPoint</Application>
  <PresentationFormat>Předvádění na obrazovce (4:3)</PresentationFormat>
  <Paragraphs>277</Paragraphs>
  <Slides>57</Slides>
  <Notes>19</Notes>
  <HiddenSlides>0</HiddenSlides>
  <MMClips>0</MMClips>
  <ScaleCrop>false</ScaleCrop>
  <HeadingPairs>
    <vt:vector size="6" baseType="variant">
      <vt:variant>
        <vt:lpstr>Použitá písma</vt:lpstr>
      </vt:variant>
      <vt:variant>
        <vt:i4>7</vt:i4>
      </vt:variant>
      <vt:variant>
        <vt:lpstr>Motiv</vt:lpstr>
      </vt:variant>
      <vt:variant>
        <vt:i4>5</vt:i4>
      </vt:variant>
      <vt:variant>
        <vt:lpstr>Nadpisy snímků</vt:lpstr>
      </vt:variant>
      <vt:variant>
        <vt:i4>57</vt:i4>
      </vt:variant>
    </vt:vector>
  </HeadingPairs>
  <TitlesOfParts>
    <vt:vector size="69" baseType="lpstr">
      <vt:lpstr>Arial</vt:lpstr>
      <vt:lpstr>Calibri</vt:lpstr>
      <vt:lpstr>Calibri Light</vt:lpstr>
      <vt:lpstr>Georgia</vt:lpstr>
      <vt:lpstr>Times New Roman</vt:lpstr>
      <vt:lpstr>TimesNewRoman</vt:lpstr>
      <vt:lpstr>TimesNewRoman,Italic</vt:lpstr>
      <vt:lpstr>Office-teema</vt:lpstr>
      <vt:lpstr>Office Theme</vt:lpstr>
      <vt:lpstr>1_Office Theme</vt:lpstr>
      <vt:lpstr>1_Office-teema</vt:lpstr>
      <vt:lpstr>2_Office Theme</vt:lpstr>
      <vt:lpstr>Machine translation,  a helpful tool  or a threat  for the human translator? </vt:lpstr>
      <vt:lpstr>Outline of the lecture</vt:lpstr>
      <vt:lpstr>Prezentace aplikace PowerPoint</vt:lpstr>
      <vt:lpstr>Prezentace aplikace PowerPoint</vt:lpstr>
      <vt:lpstr>MT technologies</vt:lpstr>
      <vt:lpstr>Prezentace aplikace PowerPoint</vt:lpstr>
      <vt:lpstr>Prezentace aplikace PowerPoint</vt:lpstr>
      <vt:lpstr>What is the most probable translation for the next word?  Choice made based on training data and algorithms.</vt:lpstr>
      <vt:lpstr>Prezentace aplikace PowerPoint</vt:lpstr>
      <vt:lpstr>SMT: dominant until 2016 but still in use today (in some places)</vt:lpstr>
      <vt:lpstr>Prezentace aplikace PowerPoint</vt:lpstr>
      <vt:lpstr>Prezentace aplikace PowerPoint</vt:lpstr>
      <vt:lpstr>Important to know what technology you are working with.  They make different types of mistakes and may require different types of post-editing.</vt:lpstr>
      <vt:lpstr>Machine translation engines  </vt:lpstr>
      <vt:lpstr>Prezentace aplikace PowerPoint</vt:lpstr>
      <vt:lpstr>2 types of engine by access</vt:lpstr>
      <vt:lpstr>2 kinds of engine by data</vt:lpstr>
      <vt:lpstr>MT in use:  for what,  by whom?</vt:lpstr>
      <vt:lpstr>Prezentace aplikace PowerPoint</vt:lpstr>
      <vt:lpstr>Prezentace aplikace PowerPoint</vt:lpstr>
      <vt:lpstr>Prezentace aplikace PowerPoint</vt:lpstr>
      <vt:lpstr>Prezentace aplikace PowerPoint</vt:lpstr>
      <vt:lpstr>Prezentace aplikace PowerPoint</vt:lpstr>
      <vt:lpstr>Light post-editing</vt:lpstr>
      <vt:lpstr>Prezentace aplikace PowerPoint</vt:lpstr>
      <vt:lpstr>Requirements of full post-editing (ISO 18587:2017)</vt:lpstr>
      <vt:lpstr> </vt:lpstr>
      <vt:lpstr>Prezentace aplikace PowerPoint</vt:lpstr>
      <vt:lpstr>Current tools  of a translator</vt:lpstr>
      <vt:lpstr>Prezentace aplikace PowerPoint</vt:lpstr>
      <vt:lpstr>CAT tools</vt:lpstr>
      <vt:lpstr>Prezentace aplikace PowerPoint</vt:lpstr>
      <vt:lpstr>Prezentace aplikace PowerPoint</vt:lpstr>
      <vt:lpstr>Prezentace aplikace PowerPoint</vt:lpstr>
      <vt:lpstr>Good to keep in mind: MT ≠ TM</vt:lpstr>
      <vt:lpstr>Prezentace aplikace PowerPoint</vt:lpstr>
      <vt:lpstr>Testing MT engines</vt:lpstr>
      <vt:lpstr>Text genres and MT engines</vt:lpstr>
      <vt:lpstr>Prezentace aplikace PowerPoint</vt:lpstr>
      <vt:lpstr>Prezentace aplikace PowerPoint</vt:lpstr>
      <vt:lpstr>Which one of the texts is better? Why?</vt:lpstr>
      <vt:lpstr>Microsoft Bing</vt:lpstr>
      <vt:lpstr>Microsoft in Word</vt:lpstr>
      <vt:lpstr>Prezentace aplikace PowerPoint</vt:lpstr>
      <vt:lpstr>Prezentace aplikace PowerPoint</vt:lpstr>
      <vt:lpstr>Which one of the translations is better? Why?</vt:lpstr>
      <vt:lpstr>Conclusions</vt:lpstr>
      <vt:lpstr>A useful tool or a threat for future translators?</vt:lpstr>
      <vt:lpstr>Prezentace aplikace PowerPoint</vt:lpstr>
      <vt:lpstr>Prezentace aplikace PowerPoint</vt:lpstr>
      <vt:lpstr>10 rules for controlled language (Muegge 2008)</vt:lpstr>
      <vt:lpstr>How to get good quality in MT</vt:lpstr>
      <vt:lpstr>MT solutions are still specific to language pairs</vt:lpstr>
      <vt:lpstr>English is often a pivot language</vt:lpstr>
      <vt:lpstr>Prezentace aplikace PowerPoint</vt:lpstr>
      <vt:lpstr>Further reading</vt:lpstr>
      <vt:lpstr>Prezentace aplikace PowerPoint</vt:lpstr>
    </vt:vector>
  </TitlesOfParts>
  <Company>Tampereen yliopisto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 Nurminen;sirkku.latomaa@tuni.fi</dc:creator>
  <cp:lastModifiedBy>Farova, Lenka</cp:lastModifiedBy>
  <cp:revision>5</cp:revision>
  <dcterms:created xsi:type="dcterms:W3CDTF">2015-01-08T10:06:14Z</dcterms:created>
  <dcterms:modified xsi:type="dcterms:W3CDTF">2023-10-20T11:42:40Z</dcterms:modified>
</cp:coreProperties>
</file>