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9"/>
  </p:notesMasterIdLst>
  <p:sldIdLst>
    <p:sldId id="390" r:id="rId5"/>
    <p:sldId id="407" r:id="rId6"/>
    <p:sldId id="392" r:id="rId7"/>
    <p:sldId id="334" r:id="rId8"/>
    <p:sldId id="391" r:id="rId9"/>
    <p:sldId id="365" r:id="rId10"/>
    <p:sldId id="366" r:id="rId11"/>
    <p:sldId id="367" r:id="rId12"/>
    <p:sldId id="336" r:id="rId13"/>
    <p:sldId id="337" r:id="rId14"/>
    <p:sldId id="341" r:id="rId15"/>
    <p:sldId id="342" r:id="rId16"/>
    <p:sldId id="368" r:id="rId17"/>
    <p:sldId id="381" r:id="rId18"/>
    <p:sldId id="382" r:id="rId19"/>
    <p:sldId id="383" r:id="rId20"/>
    <p:sldId id="380" r:id="rId21"/>
    <p:sldId id="384" r:id="rId22"/>
    <p:sldId id="385" r:id="rId23"/>
    <p:sldId id="369" r:id="rId24"/>
    <p:sldId id="370" r:id="rId25"/>
    <p:sldId id="394" r:id="rId26"/>
    <p:sldId id="395" r:id="rId27"/>
    <p:sldId id="386" r:id="rId28"/>
    <p:sldId id="387" r:id="rId29"/>
    <p:sldId id="317" r:id="rId30"/>
    <p:sldId id="393" r:id="rId31"/>
    <p:sldId id="320" r:id="rId32"/>
    <p:sldId id="371" r:id="rId33"/>
    <p:sldId id="372" r:id="rId34"/>
    <p:sldId id="373" r:id="rId35"/>
    <p:sldId id="374" r:id="rId36"/>
    <p:sldId id="375" r:id="rId37"/>
    <p:sldId id="376" r:id="rId38"/>
    <p:sldId id="377" r:id="rId39"/>
    <p:sldId id="396" r:id="rId40"/>
    <p:sldId id="379" r:id="rId41"/>
    <p:sldId id="322" r:id="rId42"/>
    <p:sldId id="332" r:id="rId43"/>
    <p:sldId id="397" r:id="rId44"/>
    <p:sldId id="398" r:id="rId45"/>
    <p:sldId id="399" r:id="rId46"/>
    <p:sldId id="290" r:id="rId47"/>
    <p:sldId id="400" r:id="rId48"/>
    <p:sldId id="401" r:id="rId49"/>
    <p:sldId id="402" r:id="rId50"/>
    <p:sldId id="403" r:id="rId51"/>
    <p:sldId id="404" r:id="rId52"/>
    <p:sldId id="405" r:id="rId53"/>
    <p:sldId id="406" r:id="rId54"/>
    <p:sldId id="291" r:id="rId55"/>
    <p:sldId id="408" r:id="rId56"/>
    <p:sldId id="409" r:id="rId57"/>
    <p:sldId id="410" r:id="rId58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0167" autoAdjust="0"/>
  </p:normalViewPr>
  <p:slideViewPr>
    <p:cSldViewPr>
      <p:cViewPr varScale="1">
        <p:scale>
          <a:sx n="77" d="100"/>
          <a:sy n="77" d="100"/>
        </p:scale>
        <p:origin x="163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Stará" userId="b0f2c43e-1a42-4232-befe-27ebd862b40a" providerId="ADAL" clId="{CF61BB68-82DC-46C7-A435-31AB2C27268C}"/>
    <pc:docChg chg="modSld">
      <pc:chgData name="Jana Stará" userId="b0f2c43e-1a42-4232-befe-27ebd862b40a" providerId="ADAL" clId="{CF61BB68-82DC-46C7-A435-31AB2C27268C}" dt="2023-12-12T21:45:57.641" v="0" actId="13926"/>
      <pc:docMkLst>
        <pc:docMk/>
      </pc:docMkLst>
      <pc:sldChg chg="modSp mod">
        <pc:chgData name="Jana Stará" userId="b0f2c43e-1a42-4232-befe-27ebd862b40a" providerId="ADAL" clId="{CF61BB68-82DC-46C7-A435-31AB2C27268C}" dt="2023-12-12T21:45:57.641" v="0" actId="13926"/>
        <pc:sldMkLst>
          <pc:docMk/>
          <pc:sldMk cId="1115576158" sldId="407"/>
        </pc:sldMkLst>
        <pc:spChg chg="mod">
          <ac:chgData name="Jana Stará" userId="b0f2c43e-1a42-4232-befe-27ebd862b40a" providerId="ADAL" clId="{CF61BB68-82DC-46C7-A435-31AB2C27268C}" dt="2023-12-12T21:45:57.641" v="0" actId="13926"/>
          <ac:spMkLst>
            <pc:docMk/>
            <pc:sldMk cId="1115576158" sldId="407"/>
            <ac:spMk id="3" creationId="{C02A25DB-E9AA-49B6-991E-2B552A9EF02A}"/>
          </ac:spMkLst>
        </pc:spChg>
      </pc:sldChg>
    </pc:docChg>
  </pc:docChgLst>
  <pc:docChgLst>
    <pc:chgData name="Jana Stará" userId="b0f2c43e-1a42-4232-befe-27ebd862b40a" providerId="ADAL" clId="{FE8B87B0-B111-48A8-820E-1807D91564B9}"/>
    <pc:docChg chg="modSld">
      <pc:chgData name="Jana Stará" userId="b0f2c43e-1a42-4232-befe-27ebd862b40a" providerId="ADAL" clId="{FE8B87B0-B111-48A8-820E-1807D91564B9}" dt="2023-12-29T13:31:00.744" v="0" actId="20577"/>
      <pc:docMkLst>
        <pc:docMk/>
      </pc:docMkLst>
      <pc:sldChg chg="modSp mod">
        <pc:chgData name="Jana Stará" userId="b0f2c43e-1a42-4232-befe-27ebd862b40a" providerId="ADAL" clId="{FE8B87B0-B111-48A8-820E-1807D91564B9}" dt="2023-12-29T13:31:00.744" v="0" actId="20577"/>
        <pc:sldMkLst>
          <pc:docMk/>
          <pc:sldMk cId="1263355193" sldId="390"/>
        </pc:sldMkLst>
        <pc:spChg chg="mod">
          <ac:chgData name="Jana Stará" userId="b0f2c43e-1a42-4232-befe-27ebd862b40a" providerId="ADAL" clId="{FE8B87B0-B111-48A8-820E-1807D91564B9}" dt="2023-12-29T13:31:00.744" v="0" actId="20577"/>
          <ac:spMkLst>
            <pc:docMk/>
            <pc:sldMk cId="1263355193" sldId="390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E5D12C-9B9D-4E6A-9ED1-7A6C5D660BB4}" type="doc">
      <dgm:prSet loTypeId="urn:microsoft.com/office/officeart/2005/8/layout/hierarchy3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67189812-AD98-47CE-A9F2-96FAE9F15964}">
      <dgm:prSet phldrT="[Text]"/>
      <dgm:spPr/>
      <dgm:t>
        <a:bodyPr/>
        <a:lstStyle/>
        <a:p>
          <a:r>
            <a:rPr lang="cs-CZ" dirty="0"/>
            <a:t>Podmět</a:t>
          </a:r>
        </a:p>
      </dgm:t>
    </dgm:pt>
    <dgm:pt modelId="{252961DD-6D3F-4C87-8CFD-25896966A141}" type="parTrans" cxnId="{85E620BE-8F5A-4404-B525-4F884798993F}">
      <dgm:prSet/>
      <dgm:spPr/>
      <dgm:t>
        <a:bodyPr/>
        <a:lstStyle/>
        <a:p>
          <a:endParaRPr lang="cs-CZ"/>
        </a:p>
      </dgm:t>
    </dgm:pt>
    <dgm:pt modelId="{1578AC68-940F-431D-827F-DC7FDB38A992}" type="sibTrans" cxnId="{85E620BE-8F5A-4404-B525-4F884798993F}">
      <dgm:prSet/>
      <dgm:spPr/>
      <dgm:t>
        <a:bodyPr/>
        <a:lstStyle/>
        <a:p>
          <a:endParaRPr lang="cs-CZ"/>
        </a:p>
      </dgm:t>
    </dgm:pt>
    <dgm:pt modelId="{05B24B3B-0FBC-42F8-AE15-6F793D4B16B0}">
      <dgm:prSet phldrT="[Text]"/>
      <dgm:spPr/>
      <dgm:t>
        <a:bodyPr/>
        <a:lstStyle/>
        <a:p>
          <a:r>
            <a:rPr lang="cs-CZ" dirty="0"/>
            <a:t>Přísudek </a:t>
          </a:r>
        </a:p>
      </dgm:t>
    </dgm:pt>
    <dgm:pt modelId="{F058B024-7B7F-48C4-BFE2-4918414E5942}" type="parTrans" cxnId="{00B5115A-3AAD-4B39-9F37-24274E7DCCCD}">
      <dgm:prSet/>
      <dgm:spPr/>
      <dgm:t>
        <a:bodyPr/>
        <a:lstStyle/>
        <a:p>
          <a:endParaRPr lang="cs-CZ"/>
        </a:p>
      </dgm:t>
    </dgm:pt>
    <dgm:pt modelId="{A01F8C3C-8C2B-44DB-99B4-7A902541869F}" type="sibTrans" cxnId="{00B5115A-3AAD-4B39-9F37-24274E7DCCCD}">
      <dgm:prSet/>
      <dgm:spPr/>
      <dgm:t>
        <a:bodyPr/>
        <a:lstStyle/>
        <a:p>
          <a:endParaRPr lang="cs-CZ"/>
        </a:p>
      </dgm:t>
    </dgm:pt>
    <dgm:pt modelId="{8C799699-8385-4D12-A4AA-CCBFF88AC80D}">
      <dgm:prSet phldrT="[Text]"/>
      <dgm:spPr/>
      <dgm:t>
        <a:bodyPr/>
        <a:lstStyle/>
        <a:p>
          <a:r>
            <a:rPr lang="cs-CZ" dirty="0"/>
            <a:t>vyjmenuje</a:t>
          </a:r>
        </a:p>
      </dgm:t>
    </dgm:pt>
    <dgm:pt modelId="{F105D041-4932-47EB-89E4-C473DFAF8771}" type="parTrans" cxnId="{1796E445-80A1-467B-A157-BD33BDB86229}">
      <dgm:prSet/>
      <dgm:spPr/>
      <dgm:t>
        <a:bodyPr/>
        <a:lstStyle/>
        <a:p>
          <a:endParaRPr lang="cs-CZ"/>
        </a:p>
      </dgm:t>
    </dgm:pt>
    <dgm:pt modelId="{EB1A6446-5C68-4223-B65C-3A54B94AA020}" type="sibTrans" cxnId="{1796E445-80A1-467B-A157-BD33BDB86229}">
      <dgm:prSet/>
      <dgm:spPr/>
      <dgm:t>
        <a:bodyPr/>
        <a:lstStyle/>
        <a:p>
          <a:endParaRPr lang="cs-CZ"/>
        </a:p>
      </dgm:t>
    </dgm:pt>
    <dgm:pt modelId="{3B71A5CB-82A4-4623-B200-43212E06B407}">
      <dgm:prSet phldrT="[Text]"/>
      <dgm:spPr/>
      <dgm:t>
        <a:bodyPr/>
        <a:lstStyle/>
        <a:p>
          <a:r>
            <a:rPr lang="cs-CZ" dirty="0"/>
            <a:t>Objekt </a:t>
          </a:r>
        </a:p>
      </dgm:t>
    </dgm:pt>
    <dgm:pt modelId="{F842373D-3389-4328-B1F6-C4860A2670CE}" type="parTrans" cxnId="{23F9FE6F-64F5-4D72-A48B-2A660E744C37}">
      <dgm:prSet/>
      <dgm:spPr/>
      <dgm:t>
        <a:bodyPr/>
        <a:lstStyle/>
        <a:p>
          <a:endParaRPr lang="cs-CZ"/>
        </a:p>
      </dgm:t>
    </dgm:pt>
    <dgm:pt modelId="{C3713E9F-22E3-4058-BBDA-AAE0EF7F03C2}" type="sibTrans" cxnId="{23F9FE6F-64F5-4D72-A48B-2A660E744C37}">
      <dgm:prSet/>
      <dgm:spPr/>
      <dgm:t>
        <a:bodyPr/>
        <a:lstStyle/>
        <a:p>
          <a:endParaRPr lang="cs-CZ"/>
        </a:p>
      </dgm:t>
    </dgm:pt>
    <dgm:pt modelId="{907048DE-1346-4375-AD3E-4002C98AF90B}">
      <dgm:prSet phldrT="[Text]"/>
      <dgm:spPr/>
      <dgm:t>
        <a:bodyPr/>
        <a:lstStyle/>
        <a:p>
          <a:r>
            <a:rPr lang="cs-CZ" dirty="0"/>
            <a:t>důležité orgány oběhové soustavy.</a:t>
          </a:r>
        </a:p>
      </dgm:t>
    </dgm:pt>
    <dgm:pt modelId="{3DFC8B81-C16A-4B91-822E-3E19AD8AD17D}" type="parTrans" cxnId="{17763A1F-480C-4029-88E4-2A844B59E861}">
      <dgm:prSet/>
      <dgm:spPr/>
      <dgm:t>
        <a:bodyPr/>
        <a:lstStyle/>
        <a:p>
          <a:endParaRPr lang="cs-CZ"/>
        </a:p>
      </dgm:t>
    </dgm:pt>
    <dgm:pt modelId="{5F6F28EE-9D63-4A88-8801-84FB686EB0B5}" type="sibTrans" cxnId="{17763A1F-480C-4029-88E4-2A844B59E861}">
      <dgm:prSet/>
      <dgm:spPr/>
      <dgm:t>
        <a:bodyPr/>
        <a:lstStyle/>
        <a:p>
          <a:endParaRPr lang="cs-CZ"/>
        </a:p>
      </dgm:t>
    </dgm:pt>
    <dgm:pt modelId="{92E5F834-BAF6-440D-8203-E409C1950377}">
      <dgm:prSet phldrT="[Text]"/>
      <dgm:spPr/>
      <dgm:t>
        <a:bodyPr/>
        <a:lstStyle/>
        <a:p>
          <a:r>
            <a:rPr lang="cs-CZ" dirty="0"/>
            <a:t>Žák </a:t>
          </a:r>
        </a:p>
      </dgm:t>
    </dgm:pt>
    <dgm:pt modelId="{840AA775-F648-413A-BA84-13178D879662}" type="sibTrans" cxnId="{849C6B60-7530-464D-B0EC-9C3D8070EB15}">
      <dgm:prSet/>
      <dgm:spPr/>
      <dgm:t>
        <a:bodyPr/>
        <a:lstStyle/>
        <a:p>
          <a:endParaRPr lang="cs-CZ"/>
        </a:p>
      </dgm:t>
    </dgm:pt>
    <dgm:pt modelId="{E79C9478-055D-4865-85F7-AADD43C8E2C3}" type="parTrans" cxnId="{849C6B60-7530-464D-B0EC-9C3D8070EB15}">
      <dgm:prSet/>
      <dgm:spPr/>
      <dgm:t>
        <a:bodyPr/>
        <a:lstStyle/>
        <a:p>
          <a:endParaRPr lang="cs-CZ"/>
        </a:p>
      </dgm:t>
    </dgm:pt>
    <dgm:pt modelId="{C2B928BE-D06C-4A3F-82B3-A38D562D4B3E}">
      <dgm:prSet/>
      <dgm:spPr/>
      <dgm:t>
        <a:bodyPr/>
        <a:lstStyle/>
        <a:p>
          <a:r>
            <a:rPr lang="cs-CZ" dirty="0"/>
            <a:t>Žák </a:t>
          </a:r>
        </a:p>
      </dgm:t>
    </dgm:pt>
    <dgm:pt modelId="{8CB0B0F9-9387-4505-AAB8-9E46CAD0280C}" type="parTrans" cxnId="{390C4245-1861-4E1D-9949-F4326867AA39}">
      <dgm:prSet/>
      <dgm:spPr/>
    </dgm:pt>
    <dgm:pt modelId="{1A908E47-4E2A-416A-A649-A2EA10E4B262}" type="sibTrans" cxnId="{390C4245-1861-4E1D-9949-F4326867AA39}">
      <dgm:prSet/>
      <dgm:spPr/>
    </dgm:pt>
    <dgm:pt modelId="{85DADA79-254D-4B78-ABF8-9E28DCA022B2}">
      <dgm:prSet/>
      <dgm:spPr/>
      <dgm:t>
        <a:bodyPr/>
        <a:lstStyle/>
        <a:p>
          <a:r>
            <a:rPr lang="cs-CZ" dirty="0"/>
            <a:t>vysvětlí, </a:t>
          </a:r>
        </a:p>
      </dgm:t>
    </dgm:pt>
    <dgm:pt modelId="{26F631FF-B0B5-4DAC-86DF-095A888E0DFD}" type="parTrans" cxnId="{793F3F80-DD39-4DA9-B7F8-2D625818273E}">
      <dgm:prSet/>
      <dgm:spPr/>
    </dgm:pt>
    <dgm:pt modelId="{BA964D80-2FA0-4329-8BEE-660F84AEAF16}" type="sibTrans" cxnId="{793F3F80-DD39-4DA9-B7F8-2D625818273E}">
      <dgm:prSet/>
      <dgm:spPr/>
    </dgm:pt>
    <dgm:pt modelId="{296DC867-688E-4976-BC0E-217A15E37E47}">
      <dgm:prSet/>
      <dgm:spPr/>
      <dgm:t>
        <a:bodyPr/>
        <a:lstStyle/>
        <a:p>
          <a:r>
            <a:rPr lang="cs-CZ" dirty="0"/>
            <a:t>jak oběhová soustava funguje. </a:t>
          </a:r>
        </a:p>
      </dgm:t>
    </dgm:pt>
    <dgm:pt modelId="{9C3D0F22-AF68-494D-9D65-457B1D01D0DD}" type="parTrans" cxnId="{1601B483-DE84-4BCC-A8F3-44CB40A303AA}">
      <dgm:prSet/>
      <dgm:spPr/>
    </dgm:pt>
    <dgm:pt modelId="{B8322D2E-010E-4443-9252-E1FCD7CBE736}" type="sibTrans" cxnId="{1601B483-DE84-4BCC-A8F3-44CB40A303AA}">
      <dgm:prSet/>
      <dgm:spPr/>
    </dgm:pt>
    <dgm:pt modelId="{76F36F6E-8FCA-470E-B352-6B50FBE8B481}" type="pres">
      <dgm:prSet presAssocID="{E3E5D12C-9B9D-4E6A-9ED1-7A6C5D660BB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FF89167-10A7-4ACE-8EB9-4E0837C8B564}" type="pres">
      <dgm:prSet presAssocID="{67189812-AD98-47CE-A9F2-96FAE9F15964}" presName="root" presStyleCnt="0"/>
      <dgm:spPr/>
    </dgm:pt>
    <dgm:pt modelId="{A39C06A7-43B2-4E12-9BD0-ADF084BA03D5}" type="pres">
      <dgm:prSet presAssocID="{67189812-AD98-47CE-A9F2-96FAE9F15964}" presName="rootComposite" presStyleCnt="0"/>
      <dgm:spPr/>
    </dgm:pt>
    <dgm:pt modelId="{217B49C6-E811-454A-8105-FD0151BC513C}" type="pres">
      <dgm:prSet presAssocID="{67189812-AD98-47CE-A9F2-96FAE9F15964}" presName="rootText" presStyleLbl="node1" presStyleIdx="0" presStyleCnt="3"/>
      <dgm:spPr/>
    </dgm:pt>
    <dgm:pt modelId="{EC9EED64-B09A-48C3-85B4-C8B89B542117}" type="pres">
      <dgm:prSet presAssocID="{67189812-AD98-47CE-A9F2-96FAE9F15964}" presName="rootConnector" presStyleLbl="node1" presStyleIdx="0" presStyleCnt="3"/>
      <dgm:spPr/>
    </dgm:pt>
    <dgm:pt modelId="{7E1D937D-660C-42F4-98F5-E11899D44887}" type="pres">
      <dgm:prSet presAssocID="{67189812-AD98-47CE-A9F2-96FAE9F15964}" presName="childShape" presStyleCnt="0"/>
      <dgm:spPr/>
    </dgm:pt>
    <dgm:pt modelId="{4463413A-067B-4E73-8539-CA09D97FD777}" type="pres">
      <dgm:prSet presAssocID="{E79C9478-055D-4865-85F7-AADD43C8E2C3}" presName="Name13" presStyleLbl="parChTrans1D2" presStyleIdx="0" presStyleCnt="6"/>
      <dgm:spPr/>
    </dgm:pt>
    <dgm:pt modelId="{FF3800FE-EA4B-444A-9789-55371B175493}" type="pres">
      <dgm:prSet presAssocID="{92E5F834-BAF6-440D-8203-E409C1950377}" presName="childText" presStyleLbl="bgAcc1" presStyleIdx="0" presStyleCnt="6">
        <dgm:presLayoutVars>
          <dgm:bulletEnabled val="1"/>
        </dgm:presLayoutVars>
      </dgm:prSet>
      <dgm:spPr/>
    </dgm:pt>
    <dgm:pt modelId="{A8907FAC-A4A8-4D89-AA34-8C13E697FCD1}" type="pres">
      <dgm:prSet presAssocID="{8CB0B0F9-9387-4505-AAB8-9E46CAD0280C}" presName="Name13" presStyleLbl="parChTrans1D2" presStyleIdx="1" presStyleCnt="6"/>
      <dgm:spPr/>
    </dgm:pt>
    <dgm:pt modelId="{CE03D946-26E6-49B7-8248-D667F658F717}" type="pres">
      <dgm:prSet presAssocID="{C2B928BE-D06C-4A3F-82B3-A38D562D4B3E}" presName="childText" presStyleLbl="bgAcc1" presStyleIdx="1" presStyleCnt="6">
        <dgm:presLayoutVars>
          <dgm:bulletEnabled val="1"/>
        </dgm:presLayoutVars>
      </dgm:prSet>
      <dgm:spPr/>
    </dgm:pt>
    <dgm:pt modelId="{78D07644-B900-4513-AE6E-5279E56589FA}" type="pres">
      <dgm:prSet presAssocID="{05B24B3B-0FBC-42F8-AE15-6F793D4B16B0}" presName="root" presStyleCnt="0"/>
      <dgm:spPr/>
    </dgm:pt>
    <dgm:pt modelId="{FF087D54-246E-4116-B7F5-834B7FFD4B1F}" type="pres">
      <dgm:prSet presAssocID="{05B24B3B-0FBC-42F8-AE15-6F793D4B16B0}" presName="rootComposite" presStyleCnt="0"/>
      <dgm:spPr/>
    </dgm:pt>
    <dgm:pt modelId="{60C6DF5E-1659-42EE-88D0-8208D6A89BF5}" type="pres">
      <dgm:prSet presAssocID="{05B24B3B-0FBC-42F8-AE15-6F793D4B16B0}" presName="rootText" presStyleLbl="node1" presStyleIdx="1" presStyleCnt="3"/>
      <dgm:spPr/>
    </dgm:pt>
    <dgm:pt modelId="{0A6576A3-E66C-4D6C-9A13-82075ECBD7C8}" type="pres">
      <dgm:prSet presAssocID="{05B24B3B-0FBC-42F8-AE15-6F793D4B16B0}" presName="rootConnector" presStyleLbl="node1" presStyleIdx="1" presStyleCnt="3"/>
      <dgm:spPr/>
    </dgm:pt>
    <dgm:pt modelId="{E4883DE7-BBBC-421D-A94A-F2072AEA5B9F}" type="pres">
      <dgm:prSet presAssocID="{05B24B3B-0FBC-42F8-AE15-6F793D4B16B0}" presName="childShape" presStyleCnt="0"/>
      <dgm:spPr/>
    </dgm:pt>
    <dgm:pt modelId="{FD731ACE-ACAC-41C0-B2ED-32AD68DCBAB2}" type="pres">
      <dgm:prSet presAssocID="{F105D041-4932-47EB-89E4-C473DFAF8771}" presName="Name13" presStyleLbl="parChTrans1D2" presStyleIdx="2" presStyleCnt="6"/>
      <dgm:spPr/>
    </dgm:pt>
    <dgm:pt modelId="{2EBF65EF-3762-4A14-B517-06EDDC1F9F08}" type="pres">
      <dgm:prSet presAssocID="{8C799699-8385-4D12-A4AA-CCBFF88AC80D}" presName="childText" presStyleLbl="bgAcc1" presStyleIdx="2" presStyleCnt="6">
        <dgm:presLayoutVars>
          <dgm:bulletEnabled val="1"/>
        </dgm:presLayoutVars>
      </dgm:prSet>
      <dgm:spPr/>
    </dgm:pt>
    <dgm:pt modelId="{4B27147D-D16F-4013-B33F-D8DA92A5F32B}" type="pres">
      <dgm:prSet presAssocID="{26F631FF-B0B5-4DAC-86DF-095A888E0DFD}" presName="Name13" presStyleLbl="parChTrans1D2" presStyleIdx="3" presStyleCnt="6"/>
      <dgm:spPr/>
    </dgm:pt>
    <dgm:pt modelId="{4CE87BF2-9B72-413B-AF22-416F9A63C6EC}" type="pres">
      <dgm:prSet presAssocID="{85DADA79-254D-4B78-ABF8-9E28DCA022B2}" presName="childText" presStyleLbl="bgAcc1" presStyleIdx="3" presStyleCnt="6">
        <dgm:presLayoutVars>
          <dgm:bulletEnabled val="1"/>
        </dgm:presLayoutVars>
      </dgm:prSet>
      <dgm:spPr/>
    </dgm:pt>
    <dgm:pt modelId="{45EC36E9-7093-488C-8AC9-97D3E096BD89}" type="pres">
      <dgm:prSet presAssocID="{3B71A5CB-82A4-4623-B200-43212E06B407}" presName="root" presStyleCnt="0"/>
      <dgm:spPr/>
    </dgm:pt>
    <dgm:pt modelId="{E4409CAE-EA35-457C-8D97-C5A752D5DC1F}" type="pres">
      <dgm:prSet presAssocID="{3B71A5CB-82A4-4623-B200-43212E06B407}" presName="rootComposite" presStyleCnt="0"/>
      <dgm:spPr/>
    </dgm:pt>
    <dgm:pt modelId="{5F2ADAFC-43EA-45E1-837B-B990E2459CE2}" type="pres">
      <dgm:prSet presAssocID="{3B71A5CB-82A4-4623-B200-43212E06B407}" presName="rootText" presStyleLbl="node1" presStyleIdx="2" presStyleCnt="3"/>
      <dgm:spPr/>
    </dgm:pt>
    <dgm:pt modelId="{0C073017-374D-4537-BD90-03CD65442CEC}" type="pres">
      <dgm:prSet presAssocID="{3B71A5CB-82A4-4623-B200-43212E06B407}" presName="rootConnector" presStyleLbl="node1" presStyleIdx="2" presStyleCnt="3"/>
      <dgm:spPr/>
    </dgm:pt>
    <dgm:pt modelId="{528FB720-6B59-4672-9FC5-D9097F8F4013}" type="pres">
      <dgm:prSet presAssocID="{3B71A5CB-82A4-4623-B200-43212E06B407}" presName="childShape" presStyleCnt="0"/>
      <dgm:spPr/>
    </dgm:pt>
    <dgm:pt modelId="{5769049E-9D0D-429C-8AEB-841678BD561E}" type="pres">
      <dgm:prSet presAssocID="{3DFC8B81-C16A-4B91-822E-3E19AD8AD17D}" presName="Name13" presStyleLbl="parChTrans1D2" presStyleIdx="4" presStyleCnt="6"/>
      <dgm:spPr/>
    </dgm:pt>
    <dgm:pt modelId="{34AE505B-1C2F-4B2A-9432-E102437E3237}" type="pres">
      <dgm:prSet presAssocID="{907048DE-1346-4375-AD3E-4002C98AF90B}" presName="childText" presStyleLbl="bgAcc1" presStyleIdx="4" presStyleCnt="6">
        <dgm:presLayoutVars>
          <dgm:bulletEnabled val="1"/>
        </dgm:presLayoutVars>
      </dgm:prSet>
      <dgm:spPr/>
    </dgm:pt>
    <dgm:pt modelId="{D8F2F187-4988-4596-8EC5-C33D9CE6FE24}" type="pres">
      <dgm:prSet presAssocID="{9C3D0F22-AF68-494D-9D65-457B1D01D0DD}" presName="Name13" presStyleLbl="parChTrans1D2" presStyleIdx="5" presStyleCnt="6"/>
      <dgm:spPr/>
    </dgm:pt>
    <dgm:pt modelId="{2B5D1B79-BAFD-4641-A638-441B1E9C5100}" type="pres">
      <dgm:prSet presAssocID="{296DC867-688E-4976-BC0E-217A15E37E47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FED0660B-2415-4AC9-A2A5-B91B794BD4CE}" type="presOf" srcId="{05B24B3B-0FBC-42F8-AE15-6F793D4B16B0}" destId="{60C6DF5E-1659-42EE-88D0-8208D6A89BF5}" srcOrd="0" destOrd="0" presId="urn:microsoft.com/office/officeart/2005/8/layout/hierarchy3"/>
    <dgm:cxn modelId="{17763A1F-480C-4029-88E4-2A844B59E861}" srcId="{3B71A5CB-82A4-4623-B200-43212E06B407}" destId="{907048DE-1346-4375-AD3E-4002C98AF90B}" srcOrd="0" destOrd="0" parTransId="{3DFC8B81-C16A-4B91-822E-3E19AD8AD17D}" sibTransId="{5F6F28EE-9D63-4A88-8801-84FB686EB0B5}"/>
    <dgm:cxn modelId="{3412F62F-684E-4A8A-ACAF-BDC4448405A3}" type="presOf" srcId="{8CB0B0F9-9387-4505-AAB8-9E46CAD0280C}" destId="{A8907FAC-A4A8-4D89-AA34-8C13E697FCD1}" srcOrd="0" destOrd="0" presId="urn:microsoft.com/office/officeart/2005/8/layout/hierarchy3"/>
    <dgm:cxn modelId="{63548D35-56C7-4885-9E4A-30E42BF12FBC}" type="presOf" srcId="{E79C9478-055D-4865-85F7-AADD43C8E2C3}" destId="{4463413A-067B-4E73-8539-CA09D97FD777}" srcOrd="0" destOrd="0" presId="urn:microsoft.com/office/officeart/2005/8/layout/hierarchy3"/>
    <dgm:cxn modelId="{03670E5F-18E1-44D2-AD1E-167C7CA0B60B}" type="presOf" srcId="{67189812-AD98-47CE-A9F2-96FAE9F15964}" destId="{217B49C6-E811-454A-8105-FD0151BC513C}" srcOrd="0" destOrd="0" presId="urn:microsoft.com/office/officeart/2005/8/layout/hierarchy3"/>
    <dgm:cxn modelId="{849C6B60-7530-464D-B0EC-9C3D8070EB15}" srcId="{67189812-AD98-47CE-A9F2-96FAE9F15964}" destId="{92E5F834-BAF6-440D-8203-E409C1950377}" srcOrd="0" destOrd="0" parTransId="{E79C9478-055D-4865-85F7-AADD43C8E2C3}" sibTransId="{840AA775-F648-413A-BA84-13178D879662}"/>
    <dgm:cxn modelId="{2B521762-02FB-4D98-97C3-1494DDE2F1A1}" type="presOf" srcId="{85DADA79-254D-4B78-ABF8-9E28DCA022B2}" destId="{4CE87BF2-9B72-413B-AF22-416F9A63C6EC}" srcOrd="0" destOrd="0" presId="urn:microsoft.com/office/officeart/2005/8/layout/hierarchy3"/>
    <dgm:cxn modelId="{390C4245-1861-4E1D-9949-F4326867AA39}" srcId="{67189812-AD98-47CE-A9F2-96FAE9F15964}" destId="{C2B928BE-D06C-4A3F-82B3-A38D562D4B3E}" srcOrd="1" destOrd="0" parTransId="{8CB0B0F9-9387-4505-AAB8-9E46CAD0280C}" sibTransId="{1A908E47-4E2A-416A-A649-A2EA10E4B262}"/>
    <dgm:cxn modelId="{1796E445-80A1-467B-A157-BD33BDB86229}" srcId="{05B24B3B-0FBC-42F8-AE15-6F793D4B16B0}" destId="{8C799699-8385-4D12-A4AA-CCBFF88AC80D}" srcOrd="0" destOrd="0" parTransId="{F105D041-4932-47EB-89E4-C473DFAF8771}" sibTransId="{EB1A6446-5C68-4223-B65C-3A54B94AA020}"/>
    <dgm:cxn modelId="{BAAC3268-0AA8-40AF-BCAF-6BB297258D40}" type="presOf" srcId="{26F631FF-B0B5-4DAC-86DF-095A888E0DFD}" destId="{4B27147D-D16F-4013-B33F-D8DA92A5F32B}" srcOrd="0" destOrd="0" presId="urn:microsoft.com/office/officeart/2005/8/layout/hierarchy3"/>
    <dgm:cxn modelId="{B2A7966D-39F6-4CA9-9DA7-705661591542}" type="presOf" srcId="{E3E5D12C-9B9D-4E6A-9ED1-7A6C5D660BB4}" destId="{76F36F6E-8FCA-470E-B352-6B50FBE8B481}" srcOrd="0" destOrd="0" presId="urn:microsoft.com/office/officeart/2005/8/layout/hierarchy3"/>
    <dgm:cxn modelId="{23F9FE6F-64F5-4D72-A48B-2A660E744C37}" srcId="{E3E5D12C-9B9D-4E6A-9ED1-7A6C5D660BB4}" destId="{3B71A5CB-82A4-4623-B200-43212E06B407}" srcOrd="2" destOrd="0" parTransId="{F842373D-3389-4328-B1F6-C4860A2670CE}" sibTransId="{C3713E9F-22E3-4058-BBDA-AAE0EF7F03C2}"/>
    <dgm:cxn modelId="{35865D50-0A72-4331-A102-0469E72933D0}" type="presOf" srcId="{F105D041-4932-47EB-89E4-C473DFAF8771}" destId="{FD731ACE-ACAC-41C0-B2ED-32AD68DCBAB2}" srcOrd="0" destOrd="0" presId="urn:microsoft.com/office/officeart/2005/8/layout/hierarchy3"/>
    <dgm:cxn modelId="{F05E6D58-B747-4C30-A4CC-AAA2D5A2349C}" type="presOf" srcId="{8C799699-8385-4D12-A4AA-CCBFF88AC80D}" destId="{2EBF65EF-3762-4A14-B517-06EDDC1F9F08}" srcOrd="0" destOrd="0" presId="urn:microsoft.com/office/officeart/2005/8/layout/hierarchy3"/>
    <dgm:cxn modelId="{00B5115A-3AAD-4B39-9F37-24274E7DCCCD}" srcId="{E3E5D12C-9B9D-4E6A-9ED1-7A6C5D660BB4}" destId="{05B24B3B-0FBC-42F8-AE15-6F793D4B16B0}" srcOrd="1" destOrd="0" parTransId="{F058B024-7B7F-48C4-BFE2-4918414E5942}" sibTransId="{A01F8C3C-8C2B-44DB-99B4-7A902541869F}"/>
    <dgm:cxn modelId="{793F3F80-DD39-4DA9-B7F8-2D625818273E}" srcId="{05B24B3B-0FBC-42F8-AE15-6F793D4B16B0}" destId="{85DADA79-254D-4B78-ABF8-9E28DCA022B2}" srcOrd="1" destOrd="0" parTransId="{26F631FF-B0B5-4DAC-86DF-095A888E0DFD}" sibTransId="{BA964D80-2FA0-4329-8BEE-660F84AEAF16}"/>
    <dgm:cxn modelId="{1601B483-DE84-4BCC-A8F3-44CB40A303AA}" srcId="{3B71A5CB-82A4-4623-B200-43212E06B407}" destId="{296DC867-688E-4976-BC0E-217A15E37E47}" srcOrd="1" destOrd="0" parTransId="{9C3D0F22-AF68-494D-9D65-457B1D01D0DD}" sibTransId="{B8322D2E-010E-4443-9252-E1FCD7CBE736}"/>
    <dgm:cxn modelId="{65B26186-D419-4EA6-9F03-4CBFFE47EB2B}" type="presOf" srcId="{67189812-AD98-47CE-A9F2-96FAE9F15964}" destId="{EC9EED64-B09A-48C3-85B4-C8B89B542117}" srcOrd="1" destOrd="0" presId="urn:microsoft.com/office/officeart/2005/8/layout/hierarchy3"/>
    <dgm:cxn modelId="{E910928E-10D2-47AB-8C23-28B2E6634026}" type="presOf" srcId="{C2B928BE-D06C-4A3F-82B3-A38D562D4B3E}" destId="{CE03D946-26E6-49B7-8248-D667F658F717}" srcOrd="0" destOrd="0" presId="urn:microsoft.com/office/officeart/2005/8/layout/hierarchy3"/>
    <dgm:cxn modelId="{53F1B79D-00C7-4F7D-A1F1-C618049C3EB8}" type="presOf" srcId="{3B71A5CB-82A4-4623-B200-43212E06B407}" destId="{0C073017-374D-4537-BD90-03CD65442CEC}" srcOrd="1" destOrd="0" presId="urn:microsoft.com/office/officeart/2005/8/layout/hierarchy3"/>
    <dgm:cxn modelId="{D5000DAD-86C6-421A-9021-5D791D39BCCC}" type="presOf" srcId="{05B24B3B-0FBC-42F8-AE15-6F793D4B16B0}" destId="{0A6576A3-E66C-4D6C-9A13-82075ECBD7C8}" srcOrd="1" destOrd="0" presId="urn:microsoft.com/office/officeart/2005/8/layout/hierarchy3"/>
    <dgm:cxn modelId="{F41B43BD-352A-48E2-92E8-F4C941BC520A}" type="presOf" srcId="{9C3D0F22-AF68-494D-9D65-457B1D01D0DD}" destId="{D8F2F187-4988-4596-8EC5-C33D9CE6FE24}" srcOrd="0" destOrd="0" presId="urn:microsoft.com/office/officeart/2005/8/layout/hierarchy3"/>
    <dgm:cxn modelId="{85E620BE-8F5A-4404-B525-4F884798993F}" srcId="{E3E5D12C-9B9D-4E6A-9ED1-7A6C5D660BB4}" destId="{67189812-AD98-47CE-A9F2-96FAE9F15964}" srcOrd="0" destOrd="0" parTransId="{252961DD-6D3F-4C87-8CFD-25896966A141}" sibTransId="{1578AC68-940F-431D-827F-DC7FDB38A992}"/>
    <dgm:cxn modelId="{6EA3E4CB-2BFB-4C51-A9C2-3C19F62AB840}" type="presOf" srcId="{3B71A5CB-82A4-4623-B200-43212E06B407}" destId="{5F2ADAFC-43EA-45E1-837B-B990E2459CE2}" srcOrd="0" destOrd="0" presId="urn:microsoft.com/office/officeart/2005/8/layout/hierarchy3"/>
    <dgm:cxn modelId="{487A11CE-D4D7-4522-B4DC-39D2885D5DCC}" type="presOf" srcId="{92E5F834-BAF6-440D-8203-E409C1950377}" destId="{FF3800FE-EA4B-444A-9789-55371B175493}" srcOrd="0" destOrd="0" presId="urn:microsoft.com/office/officeart/2005/8/layout/hierarchy3"/>
    <dgm:cxn modelId="{920D25CE-98C1-4BA9-9CEB-42A6B0591B23}" type="presOf" srcId="{907048DE-1346-4375-AD3E-4002C98AF90B}" destId="{34AE505B-1C2F-4B2A-9432-E102437E3237}" srcOrd="0" destOrd="0" presId="urn:microsoft.com/office/officeart/2005/8/layout/hierarchy3"/>
    <dgm:cxn modelId="{A06AF0EE-BCB3-4D87-8D2F-17738EE8CCFF}" type="presOf" srcId="{3DFC8B81-C16A-4B91-822E-3E19AD8AD17D}" destId="{5769049E-9D0D-429C-8AEB-841678BD561E}" srcOrd="0" destOrd="0" presId="urn:microsoft.com/office/officeart/2005/8/layout/hierarchy3"/>
    <dgm:cxn modelId="{0CBF41F9-66A5-44DF-8553-A63D57554AC4}" type="presOf" srcId="{296DC867-688E-4976-BC0E-217A15E37E47}" destId="{2B5D1B79-BAFD-4641-A638-441B1E9C5100}" srcOrd="0" destOrd="0" presId="urn:microsoft.com/office/officeart/2005/8/layout/hierarchy3"/>
    <dgm:cxn modelId="{898E44D0-623B-4E93-9F67-FC34277A242C}" type="presParOf" srcId="{76F36F6E-8FCA-470E-B352-6B50FBE8B481}" destId="{CFF89167-10A7-4ACE-8EB9-4E0837C8B564}" srcOrd="0" destOrd="0" presId="urn:microsoft.com/office/officeart/2005/8/layout/hierarchy3"/>
    <dgm:cxn modelId="{4BB40456-DCCC-46C2-A3E3-59F2ECEAF62A}" type="presParOf" srcId="{CFF89167-10A7-4ACE-8EB9-4E0837C8B564}" destId="{A39C06A7-43B2-4E12-9BD0-ADF084BA03D5}" srcOrd="0" destOrd="0" presId="urn:microsoft.com/office/officeart/2005/8/layout/hierarchy3"/>
    <dgm:cxn modelId="{A463EC41-F2DA-4DDF-AD62-5F31377D6152}" type="presParOf" srcId="{A39C06A7-43B2-4E12-9BD0-ADF084BA03D5}" destId="{217B49C6-E811-454A-8105-FD0151BC513C}" srcOrd="0" destOrd="0" presId="urn:microsoft.com/office/officeart/2005/8/layout/hierarchy3"/>
    <dgm:cxn modelId="{4DE63AB3-A2D0-4B34-8A58-EAC960D84637}" type="presParOf" srcId="{A39C06A7-43B2-4E12-9BD0-ADF084BA03D5}" destId="{EC9EED64-B09A-48C3-85B4-C8B89B542117}" srcOrd="1" destOrd="0" presId="urn:microsoft.com/office/officeart/2005/8/layout/hierarchy3"/>
    <dgm:cxn modelId="{E4A2D143-1726-4E0A-BDB9-9CE8A7D1EFB7}" type="presParOf" srcId="{CFF89167-10A7-4ACE-8EB9-4E0837C8B564}" destId="{7E1D937D-660C-42F4-98F5-E11899D44887}" srcOrd="1" destOrd="0" presId="urn:microsoft.com/office/officeart/2005/8/layout/hierarchy3"/>
    <dgm:cxn modelId="{5BA9F34F-948D-4AF9-8B05-BE242F7F78B2}" type="presParOf" srcId="{7E1D937D-660C-42F4-98F5-E11899D44887}" destId="{4463413A-067B-4E73-8539-CA09D97FD777}" srcOrd="0" destOrd="0" presId="urn:microsoft.com/office/officeart/2005/8/layout/hierarchy3"/>
    <dgm:cxn modelId="{34CAB679-6112-4E7C-9A92-04C396A8BF8D}" type="presParOf" srcId="{7E1D937D-660C-42F4-98F5-E11899D44887}" destId="{FF3800FE-EA4B-444A-9789-55371B175493}" srcOrd="1" destOrd="0" presId="urn:microsoft.com/office/officeart/2005/8/layout/hierarchy3"/>
    <dgm:cxn modelId="{4F23127C-8A82-4FC9-AC50-FD726E7F1E42}" type="presParOf" srcId="{7E1D937D-660C-42F4-98F5-E11899D44887}" destId="{A8907FAC-A4A8-4D89-AA34-8C13E697FCD1}" srcOrd="2" destOrd="0" presId="urn:microsoft.com/office/officeart/2005/8/layout/hierarchy3"/>
    <dgm:cxn modelId="{14A4838E-C129-4D68-8CAC-DAECD8773B32}" type="presParOf" srcId="{7E1D937D-660C-42F4-98F5-E11899D44887}" destId="{CE03D946-26E6-49B7-8248-D667F658F717}" srcOrd="3" destOrd="0" presId="urn:microsoft.com/office/officeart/2005/8/layout/hierarchy3"/>
    <dgm:cxn modelId="{37E4B93B-6B09-4F86-B579-FA139F044431}" type="presParOf" srcId="{76F36F6E-8FCA-470E-B352-6B50FBE8B481}" destId="{78D07644-B900-4513-AE6E-5279E56589FA}" srcOrd="1" destOrd="0" presId="urn:microsoft.com/office/officeart/2005/8/layout/hierarchy3"/>
    <dgm:cxn modelId="{74F01A7A-9CDC-4E68-AC9A-3D244ED5D25E}" type="presParOf" srcId="{78D07644-B900-4513-AE6E-5279E56589FA}" destId="{FF087D54-246E-4116-B7F5-834B7FFD4B1F}" srcOrd="0" destOrd="0" presId="urn:microsoft.com/office/officeart/2005/8/layout/hierarchy3"/>
    <dgm:cxn modelId="{1B57525C-A47A-4558-9217-812EFFA3F094}" type="presParOf" srcId="{FF087D54-246E-4116-B7F5-834B7FFD4B1F}" destId="{60C6DF5E-1659-42EE-88D0-8208D6A89BF5}" srcOrd="0" destOrd="0" presId="urn:microsoft.com/office/officeart/2005/8/layout/hierarchy3"/>
    <dgm:cxn modelId="{AC21F8B4-8811-4CAA-88AD-8A17C2B514F7}" type="presParOf" srcId="{FF087D54-246E-4116-B7F5-834B7FFD4B1F}" destId="{0A6576A3-E66C-4D6C-9A13-82075ECBD7C8}" srcOrd="1" destOrd="0" presId="urn:microsoft.com/office/officeart/2005/8/layout/hierarchy3"/>
    <dgm:cxn modelId="{1BDFFD10-1C78-4B27-B91F-21EEE9024B35}" type="presParOf" srcId="{78D07644-B900-4513-AE6E-5279E56589FA}" destId="{E4883DE7-BBBC-421D-A94A-F2072AEA5B9F}" srcOrd="1" destOrd="0" presId="urn:microsoft.com/office/officeart/2005/8/layout/hierarchy3"/>
    <dgm:cxn modelId="{EF7ED78A-213B-4FBF-A47A-5D398E84970F}" type="presParOf" srcId="{E4883DE7-BBBC-421D-A94A-F2072AEA5B9F}" destId="{FD731ACE-ACAC-41C0-B2ED-32AD68DCBAB2}" srcOrd="0" destOrd="0" presId="urn:microsoft.com/office/officeart/2005/8/layout/hierarchy3"/>
    <dgm:cxn modelId="{E7880E83-403F-4F2C-8D6F-68F6890FF7E5}" type="presParOf" srcId="{E4883DE7-BBBC-421D-A94A-F2072AEA5B9F}" destId="{2EBF65EF-3762-4A14-B517-06EDDC1F9F08}" srcOrd="1" destOrd="0" presId="urn:microsoft.com/office/officeart/2005/8/layout/hierarchy3"/>
    <dgm:cxn modelId="{F53045C8-4E9B-45BF-84A5-5C1256826183}" type="presParOf" srcId="{E4883DE7-BBBC-421D-A94A-F2072AEA5B9F}" destId="{4B27147D-D16F-4013-B33F-D8DA92A5F32B}" srcOrd="2" destOrd="0" presId="urn:microsoft.com/office/officeart/2005/8/layout/hierarchy3"/>
    <dgm:cxn modelId="{4878FDCA-95EE-4BA8-89B9-8B05726513D8}" type="presParOf" srcId="{E4883DE7-BBBC-421D-A94A-F2072AEA5B9F}" destId="{4CE87BF2-9B72-413B-AF22-416F9A63C6EC}" srcOrd="3" destOrd="0" presId="urn:microsoft.com/office/officeart/2005/8/layout/hierarchy3"/>
    <dgm:cxn modelId="{98DAB0B0-4D9F-44B7-9736-555057D1DDA6}" type="presParOf" srcId="{76F36F6E-8FCA-470E-B352-6B50FBE8B481}" destId="{45EC36E9-7093-488C-8AC9-97D3E096BD89}" srcOrd="2" destOrd="0" presId="urn:microsoft.com/office/officeart/2005/8/layout/hierarchy3"/>
    <dgm:cxn modelId="{398B3736-4BD4-48A2-8E38-4E387A8A45F7}" type="presParOf" srcId="{45EC36E9-7093-488C-8AC9-97D3E096BD89}" destId="{E4409CAE-EA35-457C-8D97-C5A752D5DC1F}" srcOrd="0" destOrd="0" presId="urn:microsoft.com/office/officeart/2005/8/layout/hierarchy3"/>
    <dgm:cxn modelId="{135DAA4F-FA83-439B-BF79-6CDC6ED8B8B7}" type="presParOf" srcId="{E4409CAE-EA35-457C-8D97-C5A752D5DC1F}" destId="{5F2ADAFC-43EA-45E1-837B-B990E2459CE2}" srcOrd="0" destOrd="0" presId="urn:microsoft.com/office/officeart/2005/8/layout/hierarchy3"/>
    <dgm:cxn modelId="{5DB9D0CA-723B-464D-A4F3-F63576545677}" type="presParOf" srcId="{E4409CAE-EA35-457C-8D97-C5A752D5DC1F}" destId="{0C073017-374D-4537-BD90-03CD65442CEC}" srcOrd="1" destOrd="0" presId="urn:microsoft.com/office/officeart/2005/8/layout/hierarchy3"/>
    <dgm:cxn modelId="{0D20A6CD-7DE3-43C6-9331-1A155D876879}" type="presParOf" srcId="{45EC36E9-7093-488C-8AC9-97D3E096BD89}" destId="{528FB720-6B59-4672-9FC5-D9097F8F4013}" srcOrd="1" destOrd="0" presId="urn:microsoft.com/office/officeart/2005/8/layout/hierarchy3"/>
    <dgm:cxn modelId="{1E4AB52F-4DAF-42DB-BC44-D1943387067B}" type="presParOf" srcId="{528FB720-6B59-4672-9FC5-D9097F8F4013}" destId="{5769049E-9D0D-429C-8AEB-841678BD561E}" srcOrd="0" destOrd="0" presId="urn:microsoft.com/office/officeart/2005/8/layout/hierarchy3"/>
    <dgm:cxn modelId="{7FA44280-5C8C-427F-B42D-DE641366C8FC}" type="presParOf" srcId="{528FB720-6B59-4672-9FC5-D9097F8F4013}" destId="{34AE505B-1C2F-4B2A-9432-E102437E3237}" srcOrd="1" destOrd="0" presId="urn:microsoft.com/office/officeart/2005/8/layout/hierarchy3"/>
    <dgm:cxn modelId="{92F1D5CB-E7B8-4935-80FC-8C797D1F8D31}" type="presParOf" srcId="{528FB720-6B59-4672-9FC5-D9097F8F4013}" destId="{D8F2F187-4988-4596-8EC5-C33D9CE6FE24}" srcOrd="2" destOrd="0" presId="urn:microsoft.com/office/officeart/2005/8/layout/hierarchy3"/>
    <dgm:cxn modelId="{FFC98DAB-22D6-4C98-9EC9-E39D2B05A373}" type="presParOf" srcId="{528FB720-6B59-4672-9FC5-D9097F8F4013}" destId="{2B5D1B79-BAFD-4641-A638-441B1E9C5100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55F81E-1743-4F9B-B07B-4A9EEC5F34E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6EF00480-3DFC-43C1-915F-90A67CE39F0B}">
      <dgm:prSet phldrT="[Text]"/>
      <dgm:spPr/>
      <dgm:t>
        <a:bodyPr/>
        <a:lstStyle/>
        <a:p>
          <a:r>
            <a:rPr lang="cs-CZ" dirty="0"/>
            <a:t>Hodnocení</a:t>
          </a:r>
        </a:p>
      </dgm:t>
    </dgm:pt>
    <dgm:pt modelId="{32BE4396-8B48-4BCD-92DA-5F56BAC17342}" type="parTrans" cxnId="{8F8744FD-8E3F-482E-99BD-EBA499A58E78}">
      <dgm:prSet/>
      <dgm:spPr/>
      <dgm:t>
        <a:bodyPr/>
        <a:lstStyle/>
        <a:p>
          <a:endParaRPr lang="cs-CZ"/>
        </a:p>
      </dgm:t>
    </dgm:pt>
    <dgm:pt modelId="{7036D3BB-BA67-4A9B-A3AF-2179B23C0753}" type="sibTrans" cxnId="{8F8744FD-8E3F-482E-99BD-EBA499A58E78}">
      <dgm:prSet/>
      <dgm:spPr/>
      <dgm:t>
        <a:bodyPr/>
        <a:lstStyle/>
        <a:p>
          <a:endParaRPr lang="cs-CZ"/>
        </a:p>
      </dgm:t>
    </dgm:pt>
    <dgm:pt modelId="{8026D88C-315A-4AAC-8DBD-54406D9FDC2D}">
      <dgm:prSet phldrT="[Text]"/>
      <dgm:spPr/>
      <dgm:t>
        <a:bodyPr/>
        <a:lstStyle/>
        <a:p>
          <a:r>
            <a:rPr lang="cs-CZ" dirty="0"/>
            <a:t>Syntéza</a:t>
          </a:r>
        </a:p>
      </dgm:t>
    </dgm:pt>
    <dgm:pt modelId="{4CBA1745-AD1D-4FA6-98E0-5B8320CFADBC}" type="parTrans" cxnId="{FF6C055D-4324-49FA-A00C-7D25B49FD5BF}">
      <dgm:prSet/>
      <dgm:spPr/>
      <dgm:t>
        <a:bodyPr/>
        <a:lstStyle/>
        <a:p>
          <a:endParaRPr lang="cs-CZ"/>
        </a:p>
      </dgm:t>
    </dgm:pt>
    <dgm:pt modelId="{3ED7F08E-A1B3-4B80-AED7-1EFE14154E73}" type="sibTrans" cxnId="{FF6C055D-4324-49FA-A00C-7D25B49FD5BF}">
      <dgm:prSet/>
      <dgm:spPr/>
      <dgm:t>
        <a:bodyPr/>
        <a:lstStyle/>
        <a:p>
          <a:endParaRPr lang="cs-CZ"/>
        </a:p>
      </dgm:t>
    </dgm:pt>
    <dgm:pt modelId="{06E1A3BE-309F-4071-8FE4-33B83DBEB6E5}">
      <dgm:prSet phldrT="[Text]"/>
      <dgm:spPr/>
      <dgm:t>
        <a:bodyPr/>
        <a:lstStyle/>
        <a:p>
          <a:r>
            <a:rPr lang="cs-CZ" dirty="0"/>
            <a:t>Znalost (Zapamatování si) </a:t>
          </a:r>
        </a:p>
      </dgm:t>
    </dgm:pt>
    <dgm:pt modelId="{CAAD9C19-997D-4570-A485-55E2D47E4B6E}" type="parTrans" cxnId="{C8D26D28-F5C7-4809-81F2-D1C957FE6108}">
      <dgm:prSet/>
      <dgm:spPr/>
      <dgm:t>
        <a:bodyPr/>
        <a:lstStyle/>
        <a:p>
          <a:endParaRPr lang="cs-CZ"/>
        </a:p>
      </dgm:t>
    </dgm:pt>
    <dgm:pt modelId="{04359914-E95D-4BEF-B2EB-4ECC8F879B74}" type="sibTrans" cxnId="{C8D26D28-F5C7-4809-81F2-D1C957FE6108}">
      <dgm:prSet/>
      <dgm:spPr/>
      <dgm:t>
        <a:bodyPr/>
        <a:lstStyle/>
        <a:p>
          <a:endParaRPr lang="cs-CZ"/>
        </a:p>
      </dgm:t>
    </dgm:pt>
    <dgm:pt modelId="{F6B9ABB1-C1F1-457A-9ED5-F9FD75EE1E4E}">
      <dgm:prSet/>
      <dgm:spPr/>
      <dgm:t>
        <a:bodyPr/>
        <a:lstStyle/>
        <a:p>
          <a:r>
            <a:rPr lang="cs-CZ" dirty="0"/>
            <a:t>Analýza</a:t>
          </a:r>
        </a:p>
      </dgm:t>
    </dgm:pt>
    <dgm:pt modelId="{239D1F34-215B-4320-B172-D1395F987574}" type="parTrans" cxnId="{5EBBB8C3-4AB0-422E-A370-CAB85F19A583}">
      <dgm:prSet/>
      <dgm:spPr/>
      <dgm:t>
        <a:bodyPr/>
        <a:lstStyle/>
        <a:p>
          <a:endParaRPr lang="cs-CZ"/>
        </a:p>
      </dgm:t>
    </dgm:pt>
    <dgm:pt modelId="{57A0C15F-2753-4582-A944-E16E40519861}" type="sibTrans" cxnId="{5EBBB8C3-4AB0-422E-A370-CAB85F19A583}">
      <dgm:prSet/>
      <dgm:spPr/>
      <dgm:t>
        <a:bodyPr/>
        <a:lstStyle/>
        <a:p>
          <a:endParaRPr lang="cs-CZ"/>
        </a:p>
      </dgm:t>
    </dgm:pt>
    <dgm:pt modelId="{E2DA0BE0-51A7-4687-806D-0AD83A23B756}">
      <dgm:prSet/>
      <dgm:spPr/>
      <dgm:t>
        <a:bodyPr/>
        <a:lstStyle/>
        <a:p>
          <a:r>
            <a:rPr lang="cs-CZ" dirty="0"/>
            <a:t>Aplikace</a:t>
          </a:r>
        </a:p>
      </dgm:t>
    </dgm:pt>
    <dgm:pt modelId="{B22D10EA-810E-4C55-9C02-1BD38578B8E8}" type="parTrans" cxnId="{E4EEE838-411D-4CA1-9573-25492B4F7300}">
      <dgm:prSet/>
      <dgm:spPr/>
      <dgm:t>
        <a:bodyPr/>
        <a:lstStyle/>
        <a:p>
          <a:endParaRPr lang="cs-CZ"/>
        </a:p>
      </dgm:t>
    </dgm:pt>
    <dgm:pt modelId="{8E34CB77-EC10-492D-8A50-75DFCE40EA3A}" type="sibTrans" cxnId="{E4EEE838-411D-4CA1-9573-25492B4F7300}">
      <dgm:prSet/>
      <dgm:spPr/>
      <dgm:t>
        <a:bodyPr/>
        <a:lstStyle/>
        <a:p>
          <a:endParaRPr lang="cs-CZ"/>
        </a:p>
      </dgm:t>
    </dgm:pt>
    <dgm:pt modelId="{1132CCC1-546A-4BD0-B82C-30967C3E4257}">
      <dgm:prSet/>
      <dgm:spPr/>
      <dgm:t>
        <a:bodyPr/>
        <a:lstStyle/>
        <a:p>
          <a:r>
            <a:rPr lang="cs-CZ" dirty="0"/>
            <a:t>Porozumění</a:t>
          </a:r>
        </a:p>
      </dgm:t>
    </dgm:pt>
    <dgm:pt modelId="{6BD432E5-F360-4070-8B6D-C3AFA723C1E7}" type="parTrans" cxnId="{65FBB470-3956-40B1-BEB8-61F5D1256DD8}">
      <dgm:prSet/>
      <dgm:spPr/>
      <dgm:t>
        <a:bodyPr/>
        <a:lstStyle/>
        <a:p>
          <a:endParaRPr lang="cs-CZ"/>
        </a:p>
      </dgm:t>
    </dgm:pt>
    <dgm:pt modelId="{07B78F1C-704A-4D6E-808C-02EB06B0B270}" type="sibTrans" cxnId="{65FBB470-3956-40B1-BEB8-61F5D1256DD8}">
      <dgm:prSet/>
      <dgm:spPr/>
      <dgm:t>
        <a:bodyPr/>
        <a:lstStyle/>
        <a:p>
          <a:endParaRPr lang="cs-CZ"/>
        </a:p>
      </dgm:t>
    </dgm:pt>
    <dgm:pt modelId="{C187C662-5735-4C1E-8C53-091E8C026B3D}" type="pres">
      <dgm:prSet presAssocID="{8855F81E-1743-4F9B-B07B-4A9EEC5F34EF}" presName="Name0" presStyleCnt="0">
        <dgm:presLayoutVars>
          <dgm:dir/>
          <dgm:animLvl val="lvl"/>
          <dgm:resizeHandles val="exact"/>
        </dgm:presLayoutVars>
      </dgm:prSet>
      <dgm:spPr/>
    </dgm:pt>
    <dgm:pt modelId="{07B0A863-BCFD-46F0-93D1-3972B8CB7606}" type="pres">
      <dgm:prSet presAssocID="{6EF00480-3DFC-43C1-915F-90A67CE39F0B}" presName="Name8" presStyleCnt="0"/>
      <dgm:spPr/>
    </dgm:pt>
    <dgm:pt modelId="{C91216EE-463C-4EA7-819F-49AF4505B26A}" type="pres">
      <dgm:prSet presAssocID="{6EF00480-3DFC-43C1-915F-90A67CE39F0B}" presName="level" presStyleLbl="node1" presStyleIdx="0" presStyleCnt="6">
        <dgm:presLayoutVars>
          <dgm:chMax val="1"/>
          <dgm:bulletEnabled val="1"/>
        </dgm:presLayoutVars>
      </dgm:prSet>
      <dgm:spPr/>
    </dgm:pt>
    <dgm:pt modelId="{CA1732DE-8903-41D5-867F-551DF83275F7}" type="pres">
      <dgm:prSet presAssocID="{6EF00480-3DFC-43C1-915F-90A67CE39F0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D0D91F3-0441-4CDC-821D-6A877E863276}" type="pres">
      <dgm:prSet presAssocID="{8026D88C-315A-4AAC-8DBD-54406D9FDC2D}" presName="Name8" presStyleCnt="0"/>
      <dgm:spPr/>
    </dgm:pt>
    <dgm:pt modelId="{C45BC8AC-BE8F-4480-A771-18C352436E15}" type="pres">
      <dgm:prSet presAssocID="{8026D88C-315A-4AAC-8DBD-54406D9FDC2D}" presName="level" presStyleLbl="node1" presStyleIdx="1" presStyleCnt="6">
        <dgm:presLayoutVars>
          <dgm:chMax val="1"/>
          <dgm:bulletEnabled val="1"/>
        </dgm:presLayoutVars>
      </dgm:prSet>
      <dgm:spPr/>
    </dgm:pt>
    <dgm:pt modelId="{C3E01323-2CF5-4C04-9096-81EA91030869}" type="pres">
      <dgm:prSet presAssocID="{8026D88C-315A-4AAC-8DBD-54406D9FDC2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4C03D51-E37F-4BBA-90AE-CAEDE7064810}" type="pres">
      <dgm:prSet presAssocID="{F6B9ABB1-C1F1-457A-9ED5-F9FD75EE1E4E}" presName="Name8" presStyleCnt="0"/>
      <dgm:spPr/>
    </dgm:pt>
    <dgm:pt modelId="{8B9A88A9-DCBA-4EBB-8A8F-69277C488798}" type="pres">
      <dgm:prSet presAssocID="{F6B9ABB1-C1F1-457A-9ED5-F9FD75EE1E4E}" presName="level" presStyleLbl="node1" presStyleIdx="2" presStyleCnt="6">
        <dgm:presLayoutVars>
          <dgm:chMax val="1"/>
          <dgm:bulletEnabled val="1"/>
        </dgm:presLayoutVars>
      </dgm:prSet>
      <dgm:spPr/>
    </dgm:pt>
    <dgm:pt modelId="{C16198C8-AE7E-4DF5-BCFD-DFAF589444D0}" type="pres">
      <dgm:prSet presAssocID="{F6B9ABB1-C1F1-457A-9ED5-F9FD75EE1E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C6155AC-64B8-46C0-9527-FDB20612497C}" type="pres">
      <dgm:prSet presAssocID="{E2DA0BE0-51A7-4687-806D-0AD83A23B756}" presName="Name8" presStyleCnt="0"/>
      <dgm:spPr/>
    </dgm:pt>
    <dgm:pt modelId="{6A294095-5E5F-45F9-91AE-9A1B1FCD0532}" type="pres">
      <dgm:prSet presAssocID="{E2DA0BE0-51A7-4687-806D-0AD83A23B756}" presName="level" presStyleLbl="node1" presStyleIdx="3" presStyleCnt="6">
        <dgm:presLayoutVars>
          <dgm:chMax val="1"/>
          <dgm:bulletEnabled val="1"/>
        </dgm:presLayoutVars>
      </dgm:prSet>
      <dgm:spPr/>
    </dgm:pt>
    <dgm:pt modelId="{8C3EC4D8-D643-4740-9167-3A03142E0A19}" type="pres">
      <dgm:prSet presAssocID="{E2DA0BE0-51A7-4687-806D-0AD83A23B75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FDDFCB0-8068-41F0-9D4A-170B9658C268}" type="pres">
      <dgm:prSet presAssocID="{1132CCC1-546A-4BD0-B82C-30967C3E4257}" presName="Name8" presStyleCnt="0"/>
      <dgm:spPr/>
    </dgm:pt>
    <dgm:pt modelId="{D32E95F7-F578-4CED-9CAF-D41D91DDB75E}" type="pres">
      <dgm:prSet presAssocID="{1132CCC1-546A-4BD0-B82C-30967C3E4257}" presName="level" presStyleLbl="node1" presStyleIdx="4" presStyleCnt="6">
        <dgm:presLayoutVars>
          <dgm:chMax val="1"/>
          <dgm:bulletEnabled val="1"/>
        </dgm:presLayoutVars>
      </dgm:prSet>
      <dgm:spPr/>
    </dgm:pt>
    <dgm:pt modelId="{9466255A-5C06-4651-8859-E19F09C075E5}" type="pres">
      <dgm:prSet presAssocID="{1132CCC1-546A-4BD0-B82C-30967C3E425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6BD4CB9-69B7-4033-BB0C-0B3A443ABD4C}" type="pres">
      <dgm:prSet presAssocID="{06E1A3BE-309F-4071-8FE4-33B83DBEB6E5}" presName="Name8" presStyleCnt="0"/>
      <dgm:spPr/>
    </dgm:pt>
    <dgm:pt modelId="{9350AD6A-4F19-4E57-90F4-FF48DCD39167}" type="pres">
      <dgm:prSet presAssocID="{06E1A3BE-309F-4071-8FE4-33B83DBEB6E5}" presName="level" presStyleLbl="node1" presStyleIdx="5" presStyleCnt="6">
        <dgm:presLayoutVars>
          <dgm:chMax val="1"/>
          <dgm:bulletEnabled val="1"/>
        </dgm:presLayoutVars>
      </dgm:prSet>
      <dgm:spPr/>
    </dgm:pt>
    <dgm:pt modelId="{C73A77D4-5D88-4B42-9628-17A239602EAA}" type="pres">
      <dgm:prSet presAssocID="{06E1A3BE-309F-4071-8FE4-33B83DBEB6E5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209E008-860C-4066-BCA8-F8706A46B3FC}" type="presOf" srcId="{06E1A3BE-309F-4071-8FE4-33B83DBEB6E5}" destId="{C73A77D4-5D88-4B42-9628-17A239602EAA}" srcOrd="1" destOrd="0" presId="urn:microsoft.com/office/officeart/2005/8/layout/pyramid1"/>
    <dgm:cxn modelId="{705ED713-CB45-483C-BC38-ACBE9B2D6A31}" type="presOf" srcId="{06E1A3BE-309F-4071-8FE4-33B83DBEB6E5}" destId="{9350AD6A-4F19-4E57-90F4-FF48DCD39167}" srcOrd="0" destOrd="0" presId="urn:microsoft.com/office/officeart/2005/8/layout/pyramid1"/>
    <dgm:cxn modelId="{E1250918-CFC9-4BA6-9822-4B9CC35D589E}" type="presOf" srcId="{1132CCC1-546A-4BD0-B82C-30967C3E4257}" destId="{9466255A-5C06-4651-8859-E19F09C075E5}" srcOrd="1" destOrd="0" presId="urn:microsoft.com/office/officeart/2005/8/layout/pyramid1"/>
    <dgm:cxn modelId="{C8D26D28-F5C7-4809-81F2-D1C957FE6108}" srcId="{8855F81E-1743-4F9B-B07B-4A9EEC5F34EF}" destId="{06E1A3BE-309F-4071-8FE4-33B83DBEB6E5}" srcOrd="5" destOrd="0" parTransId="{CAAD9C19-997D-4570-A485-55E2D47E4B6E}" sibTransId="{04359914-E95D-4BEF-B2EB-4ECC8F879B74}"/>
    <dgm:cxn modelId="{4AAB372D-F215-4109-BCBA-ADF9D1984923}" type="presOf" srcId="{E2DA0BE0-51A7-4687-806D-0AD83A23B756}" destId="{8C3EC4D8-D643-4740-9167-3A03142E0A19}" srcOrd="1" destOrd="0" presId="urn:microsoft.com/office/officeart/2005/8/layout/pyramid1"/>
    <dgm:cxn modelId="{2ABCE831-A71D-4FB2-8A2C-6AC59026832E}" type="presOf" srcId="{F6B9ABB1-C1F1-457A-9ED5-F9FD75EE1E4E}" destId="{8B9A88A9-DCBA-4EBB-8A8F-69277C488798}" srcOrd="0" destOrd="0" presId="urn:microsoft.com/office/officeart/2005/8/layout/pyramid1"/>
    <dgm:cxn modelId="{A0B23A34-8806-4B39-AEF7-60289610EEA4}" type="presOf" srcId="{E2DA0BE0-51A7-4687-806D-0AD83A23B756}" destId="{6A294095-5E5F-45F9-91AE-9A1B1FCD0532}" srcOrd="0" destOrd="0" presId="urn:microsoft.com/office/officeart/2005/8/layout/pyramid1"/>
    <dgm:cxn modelId="{E4EEE838-411D-4CA1-9573-25492B4F7300}" srcId="{8855F81E-1743-4F9B-B07B-4A9EEC5F34EF}" destId="{E2DA0BE0-51A7-4687-806D-0AD83A23B756}" srcOrd="3" destOrd="0" parTransId="{B22D10EA-810E-4C55-9C02-1BD38578B8E8}" sibTransId="{8E34CB77-EC10-492D-8A50-75DFCE40EA3A}"/>
    <dgm:cxn modelId="{FF6C055D-4324-49FA-A00C-7D25B49FD5BF}" srcId="{8855F81E-1743-4F9B-B07B-4A9EEC5F34EF}" destId="{8026D88C-315A-4AAC-8DBD-54406D9FDC2D}" srcOrd="1" destOrd="0" parTransId="{4CBA1745-AD1D-4FA6-98E0-5B8320CFADBC}" sibTransId="{3ED7F08E-A1B3-4B80-AED7-1EFE14154E73}"/>
    <dgm:cxn modelId="{0CB5BA5F-C8F0-46A6-A21B-63337710D791}" type="presOf" srcId="{8026D88C-315A-4AAC-8DBD-54406D9FDC2D}" destId="{C3E01323-2CF5-4C04-9096-81EA91030869}" srcOrd="1" destOrd="0" presId="urn:microsoft.com/office/officeart/2005/8/layout/pyramid1"/>
    <dgm:cxn modelId="{65FBB470-3956-40B1-BEB8-61F5D1256DD8}" srcId="{8855F81E-1743-4F9B-B07B-4A9EEC5F34EF}" destId="{1132CCC1-546A-4BD0-B82C-30967C3E4257}" srcOrd="4" destOrd="0" parTransId="{6BD432E5-F360-4070-8B6D-C3AFA723C1E7}" sibTransId="{07B78F1C-704A-4D6E-808C-02EB06B0B270}"/>
    <dgm:cxn modelId="{BD7D387C-8E52-44DD-9D88-BC6ADCB563F5}" type="presOf" srcId="{8026D88C-315A-4AAC-8DBD-54406D9FDC2D}" destId="{C45BC8AC-BE8F-4480-A771-18C352436E15}" srcOrd="0" destOrd="0" presId="urn:microsoft.com/office/officeart/2005/8/layout/pyramid1"/>
    <dgm:cxn modelId="{6849FF7C-4085-49F6-A844-1C95A5A53759}" type="presOf" srcId="{8855F81E-1743-4F9B-B07B-4A9EEC5F34EF}" destId="{C187C662-5735-4C1E-8C53-091E8C026B3D}" srcOrd="0" destOrd="0" presId="urn:microsoft.com/office/officeart/2005/8/layout/pyramid1"/>
    <dgm:cxn modelId="{7E909288-D4B5-458E-94E6-A284BC7C8429}" type="presOf" srcId="{1132CCC1-546A-4BD0-B82C-30967C3E4257}" destId="{D32E95F7-F578-4CED-9CAF-D41D91DDB75E}" srcOrd="0" destOrd="0" presId="urn:microsoft.com/office/officeart/2005/8/layout/pyramid1"/>
    <dgm:cxn modelId="{ABA9E3B4-954E-4134-A057-03508FC700AB}" type="presOf" srcId="{6EF00480-3DFC-43C1-915F-90A67CE39F0B}" destId="{C91216EE-463C-4EA7-819F-49AF4505B26A}" srcOrd="0" destOrd="0" presId="urn:microsoft.com/office/officeart/2005/8/layout/pyramid1"/>
    <dgm:cxn modelId="{428931B7-6B20-4848-99CB-C4C8E467F9E4}" type="presOf" srcId="{F6B9ABB1-C1F1-457A-9ED5-F9FD75EE1E4E}" destId="{C16198C8-AE7E-4DF5-BCFD-DFAF589444D0}" srcOrd="1" destOrd="0" presId="urn:microsoft.com/office/officeart/2005/8/layout/pyramid1"/>
    <dgm:cxn modelId="{5EBBB8C3-4AB0-422E-A370-CAB85F19A583}" srcId="{8855F81E-1743-4F9B-B07B-4A9EEC5F34EF}" destId="{F6B9ABB1-C1F1-457A-9ED5-F9FD75EE1E4E}" srcOrd="2" destOrd="0" parTransId="{239D1F34-215B-4320-B172-D1395F987574}" sibTransId="{57A0C15F-2753-4582-A944-E16E40519861}"/>
    <dgm:cxn modelId="{8F8744FD-8E3F-482E-99BD-EBA499A58E78}" srcId="{8855F81E-1743-4F9B-B07B-4A9EEC5F34EF}" destId="{6EF00480-3DFC-43C1-915F-90A67CE39F0B}" srcOrd="0" destOrd="0" parTransId="{32BE4396-8B48-4BCD-92DA-5F56BAC17342}" sibTransId="{7036D3BB-BA67-4A9B-A3AF-2179B23C0753}"/>
    <dgm:cxn modelId="{6AF0DCFF-4187-488A-A6A3-B6328B8F0929}" type="presOf" srcId="{6EF00480-3DFC-43C1-915F-90A67CE39F0B}" destId="{CA1732DE-8903-41D5-867F-551DF83275F7}" srcOrd="1" destOrd="0" presId="urn:microsoft.com/office/officeart/2005/8/layout/pyramid1"/>
    <dgm:cxn modelId="{712B3C1A-C06B-4B66-9565-72F0BD88E1D2}" type="presParOf" srcId="{C187C662-5735-4C1E-8C53-091E8C026B3D}" destId="{07B0A863-BCFD-46F0-93D1-3972B8CB7606}" srcOrd="0" destOrd="0" presId="urn:microsoft.com/office/officeart/2005/8/layout/pyramid1"/>
    <dgm:cxn modelId="{C86689E2-43CC-4F69-AB39-009E2FDA5604}" type="presParOf" srcId="{07B0A863-BCFD-46F0-93D1-3972B8CB7606}" destId="{C91216EE-463C-4EA7-819F-49AF4505B26A}" srcOrd="0" destOrd="0" presId="urn:microsoft.com/office/officeart/2005/8/layout/pyramid1"/>
    <dgm:cxn modelId="{B252A399-2498-41BC-B405-4DFC8A6F73EE}" type="presParOf" srcId="{07B0A863-BCFD-46F0-93D1-3972B8CB7606}" destId="{CA1732DE-8903-41D5-867F-551DF83275F7}" srcOrd="1" destOrd="0" presId="urn:microsoft.com/office/officeart/2005/8/layout/pyramid1"/>
    <dgm:cxn modelId="{0FB7A4BB-8715-4A4A-BFDE-6AF560E8CAFB}" type="presParOf" srcId="{C187C662-5735-4C1E-8C53-091E8C026B3D}" destId="{FD0D91F3-0441-4CDC-821D-6A877E863276}" srcOrd="1" destOrd="0" presId="urn:microsoft.com/office/officeart/2005/8/layout/pyramid1"/>
    <dgm:cxn modelId="{D73B1995-2D63-4A14-AB78-B57934CD1225}" type="presParOf" srcId="{FD0D91F3-0441-4CDC-821D-6A877E863276}" destId="{C45BC8AC-BE8F-4480-A771-18C352436E15}" srcOrd="0" destOrd="0" presId="urn:microsoft.com/office/officeart/2005/8/layout/pyramid1"/>
    <dgm:cxn modelId="{1592F1E8-EB32-4DAC-8966-758421452F86}" type="presParOf" srcId="{FD0D91F3-0441-4CDC-821D-6A877E863276}" destId="{C3E01323-2CF5-4C04-9096-81EA91030869}" srcOrd="1" destOrd="0" presId="urn:microsoft.com/office/officeart/2005/8/layout/pyramid1"/>
    <dgm:cxn modelId="{B8069959-C273-4235-A15B-0BC495E321A7}" type="presParOf" srcId="{C187C662-5735-4C1E-8C53-091E8C026B3D}" destId="{64C03D51-E37F-4BBA-90AE-CAEDE7064810}" srcOrd="2" destOrd="0" presId="urn:microsoft.com/office/officeart/2005/8/layout/pyramid1"/>
    <dgm:cxn modelId="{45FC2072-8C52-42B7-A0C9-A86464123EDE}" type="presParOf" srcId="{64C03D51-E37F-4BBA-90AE-CAEDE7064810}" destId="{8B9A88A9-DCBA-4EBB-8A8F-69277C488798}" srcOrd="0" destOrd="0" presId="urn:microsoft.com/office/officeart/2005/8/layout/pyramid1"/>
    <dgm:cxn modelId="{FEDF831D-3DE5-4165-991F-C33174BE340C}" type="presParOf" srcId="{64C03D51-E37F-4BBA-90AE-CAEDE7064810}" destId="{C16198C8-AE7E-4DF5-BCFD-DFAF589444D0}" srcOrd="1" destOrd="0" presId="urn:microsoft.com/office/officeart/2005/8/layout/pyramid1"/>
    <dgm:cxn modelId="{1F08B689-EA06-45F3-8283-94A4D4EB1075}" type="presParOf" srcId="{C187C662-5735-4C1E-8C53-091E8C026B3D}" destId="{DC6155AC-64B8-46C0-9527-FDB20612497C}" srcOrd="3" destOrd="0" presId="urn:microsoft.com/office/officeart/2005/8/layout/pyramid1"/>
    <dgm:cxn modelId="{5840B621-011F-4AF5-A46A-EBE32C07F560}" type="presParOf" srcId="{DC6155AC-64B8-46C0-9527-FDB20612497C}" destId="{6A294095-5E5F-45F9-91AE-9A1B1FCD0532}" srcOrd="0" destOrd="0" presId="urn:microsoft.com/office/officeart/2005/8/layout/pyramid1"/>
    <dgm:cxn modelId="{51A675A2-1B4F-47CF-A358-1CE8C11DD4D6}" type="presParOf" srcId="{DC6155AC-64B8-46C0-9527-FDB20612497C}" destId="{8C3EC4D8-D643-4740-9167-3A03142E0A19}" srcOrd="1" destOrd="0" presId="urn:microsoft.com/office/officeart/2005/8/layout/pyramid1"/>
    <dgm:cxn modelId="{0476C57F-721E-44B0-A5A2-A258042552A2}" type="presParOf" srcId="{C187C662-5735-4C1E-8C53-091E8C026B3D}" destId="{AFDDFCB0-8068-41F0-9D4A-170B9658C268}" srcOrd="4" destOrd="0" presId="urn:microsoft.com/office/officeart/2005/8/layout/pyramid1"/>
    <dgm:cxn modelId="{C926C4B7-36C2-4EB9-85FA-BE63CD7CF199}" type="presParOf" srcId="{AFDDFCB0-8068-41F0-9D4A-170B9658C268}" destId="{D32E95F7-F578-4CED-9CAF-D41D91DDB75E}" srcOrd="0" destOrd="0" presId="urn:microsoft.com/office/officeart/2005/8/layout/pyramid1"/>
    <dgm:cxn modelId="{7F706FE8-0E84-46EF-B396-F50852F35A56}" type="presParOf" srcId="{AFDDFCB0-8068-41F0-9D4A-170B9658C268}" destId="{9466255A-5C06-4651-8859-E19F09C075E5}" srcOrd="1" destOrd="0" presId="urn:microsoft.com/office/officeart/2005/8/layout/pyramid1"/>
    <dgm:cxn modelId="{0B483192-816F-4227-B113-4811D0155AFF}" type="presParOf" srcId="{C187C662-5735-4C1E-8C53-091E8C026B3D}" destId="{76BD4CB9-69B7-4033-BB0C-0B3A443ABD4C}" srcOrd="5" destOrd="0" presId="urn:microsoft.com/office/officeart/2005/8/layout/pyramid1"/>
    <dgm:cxn modelId="{F8E55527-ACF5-4892-AE45-25340FF7FAEA}" type="presParOf" srcId="{76BD4CB9-69B7-4033-BB0C-0B3A443ABD4C}" destId="{9350AD6A-4F19-4E57-90F4-FF48DCD39167}" srcOrd="0" destOrd="0" presId="urn:microsoft.com/office/officeart/2005/8/layout/pyramid1"/>
    <dgm:cxn modelId="{63294760-C5BB-44C9-86E2-3053D169EDB6}" type="presParOf" srcId="{76BD4CB9-69B7-4033-BB0C-0B3A443ABD4C}" destId="{C73A77D4-5D88-4B42-9628-17A239602EA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B49C6-E811-454A-8105-FD0151BC513C}">
      <dsp:nvSpPr>
        <dsp:cNvPr id="0" name=""/>
        <dsp:cNvSpPr/>
      </dsp:nvSpPr>
      <dsp:spPr>
        <a:xfrm>
          <a:off x="1004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Podmět</a:t>
          </a:r>
        </a:p>
      </dsp:txBody>
      <dsp:txXfrm>
        <a:off x="35429" y="240508"/>
        <a:ext cx="2281890" cy="1106520"/>
      </dsp:txXfrm>
    </dsp:sp>
    <dsp:sp modelId="{4463413A-067B-4E73-8539-CA09D97FD777}">
      <dsp:nvSpPr>
        <dsp:cNvPr id="0" name=""/>
        <dsp:cNvSpPr/>
      </dsp:nvSpPr>
      <dsp:spPr>
        <a:xfrm>
          <a:off x="236078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3800FE-EA4B-444A-9789-55371B175493}">
      <dsp:nvSpPr>
        <dsp:cNvPr id="0" name=""/>
        <dsp:cNvSpPr/>
      </dsp:nvSpPr>
      <dsp:spPr>
        <a:xfrm>
          <a:off x="471152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Žák </a:t>
          </a:r>
        </a:p>
      </dsp:txBody>
      <dsp:txXfrm>
        <a:off x="505577" y="1709721"/>
        <a:ext cx="1811742" cy="1106520"/>
      </dsp:txXfrm>
    </dsp:sp>
    <dsp:sp modelId="{A8907FAC-A4A8-4D89-AA34-8C13E697FCD1}">
      <dsp:nvSpPr>
        <dsp:cNvPr id="0" name=""/>
        <dsp:cNvSpPr/>
      </dsp:nvSpPr>
      <dsp:spPr>
        <a:xfrm>
          <a:off x="236078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03D946-26E6-49B7-8248-D667F658F717}">
      <dsp:nvSpPr>
        <dsp:cNvPr id="0" name=""/>
        <dsp:cNvSpPr/>
      </dsp:nvSpPr>
      <dsp:spPr>
        <a:xfrm>
          <a:off x="471152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Žák </a:t>
          </a:r>
        </a:p>
      </dsp:txBody>
      <dsp:txXfrm>
        <a:off x="505577" y="3178934"/>
        <a:ext cx="1811742" cy="1106520"/>
      </dsp:txXfrm>
    </dsp:sp>
    <dsp:sp modelId="{60C6DF5E-1659-42EE-88D0-8208D6A89BF5}">
      <dsp:nvSpPr>
        <dsp:cNvPr id="0" name=""/>
        <dsp:cNvSpPr/>
      </dsp:nvSpPr>
      <dsp:spPr>
        <a:xfrm>
          <a:off x="2939429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Přísudek </a:t>
          </a:r>
        </a:p>
      </dsp:txBody>
      <dsp:txXfrm>
        <a:off x="2973854" y="240508"/>
        <a:ext cx="2281890" cy="1106520"/>
      </dsp:txXfrm>
    </dsp:sp>
    <dsp:sp modelId="{FD731ACE-ACAC-41C0-B2ED-32AD68DCBAB2}">
      <dsp:nvSpPr>
        <dsp:cNvPr id="0" name=""/>
        <dsp:cNvSpPr/>
      </dsp:nvSpPr>
      <dsp:spPr>
        <a:xfrm>
          <a:off x="3174503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BF65EF-3762-4A14-B517-06EDDC1F9F08}">
      <dsp:nvSpPr>
        <dsp:cNvPr id="0" name=""/>
        <dsp:cNvSpPr/>
      </dsp:nvSpPr>
      <dsp:spPr>
        <a:xfrm>
          <a:off x="3409577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vyjmenuje</a:t>
          </a:r>
        </a:p>
      </dsp:txBody>
      <dsp:txXfrm>
        <a:off x="3444002" y="1709721"/>
        <a:ext cx="1811742" cy="1106520"/>
      </dsp:txXfrm>
    </dsp:sp>
    <dsp:sp modelId="{4B27147D-D16F-4013-B33F-D8DA92A5F32B}">
      <dsp:nvSpPr>
        <dsp:cNvPr id="0" name=""/>
        <dsp:cNvSpPr/>
      </dsp:nvSpPr>
      <dsp:spPr>
        <a:xfrm>
          <a:off x="3174503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87BF2-9B72-413B-AF22-416F9A63C6EC}">
      <dsp:nvSpPr>
        <dsp:cNvPr id="0" name=""/>
        <dsp:cNvSpPr/>
      </dsp:nvSpPr>
      <dsp:spPr>
        <a:xfrm>
          <a:off x="3409577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vysvětlí, </a:t>
          </a:r>
        </a:p>
      </dsp:txBody>
      <dsp:txXfrm>
        <a:off x="3444002" y="3178934"/>
        <a:ext cx="1811742" cy="1106520"/>
      </dsp:txXfrm>
    </dsp:sp>
    <dsp:sp modelId="{5F2ADAFC-43EA-45E1-837B-B990E2459CE2}">
      <dsp:nvSpPr>
        <dsp:cNvPr id="0" name=""/>
        <dsp:cNvSpPr/>
      </dsp:nvSpPr>
      <dsp:spPr>
        <a:xfrm>
          <a:off x="5877855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Objekt </a:t>
          </a:r>
        </a:p>
      </dsp:txBody>
      <dsp:txXfrm>
        <a:off x="5912280" y="240508"/>
        <a:ext cx="2281890" cy="1106520"/>
      </dsp:txXfrm>
    </dsp:sp>
    <dsp:sp modelId="{5769049E-9D0D-429C-8AEB-841678BD561E}">
      <dsp:nvSpPr>
        <dsp:cNvPr id="0" name=""/>
        <dsp:cNvSpPr/>
      </dsp:nvSpPr>
      <dsp:spPr>
        <a:xfrm>
          <a:off x="6112929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E505B-1C2F-4B2A-9432-E102437E3237}">
      <dsp:nvSpPr>
        <dsp:cNvPr id="0" name=""/>
        <dsp:cNvSpPr/>
      </dsp:nvSpPr>
      <dsp:spPr>
        <a:xfrm>
          <a:off x="6348003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důležité orgány oběhové soustavy.</a:t>
          </a:r>
        </a:p>
      </dsp:txBody>
      <dsp:txXfrm>
        <a:off x="6382428" y="1709721"/>
        <a:ext cx="1811742" cy="1106520"/>
      </dsp:txXfrm>
    </dsp:sp>
    <dsp:sp modelId="{D8F2F187-4988-4596-8EC5-C33D9CE6FE24}">
      <dsp:nvSpPr>
        <dsp:cNvPr id="0" name=""/>
        <dsp:cNvSpPr/>
      </dsp:nvSpPr>
      <dsp:spPr>
        <a:xfrm>
          <a:off x="6112929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D1B79-BAFD-4641-A638-441B1E9C5100}">
      <dsp:nvSpPr>
        <dsp:cNvPr id="0" name=""/>
        <dsp:cNvSpPr/>
      </dsp:nvSpPr>
      <dsp:spPr>
        <a:xfrm>
          <a:off x="6348003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jak oběhová soustava funguje. </a:t>
          </a:r>
        </a:p>
      </dsp:txBody>
      <dsp:txXfrm>
        <a:off x="6382428" y="3178934"/>
        <a:ext cx="1811742" cy="1106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216EE-463C-4EA7-819F-49AF4505B26A}">
      <dsp:nvSpPr>
        <dsp:cNvPr id="0" name=""/>
        <dsp:cNvSpPr/>
      </dsp:nvSpPr>
      <dsp:spPr>
        <a:xfrm>
          <a:off x="3429000" y="0"/>
          <a:ext cx="1371599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Hodnocení</a:t>
          </a:r>
        </a:p>
      </dsp:txBody>
      <dsp:txXfrm>
        <a:off x="3429000" y="0"/>
        <a:ext cx="1371599" cy="754327"/>
      </dsp:txXfrm>
    </dsp:sp>
    <dsp:sp modelId="{C45BC8AC-BE8F-4480-A771-18C352436E15}">
      <dsp:nvSpPr>
        <dsp:cNvPr id="0" name=""/>
        <dsp:cNvSpPr/>
      </dsp:nvSpPr>
      <dsp:spPr>
        <a:xfrm>
          <a:off x="2743200" y="754327"/>
          <a:ext cx="2743199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Syntéza</a:t>
          </a:r>
        </a:p>
      </dsp:txBody>
      <dsp:txXfrm>
        <a:off x="3223260" y="754327"/>
        <a:ext cx="1783080" cy="754327"/>
      </dsp:txXfrm>
    </dsp:sp>
    <dsp:sp modelId="{8B9A88A9-DCBA-4EBB-8A8F-69277C488798}">
      <dsp:nvSpPr>
        <dsp:cNvPr id="0" name=""/>
        <dsp:cNvSpPr/>
      </dsp:nvSpPr>
      <dsp:spPr>
        <a:xfrm>
          <a:off x="2057400" y="1508654"/>
          <a:ext cx="4114800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Analýza</a:t>
          </a:r>
        </a:p>
      </dsp:txBody>
      <dsp:txXfrm>
        <a:off x="2777489" y="1508654"/>
        <a:ext cx="2674620" cy="754327"/>
      </dsp:txXfrm>
    </dsp:sp>
    <dsp:sp modelId="{6A294095-5E5F-45F9-91AE-9A1B1FCD0532}">
      <dsp:nvSpPr>
        <dsp:cNvPr id="0" name=""/>
        <dsp:cNvSpPr/>
      </dsp:nvSpPr>
      <dsp:spPr>
        <a:xfrm>
          <a:off x="1371600" y="2262981"/>
          <a:ext cx="5486399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Aplikace</a:t>
          </a:r>
        </a:p>
      </dsp:txBody>
      <dsp:txXfrm>
        <a:off x="2331720" y="2262981"/>
        <a:ext cx="3566160" cy="754327"/>
      </dsp:txXfrm>
    </dsp:sp>
    <dsp:sp modelId="{D32E95F7-F578-4CED-9CAF-D41D91DDB75E}">
      <dsp:nvSpPr>
        <dsp:cNvPr id="0" name=""/>
        <dsp:cNvSpPr/>
      </dsp:nvSpPr>
      <dsp:spPr>
        <a:xfrm>
          <a:off x="685799" y="3017308"/>
          <a:ext cx="6858000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Porozumění</a:t>
          </a:r>
        </a:p>
      </dsp:txBody>
      <dsp:txXfrm>
        <a:off x="1885949" y="3017308"/>
        <a:ext cx="4457700" cy="754327"/>
      </dsp:txXfrm>
    </dsp:sp>
    <dsp:sp modelId="{9350AD6A-4F19-4E57-90F4-FF48DCD39167}">
      <dsp:nvSpPr>
        <dsp:cNvPr id="0" name=""/>
        <dsp:cNvSpPr/>
      </dsp:nvSpPr>
      <dsp:spPr>
        <a:xfrm>
          <a:off x="0" y="3771635"/>
          <a:ext cx="8229600" cy="754327"/>
        </a:xfrm>
        <a:prstGeom prst="trapezoid">
          <a:avLst>
            <a:gd name="adj" fmla="val 9091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Znalost (Zapamatování si) </a:t>
          </a:r>
        </a:p>
      </dsp:txBody>
      <dsp:txXfrm>
        <a:off x="1440179" y="3771635"/>
        <a:ext cx="5349240" cy="754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EFEE3-D65C-4083-8DAD-CAC9EA2C2294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3CAFE-20F5-480E-8F25-FDA60135DB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Vícečetné inteligence </a:t>
            </a:r>
            <a:r>
              <a:rPr lang="cs-CZ" dirty="0" err="1"/>
              <a:t>Gardner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45B1-C1A0-4E45-8568-DF054C5577E7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8. 11.</a:t>
            </a:r>
            <a:r>
              <a:rPr lang="cs-CZ" baseline="0" dirty="0"/>
              <a:t> 1620; byla to důležitá bitva? Pro koho? Pro koho ne? Byla to porážka nebo vítězství;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Jaký cíl je výše zmíněný? 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Vzdělávací</a:t>
            </a:r>
            <a:r>
              <a:rPr lang="cs-CZ" baseline="0" dirty="0"/>
              <a:t> cíle (na úrovni vzdělávacího programu) spíše určují, čím se nezabývat, než čím se zabývat.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454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Benjamin</a:t>
            </a:r>
            <a:r>
              <a:rPr lang="cs-CZ" baseline="0" dirty="0"/>
              <a:t> nikoli </a:t>
            </a:r>
            <a:r>
              <a:rPr lang="cs-CZ" baseline="0" dirty="0" err="1"/>
              <a:t>Orlando</a:t>
            </a:r>
            <a:r>
              <a:rPr lang="cs-CZ" baseline="0" dirty="0"/>
              <a:t> (</a:t>
            </a:r>
            <a:r>
              <a:rPr lang="cs-CZ" baseline="0" dirty="0" err="1"/>
              <a:t>Legolas</a:t>
            </a:r>
            <a:r>
              <a:rPr lang="cs-CZ" baseline="0" dirty="0"/>
              <a:t>); klasifikace </a:t>
            </a:r>
            <a:r>
              <a:rPr lang="cs-CZ" baseline="0"/>
              <a:t>je třídění ; Bloom je taky autor myšlenky mastery learning a formative assessment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PYRAMIDA? PROČ ANO?</a:t>
            </a:r>
            <a:r>
              <a:rPr lang="cs-CZ" baseline="0" dirty="0"/>
              <a:t> (VYŠŠÍ A NIŽŠÍ) PROČ NE? (VYŠŠÍ NEOBSAHUJÍ NIŽŠÍ!)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3CAFE-20F5-480E-8F25-FDA60135DB71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Empiricky</a:t>
            </a:r>
            <a:r>
              <a:rPr lang="cs-CZ" baseline="0" dirty="0"/>
              <a:t> nezkoumaná</a:t>
            </a:r>
            <a:r>
              <a:rPr lang="cs-CZ" baseline="0"/>
              <a:t>;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D45B1-C1A0-4E45-8568-DF054C5577E7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10BDC-6A90-41A0-A18F-E959FAC0295B}" type="datetimeFigureOut">
              <a:rPr lang="cs-CZ" smtClean="0"/>
              <a:pPr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386C-2B1F-4954-B7BE-733BA795ED0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cuni.futurebooks.cz/detail-knihy/obecna-didaktika-i-planovani-vyuky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Didaktika 1. stupně ZŠ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Výukové </a:t>
            </a:r>
            <a:r>
              <a:rPr lang="cs-CZ"/>
              <a:t>cíle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Jana Stará</a:t>
            </a:r>
          </a:p>
        </p:txBody>
      </p:sp>
    </p:spTree>
    <p:extLst>
      <p:ext uri="{BB962C8B-B14F-4D97-AF65-F5344CB8AC3E}">
        <p14:creationId xmlns:p14="http://schemas.microsoft.com/office/powerpoint/2010/main" val="1263355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Struktura (syntaxe) výroku o obsahu vzdělávacího cíle 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5789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Úrovně cílů podle obecnosti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Dlouhodobé/strategické</a:t>
            </a:r>
            <a:r>
              <a:rPr lang="cs-CZ" dirty="0"/>
              <a:t> (Strategie 2030+) </a:t>
            </a:r>
          </a:p>
          <a:p>
            <a:r>
              <a:rPr lang="cs-CZ" b="1" dirty="0"/>
              <a:t>Vzdělávací </a:t>
            </a:r>
            <a:r>
              <a:rPr lang="cs-CZ" dirty="0"/>
              <a:t>(</a:t>
            </a:r>
            <a:r>
              <a:rPr lang="cs-CZ" dirty="0" err="1"/>
              <a:t>RVP</a:t>
            </a:r>
            <a:r>
              <a:rPr lang="cs-CZ" dirty="0"/>
              <a:t> – např. očekávané výstupy; </a:t>
            </a:r>
            <a:r>
              <a:rPr lang="cs-CZ" dirty="0" err="1"/>
              <a:t>ŠVP</a:t>
            </a:r>
            <a:r>
              <a:rPr lang="cs-CZ" dirty="0"/>
              <a:t>)</a:t>
            </a:r>
          </a:p>
          <a:p>
            <a:r>
              <a:rPr lang="cs-CZ" b="1" dirty="0"/>
              <a:t>Výukové</a:t>
            </a:r>
            <a:r>
              <a:rPr lang="cs-CZ" dirty="0"/>
              <a:t> (tematické plány, týdenní plány, vyučovací hodiny, části vyučovacích hodin)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RVP ZV VO Člověk a jeho svět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Očekávaný výstup </a:t>
            </a:r>
          </a:p>
          <a:p>
            <a:pPr marL="0" indent="0">
              <a:buNone/>
            </a:pPr>
            <a:r>
              <a:rPr lang="cs-CZ" dirty="0"/>
              <a:t>2. období</a:t>
            </a:r>
          </a:p>
          <a:p>
            <a:r>
              <a:rPr lang="cs-CZ" dirty="0"/>
              <a:t>Žák využívá poznatků o lidském těle k vysvětlení  základních funkcí jednotlivých orgánových soustav a k podpoře vlastního zdravého způsobu života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3 domény vzdělávacích cílů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Kognitivní</a:t>
            </a:r>
          </a:p>
          <a:p>
            <a:pPr eaLnBrk="1" hangingPunct="1"/>
            <a:r>
              <a:rPr lang="cs-CZ" altLang="cs-CZ"/>
              <a:t>Afektivní</a:t>
            </a:r>
          </a:p>
          <a:p>
            <a:pPr eaLnBrk="1" hangingPunct="1"/>
            <a:r>
              <a:rPr lang="cs-CZ" altLang="cs-CZ"/>
              <a:t>Psychomotorická</a:t>
            </a:r>
          </a:p>
        </p:txBody>
      </p:sp>
    </p:spTree>
    <p:extLst>
      <p:ext uri="{BB962C8B-B14F-4D97-AF65-F5344CB8AC3E}">
        <p14:creationId xmlns:p14="http://schemas.microsoft.com/office/powerpoint/2010/main" val="371666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Kognitivní doména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altLang="cs-CZ"/>
              <a:t>zahrnuje mentální operace od nejnižší úrovně, kdy jde o odříkání zapamatovaných věcí  až  k úrovni nejvyšší - ke komplexním, na vysoké úrovni mentální náročnosti hodnotícím procesům. </a:t>
            </a:r>
          </a:p>
          <a:p>
            <a:pPr eaLnBrk="1" hangingPunct="1"/>
            <a:r>
              <a:rPr lang="cs-CZ" altLang="cs-CZ"/>
              <a:t>Příklady: Žák ze seznamu slov vypíše všechna slovesa. Na základě popisu a obrázků krajiny zhodnotí  vhodnost krajiny pro pěstování různých plodin, pro stavbu elektrárny a továrny.</a:t>
            </a:r>
          </a:p>
        </p:txBody>
      </p:sp>
    </p:spTree>
    <p:extLst>
      <p:ext uri="{BB962C8B-B14F-4D97-AF65-F5344CB8AC3E}">
        <p14:creationId xmlns:p14="http://schemas.microsoft.com/office/powerpoint/2010/main" val="172405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Afektivní doména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se týká citů, postojů, preferencí a hodnot.</a:t>
            </a:r>
          </a:p>
          <a:p>
            <a:pPr eaLnBrk="1" hangingPunct="1">
              <a:buFontTx/>
              <a:buNone/>
            </a:pPr>
            <a:r>
              <a:rPr lang="cs-CZ" altLang="cs-CZ"/>
              <a:t>Příklady: </a:t>
            </a:r>
          </a:p>
          <a:p>
            <a:pPr eaLnBrk="1" hangingPunct="1">
              <a:buFontTx/>
              <a:buNone/>
            </a:pPr>
            <a:r>
              <a:rPr lang="cs-CZ" altLang="cs-CZ"/>
              <a:t>Žák dokáže jednat se spolužákem- cizincem vhodným a tolerantním způsobem. </a:t>
            </a:r>
          </a:p>
          <a:p>
            <a:pPr eaLnBrk="1" hangingPunct="1">
              <a:buFontTx/>
              <a:buNone/>
            </a:pPr>
            <a:r>
              <a:rPr lang="cs-CZ" altLang="cs-CZ"/>
              <a:t>Žák si uvědomuje, že respektovat pravidla a zákony je potřebné.</a:t>
            </a:r>
          </a:p>
        </p:txBody>
      </p:sp>
    </p:spTree>
    <p:extLst>
      <p:ext uri="{BB962C8B-B14F-4D97-AF65-F5344CB8AC3E}">
        <p14:creationId xmlns:p14="http://schemas.microsoft.com/office/powerpoint/2010/main" val="376212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Psychomotorická doména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zahrnuje mechanické dovednosti, které je třeba zdokonalovat opakováním, například hra na flétnu, přeskok přes kozu, psaní psacího písma, výslovnost v cizím jazyce, aj.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Příklady: Žák uplave stylem znak 15 metrů. Žák na konci týdne dokáže napsat správně podle diktátu malé a velké tvary písmen s a t. </a:t>
            </a:r>
          </a:p>
        </p:txBody>
      </p:sp>
    </p:spTree>
    <p:extLst>
      <p:ext uri="{BB962C8B-B14F-4D97-AF65-F5344CB8AC3E}">
        <p14:creationId xmlns:p14="http://schemas.microsoft.com/office/powerpoint/2010/main" val="168585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Rozlišování cílů různých domén</a:t>
            </a:r>
            <a:br>
              <a:rPr lang="cs-CZ" altLang="cs-CZ"/>
            </a:br>
            <a:r>
              <a:rPr lang="cs-CZ" altLang="cs-CZ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sz="1500" i="1" dirty="0"/>
              <a:t>1</a:t>
            </a:r>
            <a:r>
              <a:rPr lang="cs-CZ" altLang="cs-CZ" sz="1500" i="1" dirty="0"/>
              <a:t>. </a:t>
            </a:r>
            <a:r>
              <a:rPr lang="cs-CZ" sz="1500" i="1" dirty="0"/>
              <a:t>Žáci zdůvodní důležitost dostatečně dlouhého spánku pro zdraví člověka. 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2. Žáci dokáží technicky správně provést kotoul vpřed. 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3. Žáci budou projevovat úctu k právům ostatních lidí. 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4. Žáci se dokáží anglicky zeptat na správnou cestu. 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5. Žáci uvedou správně svou adresu. </a:t>
            </a:r>
            <a:endParaRPr lang="cs-CZ" sz="1500" i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6. Žáci dokáží správně pozorovat mikroskopem.  </a:t>
            </a:r>
            <a:endParaRPr lang="cs-CZ" sz="1500" dirty="0"/>
          </a:p>
          <a:p>
            <a:pPr marL="0" indent="0">
              <a:buNone/>
              <a:defRPr/>
            </a:pPr>
            <a:r>
              <a:rPr lang="cs-CZ" sz="1500" i="1" dirty="0"/>
              <a:t>7. Žáci se během 2 minut obují a spořádaně opustí školní budovu. </a:t>
            </a:r>
            <a:endParaRPr lang="cs-CZ" sz="1500" dirty="0"/>
          </a:p>
          <a:p>
            <a:pPr marL="0" indent="0">
              <a:buNone/>
              <a:defRPr/>
            </a:pPr>
            <a:r>
              <a:rPr lang="cs-CZ" sz="1500" i="1" dirty="0"/>
              <a:t>8. Žáci jdou spát z vlastního přesvědčení v rozumnou dobu. </a:t>
            </a:r>
            <a:endParaRPr lang="cs-CZ" sz="1500" dirty="0"/>
          </a:p>
          <a:p>
            <a:pPr marL="0" indent="0">
              <a:buNone/>
              <a:defRPr/>
            </a:pPr>
            <a:r>
              <a:rPr lang="cs-CZ" sz="1500" i="1" dirty="0"/>
              <a:t>9. Žáci vymyslí báseň o dvou slokách a šesti verších.  </a:t>
            </a:r>
            <a:endParaRPr lang="cs-CZ" sz="1500" dirty="0"/>
          </a:p>
          <a:p>
            <a:pPr marL="0" indent="0">
              <a:buNone/>
              <a:defRPr/>
            </a:pPr>
            <a:r>
              <a:rPr lang="cs-CZ" sz="1500" i="1" dirty="0"/>
              <a:t>10. Žáci se při sportovních hrách chovají férovým způsobem. </a:t>
            </a:r>
            <a:endParaRPr lang="cs-CZ" sz="1500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12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/>
              <a:t>Rozlišování cílů různých domén</a:t>
            </a:r>
            <a:br>
              <a:rPr lang="cs-CZ" altLang="cs-CZ"/>
            </a:br>
            <a:r>
              <a:rPr lang="cs-CZ" altLang="cs-CZ"/>
              <a:t>cvičení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sz="1500" i="1" dirty="0"/>
              <a:t>1. </a:t>
            </a:r>
            <a:r>
              <a:rPr lang="cs-CZ" sz="1500" i="1" dirty="0"/>
              <a:t>Žáci zdůvodní důležitost dostatečně dlouhého spánku pro zdraví člověka. </a:t>
            </a:r>
            <a:r>
              <a:rPr lang="cs-CZ" sz="1500" i="1" dirty="0">
                <a:solidFill>
                  <a:srgbClr val="FF0000"/>
                </a:solidFill>
              </a:rPr>
              <a:t>K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2. Žáci dokáží technicky správně provést kotoul vpřed. </a:t>
            </a:r>
            <a:r>
              <a:rPr lang="cs-CZ" sz="1500" i="1" dirty="0">
                <a:solidFill>
                  <a:srgbClr val="FF0000"/>
                </a:solidFill>
              </a:rPr>
              <a:t>P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3. Žáci budou projevovat úctu k právům ostatních lidí. </a:t>
            </a:r>
            <a:r>
              <a:rPr lang="cs-CZ" sz="1500" i="1" dirty="0">
                <a:solidFill>
                  <a:srgbClr val="FF0000"/>
                </a:solidFill>
              </a:rPr>
              <a:t>A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4. Žáci se dokáží anglicky zeptat na správnou cestu. </a:t>
            </a:r>
            <a:r>
              <a:rPr lang="cs-CZ" sz="1500" i="1" dirty="0">
                <a:solidFill>
                  <a:srgbClr val="FF0000"/>
                </a:solidFill>
              </a:rPr>
              <a:t>K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5. Žáci uvedou správně svou adresu. </a:t>
            </a:r>
            <a:r>
              <a:rPr lang="cs-CZ" sz="1500" i="1" dirty="0">
                <a:solidFill>
                  <a:srgbClr val="FF0000"/>
                </a:solidFill>
              </a:rPr>
              <a:t>K</a:t>
            </a:r>
          </a:p>
          <a:p>
            <a:pPr marL="0" indent="0">
              <a:buNone/>
              <a:defRPr/>
            </a:pPr>
            <a:r>
              <a:rPr lang="cs-CZ" sz="1500" i="1" dirty="0"/>
              <a:t>6. Žáci dokáží správně pozorovat mikroskopem. </a:t>
            </a:r>
            <a:r>
              <a:rPr lang="cs-CZ" sz="1500" i="1" dirty="0">
                <a:solidFill>
                  <a:srgbClr val="FF0000"/>
                </a:solidFill>
              </a:rPr>
              <a:t>P 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7. Žáci se během 2 minut obují a spořádaně opustí školní budovu. </a:t>
            </a:r>
            <a:r>
              <a:rPr lang="cs-CZ" sz="1500" i="1" dirty="0">
                <a:solidFill>
                  <a:srgbClr val="FF0000"/>
                </a:solidFill>
              </a:rPr>
              <a:t>P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8. Žáci jdou spát z vlastního přesvědčení v rozumnou dobu. </a:t>
            </a:r>
            <a:r>
              <a:rPr lang="cs-CZ" sz="1500" i="1" dirty="0">
                <a:solidFill>
                  <a:srgbClr val="FF0000"/>
                </a:solidFill>
              </a:rPr>
              <a:t>A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9. Žáci vymyslí báseň o dvou slokách a šesti verších. </a:t>
            </a:r>
            <a:r>
              <a:rPr lang="cs-CZ" sz="1500" i="1" dirty="0">
                <a:solidFill>
                  <a:srgbClr val="FF0000"/>
                </a:solidFill>
              </a:rPr>
              <a:t>K 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cs-CZ" sz="1500" i="1" dirty="0"/>
              <a:t>10. Žáci se při sportovních hrách chovají férovým způsobem. </a:t>
            </a:r>
            <a:r>
              <a:rPr lang="cs-CZ" sz="1500" i="1" dirty="0">
                <a:solidFill>
                  <a:srgbClr val="FF0000"/>
                </a:solidFill>
              </a:rPr>
              <a:t>A</a:t>
            </a:r>
            <a:endParaRPr lang="cs-CZ" sz="15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037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700"/>
              <a:t>Formulace kognitivních, afektivních a psychomotorických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Příklad na tématu Soužití kultur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K: Uvede příklad, jak jiné kultury ovlivňují jeho/její život.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A: Snaží se pomoci spolužákovi- cizinci v lepším začlenění do třídy.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P: Naučí se jíst hůlkami. </a:t>
            </a:r>
          </a:p>
          <a:p>
            <a:pPr marL="0" indent="0">
              <a:buNone/>
              <a:defRPr/>
            </a:pP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24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34D78-C76D-4371-AE0B-3643D6BED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 Vzdělávací cíle k SZZ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2A25DB-E9AA-49B6-991E-2B552A9EF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</a:rPr>
              <a:t>Š</a:t>
            </a:r>
            <a:r>
              <a:rPr lang="cs-CZ" dirty="0">
                <a:effectLst/>
                <a:latin typeface="Arial" panose="020B0604020202020204" pitchFamily="34" charset="0"/>
              </a:rPr>
              <a:t>kolský zákon; </a:t>
            </a:r>
            <a:r>
              <a:rPr lang="cs-CZ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Strategie vzdělávací politiky ČR do roku 2030+; RVP ZV; ŠVP; vztah cíle a hodnocení; vztah cíle a obsahu vzdělávání (učiva); </a:t>
            </a:r>
            <a:r>
              <a:rPr lang="cs-CZ" dirty="0"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měřitelnost vzdělávacích cílů; </a:t>
            </a:r>
            <a:r>
              <a:rPr lang="cs-CZ" dirty="0" err="1"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Bloomova</a:t>
            </a:r>
            <a:r>
              <a:rPr lang="cs-CZ" dirty="0"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 taxonomie kognitivních </a:t>
            </a:r>
            <a:br>
              <a:rPr lang="cs-CZ" dirty="0">
                <a:highlight>
                  <a:srgbClr val="00FFFF"/>
                </a:highlight>
              </a:rPr>
            </a:br>
            <a:r>
              <a:rPr lang="cs-CZ" dirty="0"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vzdělávacích cílů - revidovaná a nerevidovaná; taxonomie cílů afektivní domény</a:t>
            </a:r>
            <a:r>
              <a:rPr lang="cs-CZ" dirty="0">
                <a:effectLst/>
                <a:latin typeface="Arial" panose="020B0604020202020204" pitchFamily="34" charset="0"/>
              </a:rPr>
              <a:t>; </a:t>
            </a:r>
            <a:r>
              <a:rPr lang="cs-CZ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plánování </a:t>
            </a:r>
            <a:br>
              <a:rPr lang="cs-CZ" dirty="0">
                <a:highlight>
                  <a:srgbClr val="FFFF00"/>
                </a:highlight>
              </a:rPr>
            </a:br>
            <a:r>
              <a:rPr lang="cs-CZ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výuky na základě velkých/klíčových myšlenek (big </a:t>
            </a:r>
            <a:r>
              <a:rPr lang="cs-CZ" dirty="0" err="1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ideas</a:t>
            </a:r>
            <a:r>
              <a:rPr lang="cs-CZ" dirty="0"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); personalizované výukové cíle; </a:t>
            </a:r>
            <a:br>
              <a:rPr lang="cs-CZ" dirty="0">
                <a:highlight>
                  <a:srgbClr val="00FFFF"/>
                </a:highlight>
              </a:rPr>
            </a:br>
            <a:r>
              <a:rPr lang="cs-CZ" dirty="0"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příprava učitele na výuku; zhodnocení dosažení výukových cílů; diferenciace/individualizace </a:t>
            </a:r>
            <a:br>
              <a:rPr lang="cs-CZ" dirty="0">
                <a:highlight>
                  <a:srgbClr val="00FFFF"/>
                </a:highlight>
              </a:rPr>
            </a:br>
            <a:r>
              <a:rPr lang="cs-CZ" dirty="0"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vzdělávacích cílů</a:t>
            </a:r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  <a:latin typeface="Arial" panose="020B0604020202020204" pitchFamily="34" charset="0"/>
              </a:rPr>
              <a:t>Už bylo zprostředkováno/</a:t>
            </a:r>
            <a:r>
              <a:rPr lang="cs-CZ" dirty="0">
                <a:highlight>
                  <a:srgbClr val="00FFFF"/>
                </a:highlight>
                <a:latin typeface="Arial" panose="020B0604020202020204" pitchFamily="34" charset="0"/>
              </a:rPr>
              <a:t>bude zprostředkováno</a:t>
            </a:r>
            <a:r>
              <a:rPr lang="cs-CZ" dirty="0">
                <a:effectLst/>
                <a:highlight>
                  <a:srgbClr val="00FFFF"/>
                </a:highlight>
                <a:latin typeface="Arial" panose="020B0604020202020204" pitchFamily="34" charset="0"/>
              </a:rPr>
              <a:t> </a:t>
            </a:r>
            <a:endParaRPr lang="cs-CZ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15576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Oběhová soustava – úkol pro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kognitivní?</a:t>
            </a:r>
          </a:p>
          <a:p>
            <a:r>
              <a:rPr lang="cs-CZ" dirty="0"/>
              <a:t>Cíl afektivní?</a:t>
            </a:r>
          </a:p>
          <a:p>
            <a:r>
              <a:rPr lang="cs-CZ" dirty="0"/>
              <a:t>Cíl psychomotorický?</a:t>
            </a:r>
          </a:p>
        </p:txBody>
      </p:sp>
    </p:spTree>
    <p:extLst>
      <p:ext uri="{BB962C8B-B14F-4D97-AF65-F5344CB8AC3E}">
        <p14:creationId xmlns:p14="http://schemas.microsoft.com/office/powerpoint/2010/main" val="904076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Oběhová soustava- příklady cílů z jednotlivých oblastí: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Kognitivní: Vysvětlí funkci oběhové soustavy. </a:t>
            </a:r>
          </a:p>
          <a:p>
            <a:r>
              <a:rPr lang="cs-CZ" dirty="0"/>
              <a:t>Afektivní: Pravidelně se věnuje pohybovým aktivitám jako prevenci kardiovaskulárních onemocnění.</a:t>
            </a:r>
          </a:p>
          <a:p>
            <a:r>
              <a:rPr lang="cs-CZ" dirty="0"/>
              <a:t>Psychomotorický: Dokáže změřit tep.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244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55ADF-9B44-409C-A56D-0278BD865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Kognitivní doména</a:t>
            </a:r>
          </a:p>
        </p:txBody>
      </p:sp>
    </p:spTree>
    <p:extLst>
      <p:ext uri="{BB962C8B-B14F-4D97-AF65-F5344CB8AC3E}">
        <p14:creationId xmlns:p14="http://schemas.microsoft.com/office/powerpoint/2010/main" val="36988352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7798E-76CA-4CF8-9FC6-198A141B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Proč bychom měli formulovat měřitelné výukové cíle?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FF5A23-8995-4540-9D9E-3CC103CD4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</p:spTree>
    <p:extLst>
      <p:ext uri="{BB962C8B-B14F-4D97-AF65-F5344CB8AC3E}">
        <p14:creationId xmlns:p14="http://schemas.microsoft.com/office/powerpoint/2010/main" val="482043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i="1"/>
              <a:t>Rozeznávání měřitelných vzdělávacích cílů</a:t>
            </a:r>
            <a:br>
              <a:rPr lang="cs-CZ" altLang="cs-CZ" i="1"/>
            </a:br>
            <a:r>
              <a:rPr lang="cs-CZ" altLang="cs-CZ" sz="2100" b="1" i="1"/>
              <a:t>Podtrhněte cíle, které </a:t>
            </a:r>
            <a:r>
              <a:rPr lang="cs-CZ" altLang="cs-CZ" sz="2100" b="1" i="1" u="sng"/>
              <a:t>ne</a:t>
            </a:r>
            <a:r>
              <a:rPr lang="cs-CZ" altLang="cs-CZ" sz="2100" b="1" i="1"/>
              <a:t>jsou měřitelné.</a:t>
            </a:r>
            <a:endParaRPr lang="cs-CZ" altLang="cs-CZ" sz="2100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Cílem hodiny je rozvinout lásku k literatuře.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podtrhne v seznamu celá čísla.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Cílem výuky je zajistit dětem smysluplné zážitky.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spojí do dvojic antonyma.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zapne počítač, zadá uživatelské jméno a heslo a otevře program ve Word.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porovná  údaje z tabulky (co je větší, menší, co je největší, kolik měří X).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bude mít rozvinuté schopnosti pozorovat věci kolem sebe.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určí, která z uvedených ilustrací přísluší k danému textu.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za použití mapy identifikuje nejvíce úrodná území ČR.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znát způsoby, jak šetřit vodou.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defRPr/>
            </a:pPr>
            <a:endParaRPr lang="cs-CZ" alt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478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700"/>
              <a:t>Kontrola úkolu</a:t>
            </a:r>
            <a:br>
              <a:rPr lang="cs-CZ" altLang="cs-CZ" sz="2700"/>
            </a:br>
            <a:r>
              <a:rPr lang="cs-CZ" altLang="cs-CZ" sz="2700" i="1"/>
              <a:t>Rozeznávání měřitelných vzdělávacích cílů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u="sng" dirty="0">
                <a:highlight>
                  <a:srgbClr val="FFFF00"/>
                </a:highlight>
              </a:rPr>
              <a:t>Cílem hodiny je rozvinout lásku k literatuře.</a:t>
            </a:r>
            <a:endParaRPr lang="cs-CZ" altLang="cs-CZ" sz="2400" u="sng" dirty="0">
              <a:highlight>
                <a:srgbClr val="FFFF00"/>
              </a:highlight>
            </a:endParaRPr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podtrhne v seznamu celá čísla.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u="sng" dirty="0">
                <a:highlight>
                  <a:srgbClr val="FFFF00"/>
                </a:highlight>
              </a:rPr>
              <a:t>Cílem výuky je zajistit dětem smysluplné zážitky.</a:t>
            </a:r>
            <a:endParaRPr lang="cs-CZ" altLang="cs-CZ" sz="2400" u="sng" dirty="0">
              <a:highlight>
                <a:srgbClr val="FFFF00"/>
              </a:highlight>
            </a:endParaRPr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spojí do dvojic antonyma.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zapne počítač, zadá uživatelské jméno a heslo a otevře program ve Word.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porovná  údaje z tabulky (co je větší, menší, co je největší, kolik měří X).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u="sng" dirty="0">
                <a:highlight>
                  <a:srgbClr val="00FFFF"/>
                </a:highlight>
              </a:rPr>
              <a:t>Žák bude mít rozvinuté schopnosti pozorovat věci kolem sebe.</a:t>
            </a:r>
            <a:endParaRPr lang="cs-CZ" altLang="cs-CZ" sz="2400" u="sng" dirty="0">
              <a:highlight>
                <a:srgbClr val="00FFFF"/>
              </a:highlight>
            </a:endParaRPr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určí, která z uvedených ilustrací přísluší k danému textu.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dirty="0"/>
              <a:t>Žák za použití mapy identifikuje nejvíce úrodná území ČR.</a:t>
            </a:r>
            <a:endParaRPr lang="cs-CZ" altLang="cs-CZ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  <a:defRPr/>
            </a:pPr>
            <a:r>
              <a:rPr lang="cs-CZ" altLang="cs-CZ" sz="2400" i="1" u="sng" dirty="0">
                <a:highlight>
                  <a:srgbClr val="00FFFF"/>
                </a:highlight>
              </a:rPr>
              <a:t>Žák znát způsoby, jak šetřit vodou.</a:t>
            </a:r>
            <a:endParaRPr lang="cs-CZ" altLang="cs-CZ" sz="2400" u="sng" dirty="0">
              <a:highlight>
                <a:srgbClr val="00FFFF"/>
              </a:highlight>
            </a:endParaRPr>
          </a:p>
          <a:p>
            <a:pPr marL="457200" indent="-457200">
              <a:lnSpc>
                <a:spcPct val="80000"/>
              </a:lnSpc>
            </a:pPr>
            <a:endParaRPr lang="cs-CZ" altLang="cs-CZ" sz="1500" dirty="0"/>
          </a:p>
        </p:txBody>
      </p:sp>
    </p:spTree>
    <p:extLst>
      <p:ext uri="{BB962C8B-B14F-4D97-AF65-F5344CB8AC3E}">
        <p14:creationId xmlns:p14="http://schemas.microsoft.com/office/powerpoint/2010/main" val="411734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Bloomova</a:t>
            </a:r>
            <a:r>
              <a:rPr lang="cs-CZ" dirty="0"/>
              <a:t> </a:t>
            </a:r>
            <a:r>
              <a:rPr lang="cs-CZ"/>
              <a:t>taxonomie vzdělávacích cílů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800" dirty="0"/>
              <a:t>Přelomové dílo v pedagogické literatuře – nástroj pro komunikaci tvůrců kurikula a pro zjišťování (hodnocení) výsledků ve vzdělávání.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en-US" sz="3100" dirty="0"/>
              <a:t>Bloom, B. S.; </a:t>
            </a:r>
            <a:r>
              <a:rPr lang="en-US" sz="3100" dirty="0" err="1"/>
              <a:t>Engelhart</a:t>
            </a:r>
            <a:r>
              <a:rPr lang="en-US" sz="3100" dirty="0"/>
              <a:t>, M. D.; </a:t>
            </a:r>
            <a:r>
              <a:rPr lang="en-US" sz="3100" dirty="0" err="1"/>
              <a:t>Furst</a:t>
            </a:r>
            <a:r>
              <a:rPr lang="en-US" sz="3100" dirty="0"/>
              <a:t>, E. J.; Hill, W. H.; </a:t>
            </a:r>
            <a:r>
              <a:rPr lang="en-US" sz="3100" dirty="0" err="1"/>
              <a:t>Krathwohl</a:t>
            </a:r>
            <a:r>
              <a:rPr lang="en-US" sz="3100" dirty="0"/>
              <a:t>, D. R. (</a:t>
            </a:r>
            <a:r>
              <a:rPr lang="en-US" sz="3100" b="1" dirty="0"/>
              <a:t>1956</a:t>
            </a:r>
            <a:r>
              <a:rPr lang="en-US" sz="3100" dirty="0"/>
              <a:t>). Taxonomy of educational objectives: </a:t>
            </a:r>
            <a:r>
              <a:rPr lang="en-US" sz="3100" b="1" dirty="0"/>
              <a:t>The classification of educational goals</a:t>
            </a:r>
            <a:r>
              <a:rPr lang="en-US" sz="3100" dirty="0"/>
              <a:t>. Handbook I: </a:t>
            </a:r>
            <a:r>
              <a:rPr lang="en-US" sz="3100" b="1" dirty="0"/>
              <a:t>Cognitive</a:t>
            </a:r>
            <a:r>
              <a:rPr lang="en-US" sz="3100" dirty="0"/>
              <a:t> domain. New York: David McKay Company.</a:t>
            </a:r>
            <a:endParaRPr lang="cs-CZ" sz="3100" dirty="0"/>
          </a:p>
          <a:p>
            <a:pPr>
              <a:buNone/>
            </a:pPr>
            <a:r>
              <a:rPr lang="en-US" sz="3100" dirty="0" err="1"/>
              <a:t>Krathwohl</a:t>
            </a:r>
            <a:r>
              <a:rPr lang="en-US" sz="3100" dirty="0"/>
              <a:t>, D. R.; Bloom, B. S.; </a:t>
            </a:r>
            <a:r>
              <a:rPr lang="en-US" sz="3100" dirty="0" err="1"/>
              <a:t>Masia</a:t>
            </a:r>
            <a:r>
              <a:rPr lang="en-US" sz="3100" dirty="0"/>
              <a:t>, B. B. (1964). Taxonomy of educational objectives: The classification of educational goals. Handbook II: the </a:t>
            </a:r>
            <a:r>
              <a:rPr lang="en-US" sz="3100" b="1" dirty="0"/>
              <a:t>affective</a:t>
            </a:r>
            <a:r>
              <a:rPr lang="en-US" sz="3100" dirty="0"/>
              <a:t> domain. New York: David McKay Company.</a:t>
            </a:r>
            <a:endParaRPr lang="cs-CZ" sz="31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E8D67-5A40-4546-99B9-A8B98C4D6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Nerevidovaná </a:t>
            </a:r>
            <a:r>
              <a:rPr lang="cs-CZ" dirty="0" err="1"/>
              <a:t>Bloomova</a:t>
            </a:r>
            <a:r>
              <a:rPr lang="cs-CZ" dirty="0"/>
              <a:t> taxonomie</a:t>
            </a:r>
          </a:p>
        </p:txBody>
      </p:sp>
    </p:spTree>
    <p:extLst>
      <p:ext uri="{BB962C8B-B14F-4D97-AF65-F5344CB8AC3E}">
        <p14:creationId xmlns:p14="http://schemas.microsoft.com/office/powerpoint/2010/main" val="3007125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Taxonomie cílů v kognitivní oblasti  1956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6078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000"/>
              <a:t>Bloomova taxonomie KOGNITIVNÍCH vzdělávacích cílů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6.Hodnocení.</a:t>
            </a:r>
            <a:r>
              <a:rPr lang="cs-CZ" altLang="cs-CZ" dirty="0"/>
              <a:t> Hodnocení myšlenky, teorie, předpokladů, informace, názoru apod.</a:t>
            </a:r>
            <a:endParaRPr lang="cs-CZ" altLang="cs-CZ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5.Syntéza.</a:t>
            </a:r>
            <a:r>
              <a:rPr lang="cs-CZ" altLang="cs-CZ" dirty="0"/>
              <a:t> Propojení informací a na základě toho zformování  „něčeho nového“.</a:t>
            </a:r>
            <a:r>
              <a:rPr lang="cs-CZ" altLang="cs-CZ" b="1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4.Analýza.</a:t>
            </a:r>
            <a:r>
              <a:rPr lang="cs-CZ" altLang="cs-CZ" dirty="0"/>
              <a:t> Rozbor informací na dílčí prvky a chápání jejich vztahů.</a:t>
            </a:r>
            <a:endParaRPr lang="cs-CZ" altLang="cs-CZ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-</a:t>
            </a:r>
            <a:r>
              <a:rPr lang="cs-CZ" altLang="cs-CZ" dirty="0"/>
              <a:t>---------------------------------------------------------------</a:t>
            </a:r>
            <a:endParaRPr lang="cs-CZ" altLang="cs-CZ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3.Aplikace.</a:t>
            </a:r>
            <a:r>
              <a:rPr lang="cs-CZ" altLang="cs-CZ" dirty="0"/>
              <a:t> Použití informací.</a:t>
            </a:r>
            <a:endParaRPr lang="cs-CZ" altLang="cs-CZ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2.Porozumění.</a:t>
            </a:r>
            <a:r>
              <a:rPr lang="cs-CZ" altLang="cs-CZ" dirty="0"/>
              <a:t> Chápání významu informací.</a:t>
            </a:r>
            <a:endParaRPr lang="cs-CZ" altLang="cs-CZ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1.Znalost (zapamatování).</a:t>
            </a:r>
            <a:r>
              <a:rPr lang="cs-CZ" altLang="cs-CZ" dirty="0"/>
              <a:t> Rozpoznání a vybavení si informací</a:t>
            </a:r>
          </a:p>
        </p:txBody>
      </p:sp>
    </p:spTree>
    <p:extLst>
      <p:ext uri="{BB962C8B-B14F-4D97-AF65-F5344CB8AC3E}">
        <p14:creationId xmlns:p14="http://schemas.microsoft.com/office/powerpoint/2010/main" val="142200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27FE9D-A876-4ED6-88B6-D7449585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 k testu v LS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4EAD1C-5835-4E22-899D-32ED08DA9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Měřitelnost  vzdělávacích cílů.</a:t>
            </a:r>
          </a:p>
          <a:p>
            <a:r>
              <a:rPr lang="cs-CZ" dirty="0"/>
              <a:t>Vzdělávací cíle kognitivní, afektivní, psychomotorické.</a:t>
            </a:r>
          </a:p>
          <a:p>
            <a:r>
              <a:rPr lang="cs-CZ" dirty="0" err="1"/>
              <a:t>Bloomova</a:t>
            </a:r>
            <a:r>
              <a:rPr lang="cs-CZ" dirty="0"/>
              <a:t> taxonomie- nerevidovaná a revidovaná a její aplikace – </a:t>
            </a:r>
            <a:r>
              <a:rPr lang="cs-CZ" dirty="0">
                <a:highlight>
                  <a:srgbClr val="FFFF00"/>
                </a:highlight>
              </a:rPr>
              <a:t>zde procvičení nerevidované, na seminářích procvičení nerevidované i revidované, důraz na aplikaci</a:t>
            </a:r>
          </a:p>
          <a:p>
            <a:r>
              <a:rPr lang="cs-CZ" dirty="0"/>
              <a:t>Souvislost  vzdělávacích cílů a jiných didaktických kategorií (učivo, výukové metody, hodnocení).</a:t>
            </a:r>
          </a:p>
          <a:p>
            <a:r>
              <a:rPr lang="cs-CZ" dirty="0"/>
              <a:t>Taxonomie afektivních vzdělávacích cílů </a:t>
            </a:r>
            <a:r>
              <a:rPr lang="cs-CZ" dirty="0">
                <a:highlight>
                  <a:srgbClr val="FFFF00"/>
                </a:highlight>
              </a:rPr>
              <a:t>(v testu nebude požadovaná její aplikace, zařazení cílů do domén, jen její znalost a porozumění)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6804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ZNALOST (zapamatování)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jde o žákovo rozpoznání a vybavení si informací. Ačkoli je tato úroveň nejnižší, informace, která má být reprodukována, může být sama o sobě relativně složitá. Může jít o znalost principů, generalizací, teorií, struktur, metodologií a faktů nebo o znalosti způsobů, jak pracovat s informacemi.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Příklady: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Žák vypíše typické znaky savců.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Žák vyjmenuje funkce fotbalových hráčů (brankář, obránce, záložník, útočník).</a:t>
            </a:r>
          </a:p>
        </p:txBody>
      </p:sp>
    </p:spTree>
    <p:extLst>
      <p:ext uri="{BB962C8B-B14F-4D97-AF65-F5344CB8AC3E}">
        <p14:creationId xmlns:p14="http://schemas.microsoft.com/office/powerpoint/2010/main" val="366510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POROZUMĚNÍ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V této hladině jde o vysvětlení, interpretaci znalostí, o prokázání schopnosti znalosti použít. Typickými slovesy zde jsou </a:t>
            </a:r>
            <a:r>
              <a:rPr lang="cs-CZ" altLang="cs-CZ" sz="1800" b="1" dirty="0"/>
              <a:t>roztřídit, popsat, odhadnout, vysvětlit, zobecnit, rozlišit, sumarizovat,</a:t>
            </a:r>
            <a:r>
              <a:rPr lang="cs-CZ" altLang="cs-CZ" sz="1800" dirty="0"/>
              <a:t> atd.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800" dirty="0"/>
              <a:t>Příklady: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Žák popíše, v čem spočívají rozdíly mezi savci a jinými druhy živočichů.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1800" dirty="0"/>
              <a:t>Žák vlastními slovy popíše hlavní úkoly jednotlivých hráčů fotbalového utkání podle jejich funkcí.</a:t>
            </a:r>
          </a:p>
        </p:txBody>
      </p:sp>
    </p:spTree>
    <p:extLst>
      <p:ext uri="{BB962C8B-B14F-4D97-AF65-F5344CB8AC3E}">
        <p14:creationId xmlns:p14="http://schemas.microsoft.com/office/powerpoint/2010/main" val="286808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APLIKACE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Když žáci informacím rozumějí, měli by je umět použít. Není to však samozřejmé …Typickými slovesy jsou </a:t>
            </a:r>
            <a:r>
              <a:rPr lang="cs-CZ" altLang="cs-CZ" sz="1500" b="1" dirty="0"/>
              <a:t>aplikovat, použít, demonstrovat, vypočítat, vytvořit, uzpůsobit, předvést, plánovat, předpovědět, předvést, použít</a:t>
            </a:r>
            <a:r>
              <a:rPr lang="cs-CZ" altLang="cs-CZ" sz="1500" dirty="0"/>
              <a:t> aj.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Příklady: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použije strategii měření vzdálenosti provázkem při měření délky hranice oválného záhonu.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při fotbalovém utkání dokáže plnit přidělenou funkci. (Přičemž nehodnotíme psychomotorické dovednosti, ale pouze kognitivní oblast- jak žák aplikuje získané kognitivní poznatky.) </a:t>
            </a:r>
          </a:p>
        </p:txBody>
      </p:sp>
    </p:spTree>
    <p:extLst>
      <p:ext uri="{BB962C8B-B14F-4D97-AF65-F5344CB8AC3E}">
        <p14:creationId xmlns:p14="http://schemas.microsoft.com/office/powerpoint/2010/main" val="408169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ANALÝZA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jde o schopnost rozložit problém na prvky a chápat jednotlivé prvky i jejich strukturu.  Akčními slovesy u analýzy mohou být např. </a:t>
            </a:r>
            <a:r>
              <a:rPr lang="cs-CZ" altLang="cs-CZ" sz="1800" b="1" dirty="0"/>
              <a:t>analyzovat, rozebrat, kategorizovat, roztřídit, porovnat, vyvodit, rozlišit, ilustrovat, oddělit</a:t>
            </a:r>
            <a:r>
              <a:rPr lang="cs-CZ" altLang="cs-CZ" sz="1800" dirty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Příklady: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řekne, jak by se měl zachovat žák v předvedené modelové situaci (Starý neznámý pán prosí dítě, aby mu šlo pohlídat štěně, že si musí zajít k lékaři pro léky.)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porovná dva postupy řešení matematické úlohy. </a:t>
            </a:r>
          </a:p>
        </p:txBody>
      </p:sp>
    </p:spTree>
    <p:extLst>
      <p:ext uri="{BB962C8B-B14F-4D97-AF65-F5344CB8AC3E}">
        <p14:creationId xmlns:p14="http://schemas.microsoft.com/office/powerpoint/2010/main" val="20088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SYNTÉZA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500" dirty="0"/>
              <a:t>Syntéza znamená schopnost skládat prvky a části za účelem vytvoření „něčeho nového“. Typickými slovesy jsou </a:t>
            </a:r>
            <a:r>
              <a:rPr lang="cs-CZ" altLang="cs-CZ" sz="1500" b="1" dirty="0"/>
              <a:t>kategorizovat, klasifikovat, kombinovat, vytvořit, vyrobit, vysvětlit, formulovat, zorganizovat, sumarizovat, shrnout, napsat …</a:t>
            </a:r>
            <a:r>
              <a:rPr lang="cs-CZ" altLang="cs-CZ" sz="15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/>
              <a:t>Příklady: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/>
              <a:t>Žák napíše rozhovor představitele savce a představitele ptáka. V rozhovoru budou zmíněny alespoň 3 stížnosti savce na nespravedlivá omezení, kterým ve svém životě oproti ptákům musí čelit. (lze zařadit i do hodnocení)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dirty="0"/>
              <a:t>Žák na magnetické tabuli demonstruje plán útoku na soupeřovu branku.</a:t>
            </a:r>
          </a:p>
        </p:txBody>
      </p:sp>
    </p:spTree>
    <p:extLst>
      <p:ext uri="{BB962C8B-B14F-4D97-AF65-F5344CB8AC3E}">
        <p14:creationId xmlns:p14="http://schemas.microsoft.com/office/powerpoint/2010/main" val="144017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HODNOCENÍ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jde o schopnost posuzovat myšlenky, výtvory, názory, způsoby řešení apod. Typickými slovesy jsou </a:t>
            </a:r>
            <a:r>
              <a:rPr lang="cs-CZ" altLang="cs-CZ" sz="1800" b="1" dirty="0"/>
              <a:t>argumentovat, obhájit, ocenit, oponovat, kritizovat, srovnat, vyvrátit, vybrat, uvést klady a zápory, zdůvodnit, zhodnotit</a:t>
            </a:r>
            <a:r>
              <a:rPr lang="cs-CZ" altLang="cs-CZ" sz="1800" dirty="0"/>
              <a:t> apod.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Příklady: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zhodnotí předvedenou scénku z hlediska pravidel komunikace.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Žák rozebere, jak dobře plnil vybraný hráč ve fotbalovém utkání svou funkci.</a:t>
            </a:r>
          </a:p>
        </p:txBody>
      </p:sp>
    </p:spTree>
    <p:extLst>
      <p:ext uri="{BB962C8B-B14F-4D97-AF65-F5344CB8AC3E}">
        <p14:creationId xmlns:p14="http://schemas.microsoft.com/office/powerpoint/2010/main" val="349291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Cvičení – kontrola porozumění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Žák dokáže k danému textu správně přiřadit označení próza, poezie nebo drama. </a:t>
            </a:r>
            <a:endParaRPr lang="cs-CZ" altLang="cs-CZ" sz="2400" i="1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Žák odříká vyjmenovaná slova po b. </a:t>
            </a:r>
            <a:endParaRPr lang="cs-CZ" altLang="cs-CZ" sz="24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Žák dokáže vyhledat slovo v slovníku spisovné češtiny za použití znalosti abecedy. </a:t>
            </a:r>
            <a:endParaRPr lang="cs-CZ" altLang="cs-CZ" sz="24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Žák  s pomocí magnetů a magnetické tabule představí spolužákům plán (strategii) útoku na soupeřovu branku při kopané (začíná se vhozením míče brankářem do hřiště). </a:t>
            </a: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Žák kriticky zhodnotí rozhovor prezentovaný učitelem a jeho kolegou z hlediska pravidel naslouchání. </a:t>
            </a:r>
            <a:endParaRPr lang="cs-CZ" altLang="cs-CZ" sz="24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Žáci správně označí v angličtině barvy jednotlivých předmětů. </a:t>
            </a:r>
            <a:endParaRPr lang="cs-CZ" altLang="cs-CZ" sz="24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Žák rozebere (řekne), jak plnil vybraný hráč ve fotbalovém utkání svou funkci. </a:t>
            </a:r>
            <a:endParaRPr lang="cs-CZ" altLang="cs-CZ" sz="24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Žák dokáže v modelové situaci (Kamarád spadne z kola a leží nehybně na zemi, přítomen nehodě je pouze chlapec K.) říci, jak by se měl K zachovat. </a:t>
            </a:r>
            <a:endParaRPr lang="cs-CZ" altLang="cs-CZ" sz="24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Žák vymyslí způsob, jakým lze narýsovat rozpůlení daného úhlu. </a:t>
            </a:r>
            <a:r>
              <a:rPr lang="cs-CZ" altLang="cs-CZ" sz="2400" i="1" dirty="0">
                <a:solidFill>
                  <a:srgbClr val="33CC33"/>
                </a:solidFill>
              </a:rPr>
              <a:t>SYNTÉZA</a:t>
            </a: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2400" i="1" dirty="0"/>
              <a:t>Žák po probrání učiva o Karlu IV. vytvoří plakát o této historické postavě. </a:t>
            </a:r>
            <a:endParaRPr lang="cs-CZ" altLang="cs-CZ" sz="2400" i="1" dirty="0">
              <a:solidFill>
                <a:srgbClr val="33CC33"/>
              </a:solidFill>
            </a:endParaRPr>
          </a:p>
          <a:p>
            <a:pPr marL="457200" indent="-457200">
              <a:lnSpc>
                <a:spcPct val="80000"/>
              </a:lnSpc>
              <a:buNone/>
            </a:pPr>
            <a:endParaRPr lang="cs-CZ" altLang="cs-CZ" sz="1500" dirty="0"/>
          </a:p>
        </p:txBody>
      </p:sp>
    </p:spTree>
    <p:extLst>
      <p:ext uri="{BB962C8B-B14F-4D97-AF65-F5344CB8AC3E}">
        <p14:creationId xmlns:p14="http://schemas.microsoft.com/office/powerpoint/2010/main" val="17848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Řešení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Žák dokáže k danému textu správně přiřadit označení próza, poezie nebo drama. </a:t>
            </a:r>
            <a:r>
              <a:rPr lang="cs-CZ" altLang="cs-CZ" sz="1800" i="1" dirty="0">
                <a:solidFill>
                  <a:srgbClr val="33CC33"/>
                </a:solidFill>
              </a:rPr>
              <a:t>POROZUMĚNÍ</a:t>
            </a: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Žák odříká vyjmenovaná slova po b. </a:t>
            </a:r>
            <a:r>
              <a:rPr lang="cs-CZ" altLang="cs-CZ" sz="1800" i="1" dirty="0">
                <a:solidFill>
                  <a:srgbClr val="33CC33"/>
                </a:solidFill>
              </a:rPr>
              <a:t>ZNALOST</a:t>
            </a:r>
            <a:endParaRPr lang="cs-CZ" altLang="cs-CZ" sz="18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Žák dokáže vyhledat slovo v slovníku spisovné češtiny za použití znalosti abecedy. </a:t>
            </a:r>
            <a:r>
              <a:rPr lang="cs-CZ" altLang="cs-CZ" sz="1800" i="1" dirty="0">
                <a:solidFill>
                  <a:srgbClr val="33CC33"/>
                </a:solidFill>
              </a:rPr>
              <a:t>APLIKACE</a:t>
            </a:r>
            <a:endParaRPr lang="cs-CZ" altLang="cs-CZ" sz="18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Žák  s pomocí magnetů a magnetické tabule představí spolužákům plán (strategii) útoku na soupeřovu branku při kopané (začíná se vhozením míče brankářem do hřiště). </a:t>
            </a:r>
            <a:r>
              <a:rPr lang="cs-CZ" altLang="cs-CZ" sz="1800" i="1" dirty="0">
                <a:solidFill>
                  <a:srgbClr val="33CC33"/>
                </a:solidFill>
              </a:rPr>
              <a:t>SYNTÉZA</a:t>
            </a:r>
            <a:endParaRPr lang="cs-CZ" altLang="cs-CZ" sz="18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Žák kriticky zhodnotí rozhovor prezentovaný učitelem a jeho kolegou z hlediska pravidel naslouchání. </a:t>
            </a:r>
            <a:r>
              <a:rPr lang="cs-CZ" altLang="cs-CZ" sz="1800" i="1" dirty="0">
                <a:solidFill>
                  <a:srgbClr val="33CC33"/>
                </a:solidFill>
              </a:rPr>
              <a:t>HODNOCENÍ</a:t>
            </a:r>
            <a:endParaRPr lang="cs-CZ" altLang="cs-CZ" sz="18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Žáci správně označí v angličtině barvy jednotlivých předmětů. </a:t>
            </a:r>
            <a:r>
              <a:rPr lang="cs-CZ" altLang="cs-CZ" sz="1800" i="1" dirty="0">
                <a:solidFill>
                  <a:srgbClr val="33CC33"/>
                </a:solidFill>
              </a:rPr>
              <a:t>ZNALOST</a:t>
            </a:r>
            <a:endParaRPr lang="cs-CZ" altLang="cs-CZ" sz="18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Žák rozebere (řekne), jak plnil vybraný hráč ve fotbalovém utkání svou funkci. </a:t>
            </a:r>
            <a:r>
              <a:rPr lang="cs-CZ" altLang="cs-CZ" sz="1800" i="1" dirty="0">
                <a:solidFill>
                  <a:srgbClr val="33CC33"/>
                </a:solidFill>
              </a:rPr>
              <a:t>HODNOCENÍ/analýza</a:t>
            </a:r>
            <a:endParaRPr lang="cs-CZ" altLang="cs-CZ" sz="18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Žák dokáže v modelové situaci (Kamarád spadne z kola a leží nehybně na zemi, přítomen nehodě je pouze chlapec K.) říci, jak by se měl K zachovat. </a:t>
            </a:r>
            <a:r>
              <a:rPr lang="cs-CZ" altLang="cs-CZ" sz="1800" i="1" dirty="0">
                <a:solidFill>
                  <a:srgbClr val="33CC33"/>
                </a:solidFill>
              </a:rPr>
              <a:t>ANALÝZA</a:t>
            </a:r>
            <a:endParaRPr lang="cs-CZ" altLang="cs-CZ" sz="1800" dirty="0">
              <a:solidFill>
                <a:srgbClr val="33CC33"/>
              </a:solidFill>
            </a:endParaRP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Žák vymyslí způsob, jakým lze narýsovat rozpůlení daného úhlu. </a:t>
            </a:r>
            <a:r>
              <a:rPr lang="cs-CZ" altLang="cs-CZ" sz="1800" i="1" dirty="0">
                <a:solidFill>
                  <a:srgbClr val="33CC33"/>
                </a:solidFill>
              </a:rPr>
              <a:t>SYNTÉZA</a:t>
            </a:r>
          </a:p>
          <a:p>
            <a:pPr marL="285750" indent="-285750">
              <a:lnSpc>
                <a:spcPct val="80000"/>
              </a:lnSpc>
              <a:buFontTx/>
              <a:buAutoNum type="arabicPeriod"/>
            </a:pPr>
            <a:r>
              <a:rPr lang="cs-CZ" altLang="cs-CZ" sz="1800" i="1" dirty="0"/>
              <a:t>Žák po probrání učiva o Karlu IV. vytvoří plakát o této historické postavě. </a:t>
            </a:r>
            <a:r>
              <a:rPr lang="cs-CZ" altLang="cs-CZ" sz="1800" i="1" dirty="0">
                <a:solidFill>
                  <a:srgbClr val="33CC33"/>
                </a:solidFill>
              </a:rPr>
              <a:t>APLIKACE</a:t>
            </a:r>
          </a:p>
          <a:p>
            <a:pPr marL="285750" indent="-285750">
              <a:lnSpc>
                <a:spcPct val="80000"/>
              </a:lnSpc>
            </a:pPr>
            <a:endParaRPr lang="cs-CZ" altLang="cs-CZ" sz="1500" dirty="0"/>
          </a:p>
        </p:txBody>
      </p:sp>
    </p:spTree>
    <p:extLst>
      <p:ext uri="{BB962C8B-B14F-4D97-AF65-F5344CB8AC3E}">
        <p14:creationId xmlns:p14="http://schemas.microsoft.com/office/powerpoint/2010/main" val="141616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</a:t>
            </a:r>
            <a:r>
              <a:rPr lang="cs-CZ" dirty="0" err="1"/>
              <a:t>BT</a:t>
            </a:r>
            <a:r>
              <a:rPr lang="cs-CZ" dirty="0"/>
              <a:t> ve světě a u nás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Jedna z nejcitovanějších publikací vůbec. </a:t>
            </a:r>
          </a:p>
          <a:p>
            <a:r>
              <a:rPr lang="cs-CZ" dirty="0"/>
              <a:t>Více citována v aplikační rovině, než v teoretické či empirické. </a:t>
            </a:r>
          </a:p>
          <a:p>
            <a:r>
              <a:rPr lang="cs-CZ" dirty="0"/>
              <a:t>Mnoho pedagogů inspirovala k různému aplikačnímu rozpracování. </a:t>
            </a:r>
          </a:p>
          <a:p>
            <a:r>
              <a:rPr lang="cs-CZ" dirty="0"/>
              <a:t>Je tedy spíše praktickým nástrojem, ale k čemu?   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</a:t>
            </a:r>
            <a:r>
              <a:rPr lang="cs-CZ" dirty="0" err="1"/>
              <a:t>BT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oddělení afektivních a psychomotorických cílů od kognitivních</a:t>
            </a:r>
          </a:p>
          <a:p>
            <a:r>
              <a:rPr lang="cs-CZ"/>
              <a:t>jednodimenziálnost  - soustředění </a:t>
            </a:r>
            <a:r>
              <a:rPr lang="cs-CZ" dirty="0"/>
              <a:t>pozornosti </a:t>
            </a:r>
            <a:r>
              <a:rPr lang="cs-CZ"/>
              <a:t>na kognitivní myšlenkové operace a nedostatečně rozpracována dimenze vzdělávacího obsahu </a:t>
            </a:r>
          </a:p>
          <a:p>
            <a:r>
              <a:rPr lang="cs-CZ"/>
              <a:t>behaviorální pojetí učení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jsou dobré vzdělávací cíle?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diskuse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394EF-4270-409D-A3AA-6852C18E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i="1" dirty="0"/>
            </a:br>
            <a:r>
              <a:rPr lang="cs-CZ" b="1" i="1" dirty="0" err="1"/>
              <a:t>Bloomova</a:t>
            </a:r>
            <a:r>
              <a:rPr lang="cs-CZ" b="1" i="1" dirty="0"/>
              <a:t> revidovaná taxonomie kognitivních vzdělávacích cílů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FE6FB9-FC65-4C5A-9BAE-161295BE2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Anderson, </a:t>
            </a:r>
            <a:r>
              <a:rPr lang="cs-CZ" dirty="0" err="1"/>
              <a:t>Krathwohl</a:t>
            </a:r>
            <a:r>
              <a:rPr lang="cs-CZ" dirty="0"/>
              <a:t> et al., 2001</a:t>
            </a:r>
          </a:p>
          <a:p>
            <a:r>
              <a:rPr lang="cs-CZ" dirty="0"/>
              <a:t> 2 dimenze – znalostní a kognitivního procesu</a:t>
            </a:r>
          </a:p>
        </p:txBody>
      </p:sp>
    </p:spTree>
    <p:extLst>
      <p:ext uri="{BB962C8B-B14F-4D97-AF65-F5344CB8AC3E}">
        <p14:creationId xmlns:p14="http://schemas.microsoft.com/office/powerpoint/2010/main" val="11150631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01B6603-ED60-4BE7-86C6-3FB7E67AD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839924"/>
              </p:ext>
            </p:extLst>
          </p:nvPr>
        </p:nvGraphicFramePr>
        <p:xfrm>
          <a:off x="827585" y="996786"/>
          <a:ext cx="7200798" cy="3477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3856">
                  <a:extLst>
                    <a:ext uri="{9D8B030D-6E8A-4147-A177-3AD203B41FA5}">
                      <a16:colId xmlns:a16="http://schemas.microsoft.com/office/drawing/2014/main" val="758404093"/>
                    </a:ext>
                  </a:extLst>
                </a:gridCol>
                <a:gridCol w="865059">
                  <a:extLst>
                    <a:ext uri="{9D8B030D-6E8A-4147-A177-3AD203B41FA5}">
                      <a16:colId xmlns:a16="http://schemas.microsoft.com/office/drawing/2014/main" val="1083470740"/>
                    </a:ext>
                  </a:extLst>
                </a:gridCol>
                <a:gridCol w="932949">
                  <a:extLst>
                    <a:ext uri="{9D8B030D-6E8A-4147-A177-3AD203B41FA5}">
                      <a16:colId xmlns:a16="http://schemas.microsoft.com/office/drawing/2014/main" val="1515936849"/>
                    </a:ext>
                  </a:extLst>
                </a:gridCol>
                <a:gridCol w="964704">
                  <a:extLst>
                    <a:ext uri="{9D8B030D-6E8A-4147-A177-3AD203B41FA5}">
                      <a16:colId xmlns:a16="http://schemas.microsoft.com/office/drawing/2014/main" val="2136892702"/>
                    </a:ext>
                  </a:extLst>
                </a:gridCol>
                <a:gridCol w="928047">
                  <a:extLst>
                    <a:ext uri="{9D8B030D-6E8A-4147-A177-3AD203B41FA5}">
                      <a16:colId xmlns:a16="http://schemas.microsoft.com/office/drawing/2014/main" val="8232420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118907725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3317751807"/>
                    </a:ext>
                  </a:extLst>
                </a:gridCol>
              </a:tblGrid>
              <a:tr h="160663"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DIMENZE KOGNITIVNÍHO PROCESU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839381"/>
                  </a:ext>
                </a:extLst>
              </a:tr>
              <a:tr h="670354"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ZNALOSTNÍ DIMENZE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1.</a:t>
                      </a:r>
                    </a:p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Zapamatovat si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2.</a:t>
                      </a:r>
                    </a:p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Porozumět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3.</a:t>
                      </a:r>
                    </a:p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Aplikovat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4.</a:t>
                      </a:r>
                    </a:p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Analyzovat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5.</a:t>
                      </a:r>
                    </a:p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Hodnotit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6.</a:t>
                      </a:r>
                    </a:p>
                    <a:p>
                      <a:pPr marL="180340" marR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Tvořit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87575630"/>
                  </a:ext>
                </a:extLst>
              </a:tr>
              <a:tr h="520779"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A.</a:t>
                      </a:r>
                    </a:p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Znalost faktů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30341180"/>
                  </a:ext>
                </a:extLst>
              </a:tr>
              <a:tr h="700837"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B.</a:t>
                      </a:r>
                    </a:p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Znalost konceptů 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45247076"/>
                  </a:ext>
                </a:extLst>
              </a:tr>
              <a:tr h="700837"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C.</a:t>
                      </a:r>
                    </a:p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Znalost procedur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53805719"/>
                  </a:ext>
                </a:extLst>
              </a:tr>
              <a:tr h="700837"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D.</a:t>
                      </a:r>
                    </a:p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Metakognitivní znalost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0340" marR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solidFill>
                          <a:srgbClr val="000000"/>
                        </a:solidFill>
                        <a:effectLst/>
                        <a:latin typeface="Arial Unicode MS"/>
                        <a:ea typeface="Arial Unicode MS"/>
                        <a:cs typeface="Arial Unicode M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0965485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916581F-B523-4D24-8B8C-EA4382E30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03246" y="719787"/>
            <a:ext cx="222455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 Unicode MS"/>
              </a:rPr>
              <a:t>Tabulka X Bloomova revidovaná taxonomie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251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5AAF9-0DFE-49AD-B3E5-61A605076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Rozdíl v řazení kognitivních procesů v původní a revidované taxonomii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DC640E82-A6C8-4735-A05E-85C5245845F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66443" y="2467574"/>
            <a:ext cx="6011114" cy="279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262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 čemu může taxonomie cílů posloužit?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K tvorbě </a:t>
            </a:r>
            <a:r>
              <a:rPr lang="cs-CZ" dirty="0" err="1"/>
              <a:t>kurikulárních</a:t>
            </a:r>
            <a:r>
              <a:rPr lang="cs-CZ" dirty="0"/>
              <a:t> materiálů (</a:t>
            </a:r>
            <a:r>
              <a:rPr lang="cs-CZ" dirty="0" err="1"/>
              <a:t>RVP</a:t>
            </a:r>
            <a:r>
              <a:rPr lang="cs-CZ" dirty="0"/>
              <a:t>, </a:t>
            </a:r>
            <a:r>
              <a:rPr lang="cs-CZ" dirty="0" err="1"/>
              <a:t>ŠVP</a:t>
            </a:r>
            <a:r>
              <a:rPr lang="cs-CZ" dirty="0"/>
              <a:t>, učebnice X pracovní listy, procvičovací úlohy, domácí úkoly) a nástrojům pro hodnocení výsledků žáků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Jako nástroj pro uvažování o hodnocení výsledků vzdělávání (státní maturita X testy, písemky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Pro plánování cílů vzdělávacího obsahu a reálnou výuku.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65203-4A16-4A79-B379-42841F4E0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Hierarchie cílů afektivní domény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1C1559-A2E6-46C4-9AAF-6B31EEE4A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Taxonomie afektivních cílů jsou budovány na postupném zvnitřňování hodnot žáků. </a:t>
            </a:r>
          </a:p>
          <a:p>
            <a:r>
              <a:rPr lang="cs-CZ" dirty="0"/>
              <a:t>Existuje více taxonomií afektivních cílů.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5892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AFD54B-80C9-4439-9ABF-C9A2469F8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Taxonomie afektivních cílů dle D.B. </a:t>
            </a:r>
            <a:r>
              <a:rPr lang="cs-CZ" sz="3200" dirty="0" err="1"/>
              <a:t>Kratwohla</a:t>
            </a:r>
            <a:r>
              <a:rPr lang="cs-CZ" sz="3200" dirty="0"/>
              <a:t> a kol. (</a:t>
            </a:r>
            <a:r>
              <a:rPr lang="cs-CZ" sz="3200" dirty="0" err="1"/>
              <a:t>Krathwohl</a:t>
            </a:r>
            <a:r>
              <a:rPr lang="cs-CZ" sz="3200" dirty="0"/>
              <a:t>, </a:t>
            </a:r>
            <a:r>
              <a:rPr lang="cs-CZ" sz="3200" dirty="0" err="1"/>
              <a:t>Bloom</a:t>
            </a:r>
            <a:r>
              <a:rPr lang="cs-CZ" sz="3200" dirty="0"/>
              <a:t> &amp; </a:t>
            </a:r>
            <a:r>
              <a:rPr lang="cs-CZ" sz="3200" dirty="0" err="1"/>
              <a:t>Masia</a:t>
            </a:r>
            <a:r>
              <a:rPr lang="cs-CZ" sz="3200" dirty="0"/>
              <a:t>, 1964)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32C4A3-44A6-4DCC-B434-016C6C55D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Přijímání</a:t>
            </a:r>
          </a:p>
          <a:p>
            <a:pPr marL="514350" indent="-514350">
              <a:buAutoNum type="arabicPeriod"/>
            </a:pPr>
            <a:r>
              <a:rPr lang="cs-CZ" dirty="0"/>
              <a:t>Reagování</a:t>
            </a:r>
          </a:p>
          <a:p>
            <a:pPr marL="514350" indent="-514350">
              <a:buAutoNum type="arabicPeriod"/>
            </a:pPr>
            <a:r>
              <a:rPr lang="cs-CZ" dirty="0"/>
              <a:t>Oceňování hodnoty</a:t>
            </a:r>
          </a:p>
          <a:p>
            <a:pPr marL="514350" indent="-514350">
              <a:buAutoNum type="arabicPeriod"/>
            </a:pPr>
            <a:r>
              <a:rPr lang="cs-CZ" dirty="0"/>
              <a:t>Integrování hodnot</a:t>
            </a:r>
          </a:p>
          <a:p>
            <a:pPr marL="514350" indent="-514350">
              <a:buAutoNum type="arabicPeriod"/>
            </a:pPr>
            <a:r>
              <a:rPr lang="cs-CZ" dirty="0"/>
              <a:t>Internacionalizace hodnot</a:t>
            </a:r>
          </a:p>
        </p:txBody>
      </p:sp>
    </p:spTree>
    <p:extLst>
      <p:ext uri="{BB962C8B-B14F-4D97-AF65-F5344CB8AC3E}">
        <p14:creationId xmlns:p14="http://schemas.microsoft.com/office/powerpoint/2010/main" val="13455587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9D33E-6400-47E5-853B-8B55B6DEC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Přijímání hodnot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021CF9-1B85-4AD0-858E-3070EBFA5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Žák je ochoten přijímat nebo vnímat určité jevy - pozorovat je, tolerovat je, nevyhýbat se jim.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Příklady cílů na úrovni přijímání:</a:t>
            </a:r>
          </a:p>
          <a:p>
            <a:pPr lvl="0"/>
            <a:r>
              <a:rPr lang="cs-CZ" dirty="0"/>
              <a:t>Žák věnuje pozornost instrukcím o tom, jak se lidé učí.</a:t>
            </a:r>
          </a:p>
          <a:p>
            <a:pPr lvl="0"/>
            <a:r>
              <a:rPr lang="cs-CZ" dirty="0"/>
              <a:t>Žák pozorně poslouchá promluvy spolužáků.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4558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C7FCE-FA09-4504-ABE1-4F6754752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Reagování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9B244E-F15F-4CAE-A176-2DB2880BB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Žák je více zainteresován a víc aktivní než na úrovni přijímání.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Příklady cílů na úrovni reagování:</a:t>
            </a:r>
          </a:p>
          <a:p>
            <a:pPr lvl="0"/>
            <a:r>
              <a:rPr lang="cs-CZ" dirty="0"/>
              <a:t>Žák čte, aby získal nové znalosti.</a:t>
            </a:r>
          </a:p>
          <a:p>
            <a:pPr lvl="0"/>
            <a:r>
              <a:rPr lang="cs-CZ" dirty="0"/>
              <a:t>Žák diskutuje o tom, co druzí řekli.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4392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2B8E6A-0267-4A33-952E-AAC664794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Oceňování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FC147-6824-4841-A004-B5876BBA0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této rovině už určité skutečnosti jsou žákem oceňovány jako žádoucí. Začíná pociťovat závazek k hodnotě, ta začíná ovlivňovat jeho jednání.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Příklady cílů na úrovni oceňování hodnoty:</a:t>
            </a:r>
          </a:p>
          <a:p>
            <a:pPr lvl="0"/>
            <a:r>
              <a:rPr lang="cs-CZ" dirty="0"/>
              <a:t>Žák protestuje proti nespravedlnosti.</a:t>
            </a:r>
          </a:p>
          <a:p>
            <a:pPr lvl="0"/>
            <a:r>
              <a:rPr lang="cs-CZ" dirty="0"/>
              <a:t>Žák podporuje akce pro třídění odpadu.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6428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88924-3F65-4208-8EF6-8A8799FD2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Integrování hodnot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D0DEC1-167B-46E0-8207-B95354DCF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Žák organizuje všechny hodnoty, které zastává, do určité struktury. Uvědomuje </a:t>
            </a:r>
            <a:r>
              <a:rPr lang="fr-FR" dirty="0"/>
              <a:t>si, </a:t>
            </a:r>
            <a:r>
              <a:rPr lang="cs-CZ" dirty="0"/>
              <a:t>které hodnoty jsou pro něj zásadní.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Příklady cílů na úrovni integrování hodnot:</a:t>
            </a:r>
          </a:p>
          <a:p>
            <a:pPr lvl="0"/>
            <a:r>
              <a:rPr lang="cs-CZ" dirty="0"/>
              <a:t>Žák hodnotí chování žáků ve třídě i sebe sama.</a:t>
            </a:r>
          </a:p>
          <a:p>
            <a:pPr lvl="0"/>
            <a:r>
              <a:rPr lang="cs-CZ" dirty="0"/>
              <a:t>Žák v modelové situaci navrhne řešení konfliktu tak, že zohlední potřeby všech stran.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730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8B029-9B59-44BB-8D9A-7FCADA966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jsou dobré vzdělávací cíle?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2E1AC-BECF-4704-A4E1-2B66C2AA5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Mají potenciál orientovat žáka v učivu a tím zlepšovat jeho učení. 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Jsou východiskem pro tvorbu kritérií tj. základem hodnocení práce žáků (včetně sebehodnocení)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Poskytují orientační body a zaměření učiteli pro plánování a realizaci výuky.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1849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9D53B-423E-470F-A72C-DEBDE3C6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Internacionalizace hodnot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408CFB-F9A8-4BF5-8768-16B05AF65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Na nejvyšší úrovni získávají hodnoty pevné místo v hodnotovém žebříčku jedince a dlouhodobě ovlivňují jeho chování a jednání.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Příklady cílů na úrovni internacionalizace hodnot:</a:t>
            </a:r>
          </a:p>
          <a:p>
            <a:pPr lvl="0"/>
            <a:r>
              <a:rPr lang="cs-CZ" dirty="0"/>
              <a:t>Žák vyřeší konfliktní situaci tak, že navrhne kompromisní řešení pro všechny zúčastněné strany.</a:t>
            </a:r>
          </a:p>
          <a:p>
            <a:pPr lvl="0"/>
            <a:r>
              <a:rPr lang="cs-CZ" dirty="0"/>
              <a:t>Žák řekne spolužákům, kteří ničí kulturní památku, že s jejich chováním nesouhlasí.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77139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kenovat000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00438" y="1357313"/>
            <a:ext cx="5643562" cy="5043487"/>
          </a:xfr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DC9F0-6B95-6EBA-53A0-10C136119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68576C-2B7A-4921-C7E9-B1F55FC62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STARÁ, J., ZEMANOVÁ, B., HORSKÁ, B. (2020). Obecná didaktika I - Plánování výuky. Dostupné</a:t>
            </a:r>
          </a:p>
          <a:p>
            <a:pPr marL="0" indent="0">
              <a:buNone/>
            </a:pPr>
            <a:r>
              <a:rPr lang="cs-CZ" dirty="0"/>
              <a:t>zde: </a:t>
            </a:r>
            <a:r>
              <a:rPr lang="cs-CZ" dirty="0">
                <a:hlinkClick r:id="rId2"/>
              </a:rPr>
              <a:t>https://cuni.futurebooks.cz/detail-knihy/obecna-didaktika-i-planovani-vyuky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4565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D3337-CC7F-2F9B-E91F-9BF1C2F99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Portfoliový úkol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E6A079-4923-03A3-9D45-F633168BE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Doložte na přípravě na výuku (zprostředkování nového učiva VO Člověk a jeho svět), že rozumíte vztahu mezi cílem vzdělávání, učivem a hodnocením. Dále se vyjádřete k této přípravě vzhledem k aktuálním strategickým a kurikulárním dokumentům, způsobům plánování a přípravě na výuku a k typu stanovených výukových cílů. Přípravu není nutné realizovat.</a:t>
            </a:r>
          </a:p>
          <a:p>
            <a:pPr marL="0" indent="0">
              <a:buNone/>
            </a:pPr>
            <a:r>
              <a:rPr lang="cs-CZ" dirty="0"/>
              <a:t>V přípravě uveďte/doložte:</a:t>
            </a:r>
          </a:p>
          <a:p>
            <a:pPr marL="0" indent="0">
              <a:buNone/>
            </a:pPr>
            <a:r>
              <a:rPr lang="cs-CZ" dirty="0"/>
              <a:t>• Obecné cíle, ke kterým daná příprava vede (z oblasti VO Člověk a jeho svět, případně i z oblasti klíčových kompetencí a průřezových témat - pokud je relevantní, poukažte na souvislost obecných cílů hodiny a Strategie 2030+ či jiných strategických dokumentů)</a:t>
            </a:r>
          </a:p>
          <a:p>
            <a:pPr marL="0" indent="0">
              <a:buNone/>
            </a:pPr>
            <a:r>
              <a:rPr lang="cs-CZ" dirty="0"/>
              <a:t>• Konkrétní výukové cíle z oblasti VO ČJS</a:t>
            </a:r>
          </a:p>
          <a:p>
            <a:pPr marL="0" indent="0">
              <a:buNone/>
            </a:pPr>
            <a:r>
              <a:rPr lang="cs-CZ" dirty="0"/>
              <a:t>• Jaké typy cílů se jedná (opřete o teorii vzdělávacích cílů – viz klíčová slova)</a:t>
            </a:r>
          </a:p>
          <a:p>
            <a:pPr marL="0" indent="0">
              <a:buNone/>
            </a:pPr>
            <a:r>
              <a:rPr lang="cs-CZ" dirty="0"/>
              <a:t>• Jak může učitel zjistit, zda bylo/bude cílů dosaženo?</a:t>
            </a:r>
          </a:p>
          <a:p>
            <a:pPr marL="0" indent="0">
              <a:buNone/>
            </a:pPr>
            <a:r>
              <a:rPr lang="cs-CZ" dirty="0"/>
              <a:t>• Jak získají žáci zpětnou vazbu o jimi dosažených cílech?</a:t>
            </a:r>
          </a:p>
          <a:p>
            <a:pPr marL="0" indent="0">
              <a:buNone/>
            </a:pPr>
            <a:r>
              <a:rPr lang="cs-CZ" dirty="0"/>
              <a:t>• Jsou použité metody a postupy a hodnocení v přípravě v souladu s cíli?</a:t>
            </a:r>
          </a:p>
          <a:p>
            <a:pPr marL="0" indent="0">
              <a:buNone/>
            </a:pPr>
            <a:r>
              <a:rPr lang="cs-CZ" dirty="0"/>
              <a:t>• Jakým způsobem jste lekci plánoval, a jak tento postup hodnotíte?</a:t>
            </a:r>
          </a:p>
        </p:txBody>
      </p:sp>
    </p:spTree>
    <p:extLst>
      <p:ext uri="{BB962C8B-B14F-4D97-AF65-F5344CB8AC3E}">
        <p14:creationId xmlns:p14="http://schemas.microsoft.com/office/powerpoint/2010/main" val="8318719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7AFFB-3E29-8AAD-C6ED-B7DFF00EB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Kritéria hodnocení splnění úkolu v rámci Didaktiky 1. stupně ZŠ I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5EE20F89-F8DD-1660-514E-5ED2861EB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455141"/>
              </p:ext>
            </p:extLst>
          </p:nvPr>
        </p:nvGraphicFramePr>
        <p:xfrm>
          <a:off x="2432685" y="1667667"/>
          <a:ext cx="4278630" cy="4570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7570">
                  <a:extLst>
                    <a:ext uri="{9D8B030D-6E8A-4147-A177-3AD203B41FA5}">
                      <a16:colId xmlns:a16="http://schemas.microsoft.com/office/drawing/2014/main" val="870930590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19610026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Kritéria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Získaný počet bodů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98804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Obecný cíl/obecné cíle, případně odkaz na Strategii 2030+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(1 b)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4848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Smysluplnost konkrétního výukového cíle/cílů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(1 b)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68310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Správné označení formulovaných cílů (dle prezentované teorie)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(1 b)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2353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Konkrétní návrh, jak bude hodnoceno splnění cíle/ů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(1 b)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2901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Konkrétní návrh zpětné vazby žákům o splnění cíle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(1 b)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0822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Navržené aktivity, metody, strategie, v souladu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se stanoveným cílem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(1 b)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7402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Zhodnocení vlastního postupu při  plánování hodiny/celku (1 b)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4168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Případný slovní komentář hodnotitele/hodnotitelky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0970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Celkem (max 7 b)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 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477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>
                          <a:effectLst/>
                        </a:rPr>
                        <a:t>Prospěl/a </a:t>
                      </a:r>
                      <a:endParaRPr lang="cs-CZ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effectLst/>
                        </a:rPr>
                        <a:t> </a:t>
                      </a:r>
                      <a:endParaRPr lang="cs-CZ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706364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96580A2-F9C2-9FF3-C0C5-7CC9541FF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967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 přednášky a následných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Studenti definují vzdělávací cíl</a:t>
            </a:r>
          </a:p>
          <a:p>
            <a:r>
              <a:rPr lang="cs-CZ" dirty="0"/>
              <a:t>Studenti vysvětlí význam vzdělávacích cílů ve výuce</a:t>
            </a:r>
          </a:p>
          <a:p>
            <a:r>
              <a:rPr lang="cs-CZ" dirty="0"/>
              <a:t>Studenti vysvětlí </a:t>
            </a:r>
            <a:r>
              <a:rPr lang="cs-CZ" dirty="0" err="1"/>
              <a:t>Bloomovu</a:t>
            </a:r>
            <a:r>
              <a:rPr lang="cs-CZ" dirty="0"/>
              <a:t> taxonomii –nerevidovanou a revidovanou a její význam ve výuce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83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/>
              <a:t>Cíle přednášky a následných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Studenti rozliší cíle kognitivní, afektivní a psychomotorické cíle</a:t>
            </a:r>
          </a:p>
          <a:p>
            <a:r>
              <a:rPr lang="cs-CZ" dirty="0"/>
              <a:t>Studenti zařadí předložené cíle do příslušných hladin </a:t>
            </a:r>
            <a:r>
              <a:rPr lang="cs-CZ" dirty="0" err="1"/>
              <a:t>Bloomovy</a:t>
            </a:r>
            <a:r>
              <a:rPr lang="cs-CZ" dirty="0"/>
              <a:t> taxonomie</a:t>
            </a:r>
          </a:p>
          <a:p>
            <a:r>
              <a:rPr lang="cs-CZ" dirty="0"/>
              <a:t>Studenti dokáží k přidělenému tematickému celku formulovat cíle na jednotlivých hladinách </a:t>
            </a:r>
            <a:r>
              <a:rPr lang="cs-CZ" dirty="0" err="1"/>
              <a:t>Bloomovy</a:t>
            </a:r>
            <a:r>
              <a:rPr lang="cs-CZ" dirty="0"/>
              <a:t> taxonomie, formulovat cíle kognitivní, psychomotorické a afektivní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576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 přednášky a následných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dirty="0"/>
              <a:t>Studenti dokáží formulovat konkrétní cíle pro svou vyučovací hodinu – bude vyžadováno mj. v LS v rámci Učitelského praktika II</a:t>
            </a:r>
          </a:p>
        </p:txBody>
      </p:sp>
    </p:spTree>
    <p:extLst>
      <p:ext uri="{BB962C8B-B14F-4D97-AF65-F5344CB8AC3E}">
        <p14:creationId xmlns:p14="http://schemas.microsoft.com/office/powerpoint/2010/main" val="2751861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Vzdělávací cíl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= vyjádření výsledku procesu učení, cílový stav, očekávaný výstup, účinek vzdělávání.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 by mohl vypadat vzdělávací cíl týkající se oběhové soustavy?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F564151596BF49A149DE5F325D6ADF" ma:contentTypeVersion="12" ma:contentTypeDescription="Vytvoří nový dokument" ma:contentTypeScope="" ma:versionID="2a9a24489a6353742da2ee074daebe8e">
  <xsd:schema xmlns:xsd="http://www.w3.org/2001/XMLSchema" xmlns:xs="http://www.w3.org/2001/XMLSchema" xmlns:p="http://schemas.microsoft.com/office/2006/metadata/properties" xmlns:ns3="9a765769-b863-49b0-9b0d-e15a8ae50e29" xmlns:ns4="a7d915d1-ff53-4135-9cae-abb963ba8525" targetNamespace="http://schemas.microsoft.com/office/2006/metadata/properties" ma:root="true" ma:fieldsID="173a8022927a57e5eedcbd2ce955e5d2" ns3:_="" ns4:_="">
    <xsd:import namespace="9a765769-b863-49b0-9b0d-e15a8ae50e29"/>
    <xsd:import namespace="a7d915d1-ff53-4135-9cae-abb963ba852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65769-b863-49b0-9b0d-e15a8ae50e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d915d1-ff53-4135-9cae-abb963ba85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3514AE-070F-408B-9D54-4B55F009C4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181FA9-C5F5-4D3E-A093-6AFE341917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765769-b863-49b0-9b0d-e15a8ae50e29"/>
    <ds:schemaRef ds:uri="a7d915d1-ff53-4135-9cae-abb963ba85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4E69B6-DB98-417B-983F-D89AC88D4AF6}">
  <ds:schemaRefs>
    <ds:schemaRef ds:uri="9a765769-b863-49b0-9b0d-e15a8ae50e2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7d915d1-ff53-4135-9cae-abb963ba852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3090</TotalTime>
  <Words>3224</Words>
  <Application>Microsoft Office PowerPoint</Application>
  <PresentationFormat>Předvádění na obrazovce (4:3)</PresentationFormat>
  <Paragraphs>365</Paragraphs>
  <Slides>54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8" baseType="lpstr">
      <vt:lpstr>Arial</vt:lpstr>
      <vt:lpstr>Arial Unicode MS</vt:lpstr>
      <vt:lpstr>Calibri</vt:lpstr>
      <vt:lpstr>Motiv sady Office</vt:lpstr>
      <vt:lpstr>Didaktika 1. stupně ZŠ I</vt:lpstr>
      <vt:lpstr>Okruh Vzdělávací cíle k SZZ</vt:lpstr>
      <vt:lpstr>Okruhy k testu v LS</vt:lpstr>
      <vt:lpstr>K čemu jsou dobré vzdělávací cíle? </vt:lpstr>
      <vt:lpstr>K čemu jsou dobré vzdělávací cíle? </vt:lpstr>
      <vt:lpstr>Cíle přednášky a následných seminářů</vt:lpstr>
      <vt:lpstr>Cíle přednášky a následných seminářů</vt:lpstr>
      <vt:lpstr>Cíle přednášky a následných seminářů</vt:lpstr>
      <vt:lpstr>Vzdělávací cíl </vt:lpstr>
      <vt:lpstr>Struktura (syntaxe) výroku o obsahu vzdělávacího cíle </vt:lpstr>
      <vt:lpstr>Úrovně cílů podle obecnosti  </vt:lpstr>
      <vt:lpstr>RVP ZV VO Člověk a jeho svět </vt:lpstr>
      <vt:lpstr>3 domény vzdělávacích cílů</vt:lpstr>
      <vt:lpstr>Kognitivní doména</vt:lpstr>
      <vt:lpstr>Afektivní doména</vt:lpstr>
      <vt:lpstr>Psychomotorická doména</vt:lpstr>
      <vt:lpstr>Rozlišování cílů různých domén cvičení</vt:lpstr>
      <vt:lpstr>Rozlišování cílů různých domén cvičení</vt:lpstr>
      <vt:lpstr>Formulace kognitivních, afektivních a psychomotorických cílů</vt:lpstr>
      <vt:lpstr>Oběhová soustava – úkol pro skupiny</vt:lpstr>
      <vt:lpstr>Oběhová soustava- příklady cílů z jednotlivých oblastí:</vt:lpstr>
      <vt:lpstr>Kognitivní doména</vt:lpstr>
      <vt:lpstr>Proč bychom měli formulovat měřitelné výukové cíle?</vt:lpstr>
      <vt:lpstr>Rozeznávání měřitelných vzdělávacích cílů Podtrhněte cíle, které nejsou měřitelné.</vt:lpstr>
      <vt:lpstr>Kontrola úkolu Rozeznávání měřitelných vzdělávacích cílů</vt:lpstr>
      <vt:lpstr>Bloomova taxonomie vzdělávacích cílů </vt:lpstr>
      <vt:lpstr>Nerevidovaná Bloomova taxonomie</vt:lpstr>
      <vt:lpstr>Taxonomie cílů v kognitivní oblasti  1956</vt:lpstr>
      <vt:lpstr>Bloomova taxonomie KOGNITIVNÍCH vzdělávacích cílů</vt:lpstr>
      <vt:lpstr>ZNALOST (zapamatování)</vt:lpstr>
      <vt:lpstr>POROZUMĚNÍ</vt:lpstr>
      <vt:lpstr>APLIKACE</vt:lpstr>
      <vt:lpstr>ANALÝZA</vt:lpstr>
      <vt:lpstr>SYNTÉZA</vt:lpstr>
      <vt:lpstr>HODNOCENÍ</vt:lpstr>
      <vt:lpstr>Cvičení – kontrola porozumění</vt:lpstr>
      <vt:lpstr>Řešení</vt:lpstr>
      <vt:lpstr>Historie BT ve světě a u nás </vt:lpstr>
      <vt:lpstr>Kritika BT </vt:lpstr>
      <vt:lpstr> Bloomova revidovaná taxonomie kognitivních vzdělávacích cílů </vt:lpstr>
      <vt:lpstr>Prezentace aplikace PowerPoint</vt:lpstr>
      <vt:lpstr> Rozdíl v řazení kognitivních procesů v původní a revidované taxonomii </vt:lpstr>
      <vt:lpstr>K čemu může taxonomie cílů posloužit?</vt:lpstr>
      <vt:lpstr>Hierarchie cílů afektivní domény </vt:lpstr>
      <vt:lpstr>Taxonomie afektivních cílů dle D.B. Kratwohla a kol. (Krathwohl, Bloom &amp; Masia, 1964) </vt:lpstr>
      <vt:lpstr>Přijímání hodnot</vt:lpstr>
      <vt:lpstr>Reagování</vt:lpstr>
      <vt:lpstr>Oceňování hodnoty</vt:lpstr>
      <vt:lpstr>Integrování hodnot </vt:lpstr>
      <vt:lpstr>Internacionalizace hodnot </vt:lpstr>
      <vt:lpstr>Prezentace aplikace PowerPoint</vt:lpstr>
      <vt:lpstr>Povinná literatura</vt:lpstr>
      <vt:lpstr>Portfoliový úkol </vt:lpstr>
      <vt:lpstr>Kritéria hodnocení splnění úkolu v rámci Didaktiky 1. stupně ZŠ 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Nová taxonomie vzdělávacích cílů</dc:title>
  <dc:creator>uzivatel</dc:creator>
  <cp:lastModifiedBy>Jana Stará</cp:lastModifiedBy>
  <cp:revision>294</cp:revision>
  <cp:lastPrinted>2016-09-13T07:24:16Z</cp:lastPrinted>
  <dcterms:created xsi:type="dcterms:W3CDTF">2015-05-20T08:08:55Z</dcterms:created>
  <dcterms:modified xsi:type="dcterms:W3CDTF">2023-12-29T13:31:10Z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0x010100EAF564151596BF49A149DE5F325D6ADF</vt:lpwstr>
  </property>
</Properties>
</file>