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0" r:id="rId3"/>
    <p:sldId id="287" r:id="rId4"/>
    <p:sldId id="288" r:id="rId5"/>
    <p:sldId id="289" r:id="rId6"/>
    <p:sldId id="270" r:id="rId7"/>
    <p:sldId id="257" r:id="rId8"/>
    <p:sldId id="269" r:id="rId9"/>
    <p:sldId id="258" r:id="rId10"/>
    <p:sldId id="259" r:id="rId11"/>
    <p:sldId id="260" r:id="rId12"/>
    <p:sldId id="261" r:id="rId13"/>
    <p:sldId id="262" r:id="rId14"/>
    <p:sldId id="263" r:id="rId15"/>
    <p:sldId id="264" r:id="rId16"/>
    <p:sldId id="265" r:id="rId17"/>
    <p:sldId id="266" r:id="rId18"/>
    <p:sldId id="267" r:id="rId19"/>
    <p:sldId id="271" r:id="rId20"/>
    <p:sldId id="272" r:id="rId21"/>
    <p:sldId id="273" r:id="rId22"/>
    <p:sldId id="274" r:id="rId23"/>
    <p:sldId id="275" r:id="rId24"/>
    <p:sldId id="276" r:id="rId25"/>
    <p:sldId id="268" r:id="rId26"/>
    <p:sldId id="277" r:id="rId27"/>
    <p:sldId id="278" r:id="rId28"/>
    <p:sldId id="279" r:id="rId29"/>
    <p:sldId id="280" r:id="rId30"/>
    <p:sldId id="281" r:id="rId31"/>
    <p:sldId id="283" r:id="rId32"/>
    <p:sldId id="284" r:id="rId33"/>
    <p:sldId id="285" r:id="rId34"/>
    <p:sldId id="286" r:id="rId3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44F92278-428C-4FE9-9122-1A5BFAC5D1FD}" type="datetimeFigureOut">
              <a:rPr lang="cs-CZ" smtClean="0"/>
              <a:t>17.12.2018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0D5135E-2DA1-406D-8260-7F09C924D5A0}" type="slidenum">
              <a:rPr lang="cs-CZ" smtClean="0"/>
              <a:t>‹#›</a:t>
            </a:fld>
            <a:endParaRPr lang="cs-CZ"/>
          </a:p>
        </p:txBody>
      </p:sp>
    </p:spTree>
    <p:extLst>
      <p:ext uri="{BB962C8B-B14F-4D97-AF65-F5344CB8AC3E}">
        <p14:creationId xmlns:p14="http://schemas.microsoft.com/office/powerpoint/2010/main" val="3593352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4F92278-428C-4FE9-9122-1A5BFAC5D1FD}" type="datetimeFigureOut">
              <a:rPr lang="cs-CZ" smtClean="0"/>
              <a:t>17.12.2018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0D5135E-2DA1-406D-8260-7F09C924D5A0}" type="slidenum">
              <a:rPr lang="cs-CZ" smtClean="0"/>
              <a:t>‹#›</a:t>
            </a:fld>
            <a:endParaRPr lang="cs-CZ"/>
          </a:p>
        </p:txBody>
      </p:sp>
    </p:spTree>
    <p:extLst>
      <p:ext uri="{BB962C8B-B14F-4D97-AF65-F5344CB8AC3E}">
        <p14:creationId xmlns:p14="http://schemas.microsoft.com/office/powerpoint/2010/main" val="128578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4F92278-428C-4FE9-9122-1A5BFAC5D1FD}" type="datetimeFigureOut">
              <a:rPr lang="cs-CZ" smtClean="0"/>
              <a:t>17.12.2018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0D5135E-2DA1-406D-8260-7F09C924D5A0}" type="slidenum">
              <a:rPr lang="cs-CZ" smtClean="0"/>
              <a:t>‹#›</a:t>
            </a:fld>
            <a:endParaRPr lang="cs-CZ"/>
          </a:p>
        </p:txBody>
      </p:sp>
    </p:spTree>
    <p:extLst>
      <p:ext uri="{BB962C8B-B14F-4D97-AF65-F5344CB8AC3E}">
        <p14:creationId xmlns:p14="http://schemas.microsoft.com/office/powerpoint/2010/main" val="4154535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4F92278-428C-4FE9-9122-1A5BFAC5D1FD}" type="datetimeFigureOut">
              <a:rPr lang="cs-CZ" smtClean="0"/>
              <a:t>17.12.2018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0D5135E-2DA1-406D-8260-7F09C924D5A0}" type="slidenum">
              <a:rPr lang="cs-CZ" smtClean="0"/>
              <a:t>‹#›</a:t>
            </a:fld>
            <a:endParaRPr lang="cs-CZ"/>
          </a:p>
        </p:txBody>
      </p:sp>
    </p:spTree>
    <p:extLst>
      <p:ext uri="{BB962C8B-B14F-4D97-AF65-F5344CB8AC3E}">
        <p14:creationId xmlns:p14="http://schemas.microsoft.com/office/powerpoint/2010/main" val="2896383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44F92278-428C-4FE9-9122-1A5BFAC5D1FD}" type="datetimeFigureOut">
              <a:rPr lang="cs-CZ" smtClean="0"/>
              <a:t>17.12.2018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0D5135E-2DA1-406D-8260-7F09C924D5A0}" type="slidenum">
              <a:rPr lang="cs-CZ" smtClean="0"/>
              <a:t>‹#›</a:t>
            </a:fld>
            <a:endParaRPr lang="cs-CZ"/>
          </a:p>
        </p:txBody>
      </p:sp>
    </p:spTree>
    <p:extLst>
      <p:ext uri="{BB962C8B-B14F-4D97-AF65-F5344CB8AC3E}">
        <p14:creationId xmlns:p14="http://schemas.microsoft.com/office/powerpoint/2010/main" val="1061768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44F92278-428C-4FE9-9122-1A5BFAC5D1FD}" type="datetimeFigureOut">
              <a:rPr lang="cs-CZ" smtClean="0"/>
              <a:t>17.12.2018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0D5135E-2DA1-406D-8260-7F09C924D5A0}" type="slidenum">
              <a:rPr lang="cs-CZ" smtClean="0"/>
              <a:t>‹#›</a:t>
            </a:fld>
            <a:endParaRPr lang="cs-CZ"/>
          </a:p>
        </p:txBody>
      </p:sp>
    </p:spTree>
    <p:extLst>
      <p:ext uri="{BB962C8B-B14F-4D97-AF65-F5344CB8AC3E}">
        <p14:creationId xmlns:p14="http://schemas.microsoft.com/office/powerpoint/2010/main" val="87182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44F92278-428C-4FE9-9122-1A5BFAC5D1FD}" type="datetimeFigureOut">
              <a:rPr lang="cs-CZ" smtClean="0"/>
              <a:t>17.12.2018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0D5135E-2DA1-406D-8260-7F09C924D5A0}" type="slidenum">
              <a:rPr lang="cs-CZ" smtClean="0"/>
              <a:t>‹#›</a:t>
            </a:fld>
            <a:endParaRPr lang="cs-CZ"/>
          </a:p>
        </p:txBody>
      </p:sp>
    </p:spTree>
    <p:extLst>
      <p:ext uri="{BB962C8B-B14F-4D97-AF65-F5344CB8AC3E}">
        <p14:creationId xmlns:p14="http://schemas.microsoft.com/office/powerpoint/2010/main" val="42479740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44F92278-428C-4FE9-9122-1A5BFAC5D1FD}" type="datetimeFigureOut">
              <a:rPr lang="cs-CZ" smtClean="0"/>
              <a:t>17.12.2018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D0D5135E-2DA1-406D-8260-7F09C924D5A0}" type="slidenum">
              <a:rPr lang="cs-CZ" smtClean="0"/>
              <a:t>‹#›</a:t>
            </a:fld>
            <a:endParaRPr lang="cs-CZ"/>
          </a:p>
        </p:txBody>
      </p:sp>
    </p:spTree>
    <p:extLst>
      <p:ext uri="{BB962C8B-B14F-4D97-AF65-F5344CB8AC3E}">
        <p14:creationId xmlns:p14="http://schemas.microsoft.com/office/powerpoint/2010/main" val="4232328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4F92278-428C-4FE9-9122-1A5BFAC5D1FD}" type="datetimeFigureOut">
              <a:rPr lang="cs-CZ" smtClean="0"/>
              <a:t>17.12.2018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0D5135E-2DA1-406D-8260-7F09C924D5A0}" type="slidenum">
              <a:rPr lang="cs-CZ" smtClean="0"/>
              <a:t>‹#›</a:t>
            </a:fld>
            <a:endParaRPr lang="cs-CZ"/>
          </a:p>
        </p:txBody>
      </p:sp>
    </p:spTree>
    <p:extLst>
      <p:ext uri="{BB962C8B-B14F-4D97-AF65-F5344CB8AC3E}">
        <p14:creationId xmlns:p14="http://schemas.microsoft.com/office/powerpoint/2010/main" val="470409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44F92278-428C-4FE9-9122-1A5BFAC5D1FD}" type="datetimeFigureOut">
              <a:rPr lang="cs-CZ" smtClean="0"/>
              <a:t>17.12.2018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0D5135E-2DA1-406D-8260-7F09C924D5A0}" type="slidenum">
              <a:rPr lang="cs-CZ" smtClean="0"/>
              <a:t>‹#›</a:t>
            </a:fld>
            <a:endParaRPr lang="cs-CZ"/>
          </a:p>
        </p:txBody>
      </p:sp>
    </p:spTree>
    <p:extLst>
      <p:ext uri="{BB962C8B-B14F-4D97-AF65-F5344CB8AC3E}">
        <p14:creationId xmlns:p14="http://schemas.microsoft.com/office/powerpoint/2010/main" val="1430463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44F92278-428C-4FE9-9122-1A5BFAC5D1FD}" type="datetimeFigureOut">
              <a:rPr lang="cs-CZ" smtClean="0"/>
              <a:t>17.12.2018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0D5135E-2DA1-406D-8260-7F09C924D5A0}" type="slidenum">
              <a:rPr lang="cs-CZ" smtClean="0"/>
              <a:t>‹#›</a:t>
            </a:fld>
            <a:endParaRPr lang="cs-CZ"/>
          </a:p>
        </p:txBody>
      </p:sp>
    </p:spTree>
    <p:extLst>
      <p:ext uri="{BB962C8B-B14F-4D97-AF65-F5344CB8AC3E}">
        <p14:creationId xmlns:p14="http://schemas.microsoft.com/office/powerpoint/2010/main" val="2273662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F92278-428C-4FE9-9122-1A5BFAC5D1FD}" type="datetimeFigureOut">
              <a:rPr lang="cs-CZ" smtClean="0"/>
              <a:t>17.12.2018</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D5135E-2DA1-406D-8260-7F09C924D5A0}" type="slidenum">
              <a:rPr lang="cs-CZ" smtClean="0"/>
              <a:t>‹#›</a:t>
            </a:fld>
            <a:endParaRPr lang="cs-CZ"/>
          </a:p>
        </p:txBody>
      </p:sp>
    </p:spTree>
    <p:extLst>
      <p:ext uri="{BB962C8B-B14F-4D97-AF65-F5344CB8AC3E}">
        <p14:creationId xmlns:p14="http://schemas.microsoft.com/office/powerpoint/2010/main" val="18507392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dirty="0" err="1" smtClean="0">
                <a:latin typeface="Times New Roman" panose="02020603050405020304" pitchFamily="18" charset="0"/>
                <a:cs typeface="Times New Roman" panose="02020603050405020304" pitchFamily="18" charset="0"/>
              </a:rPr>
              <a:t>Ricœurův</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ghandismus</a:t>
            </a:r>
            <a:r>
              <a:rPr lang="cs-CZ" dirty="0" smtClean="0">
                <a:latin typeface="Times New Roman" panose="02020603050405020304" pitchFamily="18" charset="0"/>
                <a:cs typeface="Times New Roman" panose="02020603050405020304" pitchFamily="18" charset="0"/>
              </a:rPr>
              <a:t>“ neboli terapeutické přístupy ke zlu</a:t>
            </a:r>
            <a:endParaRPr lang="cs-CZ" dirty="0">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1"/>
          </p:nvPr>
        </p:nvSpPr>
        <p:spPr/>
        <p:txBody>
          <a:bodyPr/>
          <a:lstStyle/>
          <a:p>
            <a:r>
              <a:rPr lang="cs-CZ" dirty="0" smtClean="0">
                <a:latin typeface="Times New Roman" panose="02020603050405020304" pitchFamily="18" charset="0"/>
                <a:cs typeface="Times New Roman" panose="02020603050405020304" pitchFamily="18" charset="0"/>
              </a:rPr>
              <a:t>A kde byl Bůh…</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44494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Alternativní univerzita a odchod do USA</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a:bodyPr>
          <a:lstStyle/>
          <a:p>
            <a:pPr marL="0" indent="0" algn="just">
              <a:buNone/>
            </a:pPr>
            <a:r>
              <a:rPr lang="cs-CZ" dirty="0" smtClean="0">
                <a:latin typeface="Times New Roman" panose="02020603050405020304" pitchFamily="18" charset="0"/>
                <a:cs typeface="Times New Roman" panose="02020603050405020304" pitchFamily="18" charset="0"/>
              </a:rPr>
              <a:t>Ricœur byl kritikem systému </a:t>
            </a:r>
            <a:r>
              <a:rPr lang="cs-CZ" dirty="0">
                <a:latin typeface="Times New Roman" panose="02020603050405020304" pitchFamily="18" charset="0"/>
                <a:cs typeface="Times New Roman" panose="02020603050405020304" pitchFamily="18" charset="0"/>
              </a:rPr>
              <a:t>vzdělání, opustil Sorbonnu a založil experimentální univerzitu v </a:t>
            </a:r>
            <a:r>
              <a:rPr lang="cs-CZ" dirty="0" err="1">
                <a:latin typeface="Times New Roman" panose="02020603050405020304" pitchFamily="18" charset="0"/>
                <a:cs typeface="Times New Roman" panose="02020603050405020304" pitchFamily="18" charset="0"/>
              </a:rPr>
              <a:t>Nanterre</a:t>
            </a:r>
            <a:r>
              <a:rPr lang="cs-CZ" dirty="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Studenti se však </a:t>
            </a:r>
            <a:r>
              <a:rPr lang="cs-CZ" dirty="0">
                <a:latin typeface="Times New Roman" panose="02020603050405020304" pitchFamily="18" charset="0"/>
                <a:cs typeface="Times New Roman" panose="02020603050405020304" pitchFamily="18" charset="0"/>
              </a:rPr>
              <a:t>radikalizovali do extrémní levice a Ricœur byl nucen povolat policii. </a:t>
            </a:r>
            <a:r>
              <a:rPr lang="cs-CZ" dirty="0" err="1">
                <a:latin typeface="Times New Roman" panose="02020603050405020304" pitchFamily="18" charset="0"/>
                <a:cs typeface="Times New Roman" panose="02020603050405020304" pitchFamily="18" charset="0"/>
              </a:rPr>
              <a:t>Ricœurova</a:t>
            </a:r>
            <a:r>
              <a:rPr lang="cs-CZ" dirty="0">
                <a:latin typeface="Times New Roman" panose="02020603050405020304" pitchFamily="18" charset="0"/>
                <a:cs typeface="Times New Roman" panose="02020603050405020304" pitchFamily="18" charset="0"/>
              </a:rPr>
              <a:t> pověst tím byla ve Francii výrazně zasažena, nejprve odjel přednášet do Belgie, poté nastoupil v Chicagu na místo po </a:t>
            </a:r>
            <a:r>
              <a:rPr lang="cs-CZ" dirty="0" err="1">
                <a:latin typeface="Times New Roman" panose="02020603050405020304" pitchFamily="18" charset="0"/>
                <a:cs typeface="Times New Roman" panose="02020603050405020304" pitchFamily="18" charset="0"/>
              </a:rPr>
              <a:t>theologu</a:t>
            </a:r>
            <a:r>
              <a:rPr lang="cs-CZ" dirty="0">
                <a:latin typeface="Times New Roman" panose="02020603050405020304" pitchFamily="18" charset="0"/>
                <a:cs typeface="Times New Roman" panose="02020603050405020304" pitchFamily="18" charset="0"/>
              </a:rPr>
              <a:t> Paulu </a:t>
            </a:r>
            <a:r>
              <a:rPr lang="cs-CZ" dirty="0" err="1">
                <a:latin typeface="Times New Roman" panose="02020603050405020304" pitchFamily="18" charset="0"/>
                <a:cs typeface="Times New Roman" panose="02020603050405020304" pitchFamily="18" charset="0"/>
              </a:rPr>
              <a:t>Tillichovi</a:t>
            </a:r>
            <a:r>
              <a:rPr lang="cs-CZ" dirty="0">
                <a:latin typeface="Times New Roman" panose="02020603050405020304" pitchFamily="18" charset="0"/>
                <a:cs typeface="Times New Roman" panose="02020603050405020304" pitchFamily="18" charset="0"/>
              </a:rPr>
              <a:t>. V této době se seznámil </a:t>
            </a:r>
            <a:r>
              <a:rPr lang="cs-CZ" dirty="0" smtClean="0">
                <a:latin typeface="Times New Roman" panose="02020603050405020304" pitchFamily="18" charset="0"/>
                <a:cs typeface="Times New Roman" panose="02020603050405020304" pitchFamily="18" charset="0"/>
              </a:rPr>
              <a:t>s</a:t>
            </a:r>
            <a:r>
              <a:rPr lang="cs-CZ" dirty="0">
                <a:latin typeface="Times New Roman" panose="02020603050405020304" pitchFamily="18" charset="0"/>
                <a:cs typeface="Times New Roman" panose="02020603050405020304" pitchFamily="18" charset="0"/>
              </a:rPr>
              <a:t> analytickou </a:t>
            </a:r>
            <a:r>
              <a:rPr lang="cs-CZ" dirty="0" smtClean="0">
                <a:latin typeface="Times New Roman" panose="02020603050405020304" pitchFamily="18" charset="0"/>
                <a:cs typeface="Times New Roman" panose="02020603050405020304" pitchFamily="18" charset="0"/>
              </a:rPr>
              <a:t>filosofií. Nyní vznikají práce </a:t>
            </a:r>
            <a:r>
              <a:rPr lang="cs-CZ" dirty="0">
                <a:latin typeface="Times New Roman" panose="02020603050405020304" pitchFamily="18" charset="0"/>
                <a:cs typeface="Times New Roman" panose="02020603050405020304" pitchFamily="18" charset="0"/>
              </a:rPr>
              <a:t>o jazyce, např. </a:t>
            </a:r>
            <a:r>
              <a:rPr lang="cs-CZ" i="1" dirty="0">
                <a:latin typeface="Times New Roman" panose="02020603050405020304" pitchFamily="18" charset="0"/>
                <a:cs typeface="Times New Roman" panose="02020603050405020304" pitchFamily="18" charset="0"/>
              </a:rPr>
              <a:t>La </a:t>
            </a:r>
            <a:r>
              <a:rPr lang="cs-CZ" i="1" dirty="0" err="1">
                <a:latin typeface="Times New Roman" panose="02020603050405020304" pitchFamily="18" charset="0"/>
                <a:cs typeface="Times New Roman" panose="02020603050405020304" pitchFamily="18" charset="0"/>
              </a:rPr>
              <a:t>métaphore</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vive</a:t>
            </a:r>
            <a:r>
              <a:rPr lang="cs-CZ" dirty="0">
                <a:latin typeface="Times New Roman" panose="02020603050405020304" pitchFamily="18" charset="0"/>
                <a:cs typeface="Times New Roman" panose="02020603050405020304" pitchFamily="18" charset="0"/>
              </a:rPr>
              <a:t>. Do Francie se </a:t>
            </a:r>
            <a:r>
              <a:rPr lang="cs-CZ" dirty="0" smtClean="0">
                <a:latin typeface="Times New Roman" panose="02020603050405020304" pitchFamily="18" charset="0"/>
                <a:cs typeface="Times New Roman" panose="02020603050405020304" pitchFamily="18" charset="0"/>
              </a:rPr>
              <a:t>vrací jen </a:t>
            </a:r>
            <a:r>
              <a:rPr lang="cs-CZ" dirty="0">
                <a:latin typeface="Times New Roman" panose="02020603050405020304" pitchFamily="18" charset="0"/>
                <a:cs typeface="Times New Roman" panose="02020603050405020304" pitchFamily="18" charset="0"/>
              </a:rPr>
              <a:t>nárazově. Mezi jeho nejuznávanější knihy patří především dílo z roku 1990: </a:t>
            </a:r>
            <a:r>
              <a:rPr lang="cs-CZ" i="1" dirty="0">
                <a:latin typeface="Times New Roman" panose="02020603050405020304" pitchFamily="18" charset="0"/>
                <a:cs typeface="Times New Roman" panose="02020603050405020304" pitchFamily="18" charset="0"/>
              </a:rPr>
              <a:t>O sobě samém jako o </a:t>
            </a:r>
            <a:r>
              <a:rPr lang="cs-CZ" i="1" dirty="0" smtClean="0">
                <a:latin typeface="Times New Roman" panose="02020603050405020304" pitchFamily="18" charset="0"/>
                <a:cs typeface="Times New Roman" panose="02020603050405020304" pitchFamily="18" charset="0"/>
              </a:rPr>
              <a:t>jiném</a:t>
            </a:r>
            <a:r>
              <a:rPr lang="cs-CZ" dirty="0" smtClean="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kde představuje své porozumění lidské identitě jako narativní struktuře. </a:t>
            </a:r>
          </a:p>
        </p:txBody>
      </p:sp>
    </p:spTree>
    <p:extLst>
      <p:ext uri="{BB962C8B-B14F-4D97-AF65-F5344CB8AC3E}">
        <p14:creationId xmlns:p14="http://schemas.microsoft.com/office/powerpoint/2010/main" val="34380961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lgn="just">
              <a:buNone/>
            </a:pPr>
            <a:r>
              <a:rPr lang="cs-CZ" dirty="0">
                <a:latin typeface="Times New Roman" panose="02020603050405020304" pitchFamily="18" charset="0"/>
                <a:cs typeface="Times New Roman" panose="02020603050405020304" pitchFamily="18" charset="0"/>
              </a:rPr>
              <a:t>Dílo Paula </a:t>
            </a:r>
            <a:r>
              <a:rPr lang="cs-CZ" dirty="0" err="1">
                <a:latin typeface="Times New Roman" panose="02020603050405020304" pitchFamily="18" charset="0"/>
                <a:cs typeface="Times New Roman" panose="02020603050405020304" pitchFamily="18" charset="0"/>
              </a:rPr>
              <a:t>Ricœura</a:t>
            </a:r>
            <a:r>
              <a:rPr lang="cs-CZ" dirty="0">
                <a:latin typeface="Times New Roman" panose="02020603050405020304" pitchFamily="18" charset="0"/>
                <a:cs typeface="Times New Roman" panose="02020603050405020304" pitchFamily="18" charset="0"/>
              </a:rPr>
              <a:t> je široce recipováno i v Čechách – navštívil neoficiální podzemní filosofické semináře v době komunismu, jeho dílo je navíc spjaté s dílem </a:t>
            </a:r>
            <a:r>
              <a:rPr lang="cs-CZ" dirty="0" smtClean="0">
                <a:latin typeface="Times New Roman" panose="02020603050405020304" pitchFamily="18" charset="0"/>
                <a:cs typeface="Times New Roman" panose="02020603050405020304" pitchFamily="18" charset="0"/>
              </a:rPr>
              <a:t>Jana </a:t>
            </a:r>
            <a:r>
              <a:rPr lang="cs-CZ" dirty="0">
                <a:latin typeface="Times New Roman" panose="02020603050405020304" pitchFamily="18" charset="0"/>
                <a:cs typeface="Times New Roman" panose="02020603050405020304" pitchFamily="18" charset="0"/>
              </a:rPr>
              <a:t>Patočky. Díky tomu je řada </a:t>
            </a:r>
            <a:r>
              <a:rPr lang="cs-CZ" dirty="0" err="1">
                <a:latin typeface="Times New Roman" panose="02020603050405020304" pitchFamily="18" charset="0"/>
                <a:cs typeface="Times New Roman" panose="02020603050405020304" pitchFamily="18" charset="0"/>
              </a:rPr>
              <a:t>Ricœurových</a:t>
            </a:r>
            <a:r>
              <a:rPr lang="cs-CZ" dirty="0">
                <a:latin typeface="Times New Roman" panose="02020603050405020304" pitchFamily="18" charset="0"/>
                <a:cs typeface="Times New Roman" panose="02020603050405020304" pitchFamily="18" charset="0"/>
              </a:rPr>
              <a:t> knih přeložena do češtiny: např. </a:t>
            </a:r>
            <a:r>
              <a:rPr lang="cs-CZ" i="1" dirty="0">
                <a:latin typeface="Times New Roman" panose="02020603050405020304" pitchFamily="18" charset="0"/>
                <a:cs typeface="Times New Roman" panose="02020603050405020304" pitchFamily="18" charset="0"/>
              </a:rPr>
              <a:t>Filosofie vůle</a:t>
            </a:r>
            <a:r>
              <a:rPr lang="cs-CZ" dirty="0">
                <a:latin typeface="Times New Roman" panose="02020603050405020304" pitchFamily="18" charset="0"/>
                <a:cs typeface="Times New Roman" panose="02020603050405020304" pitchFamily="18" charset="0"/>
              </a:rPr>
              <a:t> I (2001), </a:t>
            </a:r>
            <a:r>
              <a:rPr lang="cs-CZ" i="1" dirty="0">
                <a:latin typeface="Times New Roman" panose="02020603050405020304" pitchFamily="18" charset="0"/>
                <a:cs typeface="Times New Roman" panose="02020603050405020304" pitchFamily="18" charset="0"/>
              </a:rPr>
              <a:t>Filosofie vůle</a:t>
            </a:r>
            <a:r>
              <a:rPr lang="cs-CZ" dirty="0">
                <a:latin typeface="Times New Roman" panose="02020603050405020304" pitchFamily="18" charset="0"/>
                <a:cs typeface="Times New Roman" panose="02020603050405020304" pitchFamily="18" charset="0"/>
              </a:rPr>
              <a:t> II (2011), </a:t>
            </a:r>
            <a:r>
              <a:rPr lang="cs-CZ" i="1" dirty="0">
                <a:latin typeface="Times New Roman" panose="02020603050405020304" pitchFamily="18" charset="0"/>
                <a:cs typeface="Times New Roman" panose="02020603050405020304" pitchFamily="18" charset="0"/>
              </a:rPr>
              <a:t>Čas a vyprávění</a:t>
            </a:r>
            <a:r>
              <a:rPr lang="cs-CZ" dirty="0">
                <a:latin typeface="Times New Roman" panose="02020603050405020304" pitchFamily="18" charset="0"/>
                <a:cs typeface="Times New Roman" panose="02020603050405020304" pitchFamily="18" charset="0"/>
              </a:rPr>
              <a:t> I (2000), </a:t>
            </a:r>
            <a:r>
              <a:rPr lang="cs-CZ" i="1" dirty="0">
                <a:latin typeface="Times New Roman" panose="02020603050405020304" pitchFamily="18" charset="0"/>
                <a:cs typeface="Times New Roman" panose="02020603050405020304" pitchFamily="18" charset="0"/>
              </a:rPr>
              <a:t>Čas a vyprávění</a:t>
            </a:r>
            <a:r>
              <a:rPr lang="cs-CZ" dirty="0">
                <a:latin typeface="Times New Roman" panose="02020603050405020304" pitchFamily="18" charset="0"/>
                <a:cs typeface="Times New Roman" panose="02020603050405020304" pitchFamily="18" charset="0"/>
              </a:rPr>
              <a:t> II (2002), </a:t>
            </a:r>
            <a:r>
              <a:rPr lang="cs-CZ" i="1" dirty="0">
                <a:latin typeface="Times New Roman" panose="02020603050405020304" pitchFamily="18" charset="0"/>
                <a:cs typeface="Times New Roman" panose="02020603050405020304" pitchFamily="18" charset="0"/>
              </a:rPr>
              <a:t>Čas a vyprávění</a:t>
            </a:r>
            <a:r>
              <a:rPr lang="cs-CZ" dirty="0">
                <a:latin typeface="Times New Roman" panose="02020603050405020304" pitchFamily="18" charset="0"/>
                <a:cs typeface="Times New Roman" panose="02020603050405020304" pitchFamily="18" charset="0"/>
              </a:rPr>
              <a:t> III (2007), </a:t>
            </a:r>
            <a:r>
              <a:rPr lang="cs-CZ" i="1" dirty="0">
                <a:latin typeface="Times New Roman" panose="02020603050405020304" pitchFamily="18" charset="0"/>
                <a:cs typeface="Times New Roman" panose="02020603050405020304" pitchFamily="18" charset="0"/>
              </a:rPr>
              <a:t>O sobě samém jako o jiném</a:t>
            </a:r>
            <a:r>
              <a:rPr lang="cs-CZ" dirty="0">
                <a:latin typeface="Times New Roman" panose="02020603050405020304" pitchFamily="18" charset="0"/>
                <a:cs typeface="Times New Roman" panose="02020603050405020304" pitchFamily="18" charset="0"/>
              </a:rPr>
              <a:t> (2016) aj.</a:t>
            </a:r>
          </a:p>
          <a:p>
            <a:pPr marL="0" indent="0" algn="just">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59725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Reforma fenomenologie </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cs-CZ" dirty="0" smtClean="0">
                <a:latin typeface="Times New Roman" panose="02020603050405020304" pitchFamily="18" charset="0"/>
                <a:cs typeface="Times New Roman" panose="02020603050405020304" pitchFamily="18" charset="0"/>
              </a:rPr>
              <a:t>Ricœur </a:t>
            </a:r>
            <a:r>
              <a:rPr lang="cs-CZ" dirty="0">
                <a:latin typeface="Times New Roman" panose="02020603050405020304" pitchFamily="18" charset="0"/>
                <a:cs typeface="Times New Roman" panose="02020603050405020304" pitchFamily="18" charset="0"/>
              </a:rPr>
              <a:t>si </a:t>
            </a:r>
            <a:r>
              <a:rPr lang="cs-CZ" dirty="0" smtClean="0">
                <a:latin typeface="Times New Roman" panose="02020603050405020304" pitchFamily="18" charset="0"/>
                <a:cs typeface="Times New Roman" panose="02020603050405020304" pitchFamily="18" charset="0"/>
              </a:rPr>
              <a:t>všímá</a:t>
            </a:r>
            <a:r>
              <a:rPr lang="cs-CZ" dirty="0">
                <a:latin typeface="Times New Roman" panose="02020603050405020304" pitchFamily="18" charset="0"/>
                <a:cs typeface="Times New Roman" panose="02020603050405020304" pitchFamily="18" charset="0"/>
              </a:rPr>
              <a:t>, že fenomenologie </a:t>
            </a:r>
            <a:r>
              <a:rPr lang="cs-CZ" dirty="0" smtClean="0">
                <a:latin typeface="Times New Roman" panose="02020603050405020304" pitchFamily="18" charset="0"/>
                <a:cs typeface="Times New Roman" panose="02020603050405020304" pitchFamily="18" charset="0"/>
              </a:rPr>
              <a:t>vymezena </a:t>
            </a:r>
            <a:r>
              <a:rPr lang="cs-CZ" dirty="0">
                <a:latin typeface="Times New Roman" panose="02020603050405020304" pitchFamily="18" charset="0"/>
                <a:cs typeface="Times New Roman" panose="02020603050405020304" pitchFamily="18" charset="0"/>
              </a:rPr>
              <a:t>vědomím </a:t>
            </a:r>
            <a:r>
              <a:rPr lang="cs-CZ" b="1" dirty="0">
                <a:latin typeface="Times New Roman" panose="02020603050405020304" pitchFamily="18" charset="0"/>
                <a:cs typeface="Times New Roman" panose="02020603050405020304" pitchFamily="18" charset="0"/>
              </a:rPr>
              <a:t>podceňuje roli vůle, ale tím i těla</a:t>
            </a:r>
            <a:r>
              <a:rPr lang="cs-CZ" dirty="0">
                <a:latin typeface="Times New Roman" panose="02020603050405020304" pitchFamily="18" charset="0"/>
                <a:cs typeface="Times New Roman" panose="02020603050405020304" pitchFamily="18" charset="0"/>
              </a:rPr>
              <a:t>: váže-li se totiž vůle k jednání, váže se rovněž k tělu, protože bychom bez těla nebyli schopni jednat. Ricœur si rovněž všímá, že fenomenologové jako </a:t>
            </a:r>
            <a:r>
              <a:rPr lang="cs-CZ" dirty="0" err="1" smtClean="0">
                <a:latin typeface="Times New Roman" panose="02020603050405020304" pitchFamily="18" charset="0"/>
                <a:cs typeface="Times New Roman" panose="02020603050405020304" pitchFamily="18" charset="0"/>
              </a:rPr>
              <a:t>Husserl</a:t>
            </a:r>
            <a:r>
              <a:rPr lang="cs-CZ" dirty="0" smtClean="0">
                <a:latin typeface="Times New Roman" panose="02020603050405020304" pitchFamily="18" charset="0"/>
                <a:cs typeface="Times New Roman" panose="02020603050405020304" pitchFamily="18" charset="0"/>
              </a:rPr>
              <a:t> přeceňuje subjektivitu a </a:t>
            </a:r>
            <a:r>
              <a:rPr lang="cs-CZ" dirty="0">
                <a:latin typeface="Times New Roman" panose="02020603050405020304" pitchFamily="18" charset="0"/>
                <a:cs typeface="Times New Roman" panose="02020603050405020304" pitchFamily="18" charset="0"/>
              </a:rPr>
              <a:t>spontaneitu, zatímco objektivitu, pasivitu a nezáměrnost kladou jako něco, co má být přemoženo, anebo co je </a:t>
            </a:r>
            <a:r>
              <a:rPr lang="cs-CZ" i="1" dirty="0">
                <a:latin typeface="Times New Roman" panose="02020603050405020304" pitchFamily="18" charset="0"/>
                <a:cs typeface="Times New Roman" panose="02020603050405020304" pitchFamily="18" charset="0"/>
              </a:rPr>
              <a:t>de facto</a:t>
            </a:r>
            <a:r>
              <a:rPr lang="cs-CZ" dirty="0">
                <a:latin typeface="Times New Roman" panose="02020603050405020304" pitchFamily="18" charset="0"/>
                <a:cs typeface="Times New Roman" panose="02020603050405020304" pitchFamily="18" charset="0"/>
              </a:rPr>
              <a:t> pramenem všech lidských problémů.</a:t>
            </a:r>
          </a:p>
        </p:txBody>
      </p:sp>
    </p:spTree>
    <p:extLst>
      <p:ext uri="{BB962C8B-B14F-4D97-AF65-F5344CB8AC3E}">
        <p14:creationId xmlns:p14="http://schemas.microsoft.com/office/powerpoint/2010/main" val="21090714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i="1" dirty="0" smtClean="0">
                <a:latin typeface="Times New Roman" panose="02020603050405020304" pitchFamily="18" charset="0"/>
                <a:cs typeface="Times New Roman" panose="02020603050405020304" pitchFamily="18" charset="0"/>
              </a:rPr>
              <a:t>Já chci </a:t>
            </a:r>
            <a:r>
              <a:rPr lang="cs-CZ" dirty="0" smtClean="0">
                <a:latin typeface="Times New Roman" panose="02020603050405020304" pitchFamily="18" charset="0"/>
                <a:cs typeface="Times New Roman" panose="02020603050405020304" pitchFamily="18" charset="0"/>
              </a:rPr>
              <a:t>místo </a:t>
            </a:r>
            <a:r>
              <a:rPr lang="cs-CZ" i="1" dirty="0" smtClean="0">
                <a:latin typeface="Times New Roman" panose="02020603050405020304" pitchFamily="18" charset="0"/>
                <a:cs typeface="Times New Roman" panose="02020603050405020304" pitchFamily="18" charset="0"/>
              </a:rPr>
              <a:t>já vím</a:t>
            </a:r>
            <a:endParaRPr lang="cs-CZ" i="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cs-CZ" dirty="0">
                <a:latin typeface="Times New Roman" panose="02020603050405020304" pitchFamily="18" charset="0"/>
                <a:cs typeface="Times New Roman" panose="02020603050405020304" pitchFamily="18" charset="0"/>
              </a:rPr>
              <a:t>„Řeknu-li </a:t>
            </a:r>
            <a:r>
              <a:rPr lang="cs-CZ" b="1" dirty="0">
                <a:latin typeface="Times New Roman" panose="02020603050405020304" pitchFamily="18" charset="0"/>
                <a:cs typeface="Times New Roman" panose="02020603050405020304" pitchFamily="18" charset="0"/>
              </a:rPr>
              <a:t>chci</a:t>
            </a:r>
            <a:r>
              <a:rPr lang="cs-CZ" dirty="0">
                <a:latin typeface="Times New Roman" panose="02020603050405020304" pitchFamily="18" charset="0"/>
                <a:cs typeface="Times New Roman" panose="02020603050405020304" pitchFamily="18" charset="0"/>
              </a:rPr>
              <a:t>, znamená to, že jsem se nejprve rozhodl a poté </a:t>
            </a:r>
            <a:r>
              <a:rPr lang="cs-CZ" b="1" dirty="0">
                <a:latin typeface="Times New Roman" panose="02020603050405020304" pitchFamily="18" charset="0"/>
                <a:cs typeface="Times New Roman" panose="02020603050405020304" pitchFamily="18" charset="0"/>
              </a:rPr>
              <a:t>pohnul</a:t>
            </a:r>
            <a:r>
              <a:rPr lang="cs-CZ" dirty="0">
                <a:latin typeface="Times New Roman" panose="02020603050405020304" pitchFamily="18" charset="0"/>
                <a:cs typeface="Times New Roman" panose="02020603050405020304" pitchFamily="18" charset="0"/>
              </a:rPr>
              <a:t> a </a:t>
            </a:r>
            <a:r>
              <a:rPr lang="cs-CZ" b="1" dirty="0">
                <a:latin typeface="Times New Roman" panose="02020603050405020304" pitchFamily="18" charset="0"/>
                <a:cs typeface="Times New Roman" panose="02020603050405020304" pitchFamily="18" charset="0"/>
              </a:rPr>
              <a:t>přitakal</a:t>
            </a:r>
            <a:r>
              <a:rPr lang="cs-CZ" dirty="0">
                <a:latin typeface="Times New Roman" panose="02020603050405020304" pitchFamily="18" charset="0"/>
                <a:cs typeface="Times New Roman" panose="02020603050405020304" pitchFamily="18" charset="0"/>
              </a:rPr>
              <a:t> tomu.“ K chtění máme důvody, které nás často oslovují, aniž bychom je byli schopni ovlivnit – spadají do roviny nezáměrného. Zároveň se začínáme hýbat, ale sem opět vstupuje další rovina nezáměrnosti: lidské tělo, které nemáme nikdy zcela pod kontrolou. Konečně na základě tohoto sepětí volních i nevolních aspektů vydáváme vědomý souhlas, který je opět podmíněn řadou aspektů, které unikají naší moci. To vše vstupuje do našeho vědomí, resp. na tomto všem stojí naše cogito, které tudíž nemůže být pojato jako čisté „Já myslím“. </a:t>
            </a:r>
          </a:p>
        </p:txBody>
      </p:sp>
    </p:spTree>
    <p:extLst>
      <p:ext uri="{BB962C8B-B14F-4D97-AF65-F5344CB8AC3E}">
        <p14:creationId xmlns:p14="http://schemas.microsoft.com/office/powerpoint/2010/main" val="30274281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Inkarnace jako </a:t>
            </a:r>
            <a:r>
              <a:rPr lang="cs-CZ" dirty="0">
                <a:latin typeface="Times New Roman" panose="02020603050405020304" pitchFamily="18" charset="0"/>
                <a:cs typeface="Times New Roman" panose="02020603050405020304" pitchFamily="18" charset="0"/>
              </a:rPr>
              <a:t>mystérium: Víme, že jsme nesvobodní, ale </a:t>
            </a:r>
            <a:r>
              <a:rPr lang="cs-CZ" dirty="0" smtClean="0">
                <a:latin typeface="Times New Roman" panose="02020603050405020304" pitchFamily="18" charset="0"/>
                <a:cs typeface="Times New Roman" panose="02020603050405020304" pitchFamily="18" charset="0"/>
              </a:rPr>
              <a:t>cítíme, že jsme svobodní</a:t>
            </a:r>
            <a:r>
              <a:rPr lang="cs-CZ" dirty="0">
                <a:latin typeface="Times New Roman" panose="02020603050405020304" pitchFamily="18" charset="0"/>
                <a:cs typeface="Times New Roman" panose="02020603050405020304" pitchFamily="18" charset="0"/>
              </a:rPr>
              <a:t>.</a:t>
            </a:r>
            <a:endParaRPr lang="cs-CZ" dirty="0"/>
          </a:p>
        </p:txBody>
      </p:sp>
      <p:sp>
        <p:nvSpPr>
          <p:cNvPr id="3" name="Zástupný symbol pro obsah 2"/>
          <p:cNvSpPr>
            <a:spLocks noGrp="1"/>
          </p:cNvSpPr>
          <p:nvPr>
            <p:ph idx="1"/>
          </p:nvPr>
        </p:nvSpPr>
        <p:spPr/>
        <p:txBody>
          <a:bodyPr/>
          <a:lstStyle/>
          <a:p>
            <a:pPr marL="0" indent="0" algn="just">
              <a:buNone/>
            </a:pPr>
            <a:r>
              <a:rPr lang="cs-CZ" dirty="0">
                <a:latin typeface="Times New Roman" panose="02020603050405020304" pitchFamily="18" charset="0"/>
                <a:cs typeface="Times New Roman" panose="02020603050405020304" pitchFamily="18" charset="0"/>
              </a:rPr>
              <a:t>J</a:t>
            </a:r>
            <a:r>
              <a:rPr lang="cs-CZ" dirty="0" smtClean="0">
                <a:latin typeface="Times New Roman" panose="02020603050405020304" pitchFamily="18" charset="0"/>
                <a:cs typeface="Times New Roman" panose="02020603050405020304" pitchFamily="18" charset="0"/>
              </a:rPr>
              <a:t>ako </a:t>
            </a:r>
            <a:r>
              <a:rPr lang="cs-CZ" dirty="0">
                <a:latin typeface="Times New Roman" panose="02020603050405020304" pitchFamily="18" charset="0"/>
                <a:cs typeface="Times New Roman" panose="02020603050405020304" pitchFamily="18" charset="0"/>
              </a:rPr>
              <a:t>křesťan a socialista chce být Ricœur ve světě, dokonce jej proměnit, ale k tomu potřebuje své tělo. Má-li moci být ego činné, musí popřít majetnického touhy svého vědomí a spolu s tím i touhu klást sebe sama, místo toho musí přijmout nezáměrnost a nezdůvodnitelnost jako pole, které prolamuje do sebe uzavřené kladení já a myšlení.</a:t>
            </a:r>
          </a:p>
          <a:p>
            <a:pPr marL="0" indent="0" algn="just">
              <a:buNone/>
            </a:pPr>
            <a:r>
              <a:rPr lang="cs-CZ" b="1" dirty="0">
                <a:latin typeface="Times New Roman" panose="02020603050405020304" pitchFamily="18" charset="0"/>
                <a:cs typeface="Times New Roman" panose="02020603050405020304" pitchFamily="18" charset="0"/>
              </a:rPr>
              <a:t>Existence je způsob bytí subjektů, které přijímají svou tělesnost v materiálním světě.</a:t>
            </a:r>
            <a:r>
              <a:rPr lang="cs-CZ" dirty="0">
                <a:latin typeface="Times New Roman" panose="02020603050405020304" pitchFamily="18" charset="0"/>
                <a:cs typeface="Times New Roman" panose="02020603050405020304" pitchFamily="18" charset="0"/>
              </a:rPr>
              <a:t> Dosáhnout tohoto stavu znamená, že se účastním svého </a:t>
            </a:r>
            <a:r>
              <a:rPr lang="cs-CZ" b="1" dirty="0">
                <a:latin typeface="Times New Roman" panose="02020603050405020304" pitchFamily="18" charset="0"/>
                <a:cs typeface="Times New Roman" panose="02020603050405020304" pitchFamily="18" charset="0"/>
              </a:rPr>
              <a:t>vtělení (</a:t>
            </a:r>
            <a:r>
              <a:rPr lang="cs-CZ" b="1" dirty="0" smtClean="0">
                <a:latin typeface="Times New Roman" panose="02020603050405020304" pitchFamily="18" charset="0"/>
                <a:cs typeface="Times New Roman" panose="02020603050405020304" pitchFamily="18" charset="0"/>
              </a:rPr>
              <a:t>inkarnace) </a:t>
            </a:r>
            <a:r>
              <a:rPr lang="cs-CZ" b="1" dirty="0">
                <a:latin typeface="Times New Roman" panose="02020603050405020304" pitchFamily="18" charset="0"/>
                <a:cs typeface="Times New Roman" panose="02020603050405020304" pitchFamily="18" charset="0"/>
              </a:rPr>
              <a:t>jako </a:t>
            </a:r>
            <a:r>
              <a:rPr lang="cs-CZ" b="1" dirty="0" smtClean="0">
                <a:latin typeface="Times New Roman" panose="02020603050405020304" pitchFamily="18" charset="0"/>
                <a:cs typeface="Times New Roman" panose="02020603050405020304" pitchFamily="18" charset="0"/>
              </a:rPr>
              <a:t>mystéria</a:t>
            </a:r>
            <a:r>
              <a:rPr lang="cs-CZ" dirty="0">
                <a:latin typeface="Times New Roman" panose="02020603050405020304" pitchFamily="18" charset="0"/>
                <a:cs typeface="Times New Roman" panose="02020603050405020304" pitchFamily="18" charset="0"/>
              </a:rPr>
              <a:t>.</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63738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Proč </a:t>
            </a:r>
            <a:r>
              <a:rPr lang="cs-CZ" dirty="0" smtClean="0">
                <a:latin typeface="Times New Roman" panose="02020603050405020304" pitchFamily="18" charset="0"/>
                <a:cs typeface="Times New Roman" panose="02020603050405020304" pitchFamily="18" charset="0"/>
              </a:rPr>
              <a:t>mystérium? </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cs-CZ" dirty="0">
                <a:latin typeface="Times New Roman" panose="02020603050405020304" pitchFamily="18" charset="0"/>
                <a:cs typeface="Times New Roman" panose="02020603050405020304" pitchFamily="18" charset="0"/>
              </a:rPr>
              <a:t>Ricœur </a:t>
            </a:r>
            <a:r>
              <a:rPr lang="cs-CZ" dirty="0" smtClean="0">
                <a:latin typeface="Times New Roman" panose="02020603050405020304" pitchFamily="18" charset="0"/>
                <a:cs typeface="Times New Roman" panose="02020603050405020304" pitchFamily="18" charset="0"/>
              </a:rPr>
              <a:t>namítá</a:t>
            </a:r>
            <a:r>
              <a:rPr lang="cs-CZ" dirty="0">
                <a:latin typeface="Times New Roman" panose="02020603050405020304" pitchFamily="18" charset="0"/>
                <a:cs typeface="Times New Roman" panose="02020603050405020304" pitchFamily="18" charset="0"/>
              </a:rPr>
              <a:t>, že </a:t>
            </a:r>
            <a:r>
              <a:rPr lang="cs-CZ" dirty="0" smtClean="0">
                <a:latin typeface="Times New Roman" panose="02020603050405020304" pitchFamily="18" charset="0"/>
                <a:cs typeface="Times New Roman" panose="02020603050405020304" pitchFamily="18" charset="0"/>
              </a:rPr>
              <a:t>tělesnost </a:t>
            </a:r>
            <a:r>
              <a:rPr lang="cs-CZ" dirty="0">
                <a:latin typeface="Times New Roman" panose="02020603050405020304" pitchFamily="18" charset="0"/>
                <a:cs typeface="Times New Roman" panose="02020603050405020304" pitchFamily="18" charset="0"/>
              </a:rPr>
              <a:t>není problém, ale záhada, což je rozlišení, které původně užil </a:t>
            </a:r>
            <a:r>
              <a:rPr lang="cs-CZ" b="1" dirty="0">
                <a:latin typeface="Times New Roman" panose="02020603050405020304" pitchFamily="18" charset="0"/>
                <a:cs typeface="Times New Roman" panose="02020603050405020304" pitchFamily="18" charset="0"/>
              </a:rPr>
              <a:t>křesťanský existencialistický filosof Gabriel Marcel (1889–1973). </a:t>
            </a:r>
            <a:r>
              <a:rPr lang="cs-CZ" dirty="0">
                <a:latin typeface="Times New Roman" panose="02020603050405020304" pitchFamily="18" charset="0"/>
                <a:cs typeface="Times New Roman" panose="02020603050405020304" pitchFamily="18" charset="0"/>
              </a:rPr>
              <a:t>Problém je něco, co můžeme vyřešit, ale záhada je něco, co nevyžaduje </a:t>
            </a:r>
            <a:r>
              <a:rPr lang="cs-CZ" dirty="0" smtClean="0">
                <a:latin typeface="Times New Roman" panose="02020603050405020304" pitchFamily="18" charset="0"/>
                <a:cs typeface="Times New Roman" panose="02020603050405020304" pitchFamily="18" charset="0"/>
              </a:rPr>
              <a:t>řešení, ale odpověď. Že </a:t>
            </a:r>
            <a:r>
              <a:rPr lang="cs-CZ" dirty="0">
                <a:latin typeface="Times New Roman" panose="02020603050405020304" pitchFamily="18" charset="0"/>
                <a:cs typeface="Times New Roman" panose="02020603050405020304" pitchFamily="18" charset="0"/>
              </a:rPr>
              <a:t>mám tělo jako svého druhu danost, zůstává záhadné. Nejedná se však o překážku mé vůle ani mého vědomí, ale o umožňující podmínku. </a:t>
            </a:r>
            <a:r>
              <a:rPr lang="cs-CZ" b="1" dirty="0">
                <a:latin typeface="Times New Roman" panose="02020603050405020304" pitchFamily="18" charset="0"/>
                <a:cs typeface="Times New Roman" panose="02020603050405020304" pitchFamily="18" charset="0"/>
              </a:rPr>
              <a:t>Abychom se byli schopni pojímat jako sebevědomé bytosti, musíme již stát na určitém místě, které pro nás průhledné není, a to je moje tělo, moje situovanost</a:t>
            </a:r>
            <a:r>
              <a:rPr lang="cs-CZ" dirty="0">
                <a:latin typeface="Times New Roman" panose="02020603050405020304" pitchFamily="18" charset="0"/>
                <a:cs typeface="Times New Roman" panose="02020603050405020304" pitchFamily="18" charset="0"/>
              </a:rPr>
              <a:t>. </a:t>
            </a:r>
          </a:p>
          <a:p>
            <a:pPr marL="0" indent="0" algn="just">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58403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Paradox svobody a paradox tělesnosti</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cs-CZ" dirty="0" smtClean="0">
                <a:latin typeface="Times New Roman" panose="02020603050405020304" pitchFamily="18" charset="0"/>
                <a:cs typeface="Times New Roman" panose="02020603050405020304" pitchFamily="18" charset="0"/>
              </a:rPr>
              <a:t>Tělo </a:t>
            </a:r>
            <a:r>
              <a:rPr lang="cs-CZ" dirty="0">
                <a:latin typeface="Times New Roman" panose="02020603050405020304" pitchFamily="18" charset="0"/>
                <a:cs typeface="Times New Roman" panose="02020603050405020304" pitchFamily="18" charset="0"/>
              </a:rPr>
              <a:t>není jen záhadou, ale je i paradoxem. </a:t>
            </a:r>
            <a:r>
              <a:rPr lang="cs-CZ" b="1" dirty="0">
                <a:latin typeface="Times New Roman" panose="02020603050405020304" pitchFamily="18" charset="0"/>
                <a:cs typeface="Times New Roman" panose="02020603050405020304" pitchFamily="18" charset="0"/>
              </a:rPr>
              <a:t>Máme-li být svobodní, musíme být tělesní, ale tělo s jeho tužbami je zároveň to, co naši svobodu ohrožuje.</a:t>
            </a:r>
            <a:r>
              <a:rPr lang="cs-CZ" dirty="0">
                <a:latin typeface="Times New Roman" panose="02020603050405020304" pitchFamily="18" charset="0"/>
                <a:cs typeface="Times New Roman" panose="02020603050405020304" pitchFamily="18" charset="0"/>
              </a:rPr>
              <a:t> Podobně paradoxní je </a:t>
            </a:r>
            <a:r>
              <a:rPr lang="cs-CZ" dirty="0" smtClean="0">
                <a:latin typeface="Times New Roman" panose="02020603050405020304" pitchFamily="18" charset="0"/>
                <a:cs typeface="Times New Roman" panose="02020603050405020304" pitchFamily="18" charset="0"/>
              </a:rPr>
              <a:t>i </a:t>
            </a:r>
            <a:r>
              <a:rPr lang="cs-CZ" dirty="0">
                <a:latin typeface="Times New Roman" panose="02020603050405020304" pitchFamily="18" charset="0"/>
                <a:cs typeface="Times New Roman" panose="02020603050405020304" pitchFamily="18" charset="0"/>
              </a:rPr>
              <a:t>svoboda volby: Nikdy nejsme zcela svobodní, protože jsme svázáni s tělesnými potřebami. Ty však mohou být omezeny, dokonce odmítnuty či obětovány. Právě tím jsou ale vymezeny jako </a:t>
            </a:r>
            <a:r>
              <a:rPr lang="cs-CZ" i="1" dirty="0">
                <a:latin typeface="Times New Roman" panose="02020603050405020304" pitchFamily="18" charset="0"/>
                <a:cs typeface="Times New Roman" panose="02020603050405020304" pitchFamily="18" charset="0"/>
              </a:rPr>
              <a:t>lidské</a:t>
            </a:r>
            <a:r>
              <a:rPr lang="cs-CZ" dirty="0">
                <a:latin typeface="Times New Roman" panose="02020603050405020304" pitchFamily="18" charset="0"/>
                <a:cs typeface="Times New Roman" panose="02020603050405020304" pitchFamily="18" charset="0"/>
              </a:rPr>
              <a:t>: Bez věrnosti by nebyla lidská sexualita. Potřeby tedy vstupují do niterné dialektiky této svobody, a dialektika zde znamená: </a:t>
            </a:r>
            <a:r>
              <a:rPr lang="cs-CZ" b="1" dirty="0">
                <a:latin typeface="Times New Roman" panose="02020603050405020304" pitchFamily="18" charset="0"/>
                <a:cs typeface="Times New Roman" panose="02020603050405020304" pitchFamily="18" charset="0"/>
              </a:rPr>
              <a:t>mít něco tím, že to odmítneme</a:t>
            </a:r>
            <a:r>
              <a:rPr lang="cs-CZ" dirty="0">
                <a:latin typeface="Times New Roman" panose="02020603050405020304" pitchFamily="18" charset="0"/>
                <a:cs typeface="Times New Roman" panose="02020603050405020304" pitchFamily="18" charset="0"/>
              </a:rPr>
              <a:t>. Máme </a:t>
            </a:r>
            <a:r>
              <a:rPr lang="cs-CZ" i="1" dirty="0">
                <a:latin typeface="Times New Roman" panose="02020603050405020304" pitchFamily="18" charset="0"/>
                <a:cs typeface="Times New Roman" panose="02020603050405020304" pitchFamily="18" charset="0"/>
              </a:rPr>
              <a:t>lidskou</a:t>
            </a:r>
            <a:r>
              <a:rPr lang="cs-CZ" dirty="0">
                <a:latin typeface="Times New Roman" panose="02020603050405020304" pitchFamily="18" charset="0"/>
                <a:cs typeface="Times New Roman" panose="02020603050405020304" pitchFamily="18" charset="0"/>
              </a:rPr>
              <a:t> potřebu jídla, protože ji umíme odmítnout, máme lidskou potřebu sexuality, protože ji jsme s to omezit, či dokonce obětovat.</a:t>
            </a:r>
          </a:p>
          <a:p>
            <a:pPr marL="0" indent="0" algn="just">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92548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Fenomenologie zla</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cs-CZ" dirty="0">
                <a:latin typeface="Times New Roman" panose="02020603050405020304" pitchFamily="18" charset="0"/>
                <a:cs typeface="Times New Roman" panose="02020603050405020304" pitchFamily="18" charset="0"/>
              </a:rPr>
              <a:t>Člověk je tedy bytost definována silou postavit se svému tělu (a tím je </a:t>
            </a:r>
            <a:r>
              <a:rPr lang="cs-CZ" dirty="0" smtClean="0">
                <a:latin typeface="Times New Roman" panose="02020603050405020304" pitchFamily="18" charset="0"/>
                <a:cs typeface="Times New Roman" panose="02020603050405020304" pitchFamily="18" charset="0"/>
              </a:rPr>
              <a:t>podle </a:t>
            </a:r>
            <a:r>
              <a:rPr lang="cs-CZ" dirty="0" err="1">
                <a:latin typeface="Times New Roman" panose="02020603050405020304" pitchFamily="18" charset="0"/>
                <a:cs typeface="Times New Roman" panose="02020603050405020304" pitchFamily="18" charset="0"/>
              </a:rPr>
              <a:t>Ricœura</a:t>
            </a:r>
            <a:r>
              <a:rPr lang="cs-CZ" dirty="0">
                <a:latin typeface="Times New Roman" panose="02020603050405020304" pitchFamily="18" charset="0"/>
                <a:cs typeface="Times New Roman" panose="02020603050405020304" pitchFamily="18" charset="0"/>
              </a:rPr>
              <a:t> větší, než sám je, tj. dokáže se přerůst), ale zároveň je definován i svou slabostí </a:t>
            </a:r>
            <a:r>
              <a:rPr lang="cs-CZ" dirty="0" smtClean="0">
                <a:latin typeface="Times New Roman" panose="02020603050405020304" pitchFamily="18" charset="0"/>
                <a:cs typeface="Times New Roman" panose="02020603050405020304" pitchFamily="18" charset="0"/>
              </a:rPr>
              <a:t>(je </a:t>
            </a:r>
            <a:r>
              <a:rPr lang="cs-CZ" dirty="0">
                <a:latin typeface="Times New Roman" panose="02020603050405020304" pitchFamily="18" charset="0"/>
                <a:cs typeface="Times New Roman" panose="02020603050405020304" pitchFamily="18" charset="0"/>
              </a:rPr>
              <a:t>menší, než sám je), protože je schopen morálního zla. Zlo je pro člověka bytostná možnost, v níž se zvrátí poměr svobody a vášní ve prospěch vášní. </a:t>
            </a:r>
          </a:p>
        </p:txBody>
      </p:sp>
    </p:spTree>
    <p:extLst>
      <p:ext uri="{BB962C8B-B14F-4D97-AF65-F5344CB8AC3E}">
        <p14:creationId xmlns:p14="http://schemas.microsoft.com/office/powerpoint/2010/main" val="1846123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Svým vlastním prostředníkem</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cs-CZ" dirty="0">
                <a:latin typeface="Times New Roman" panose="02020603050405020304" pitchFamily="18" charset="0"/>
                <a:cs typeface="Times New Roman" panose="02020603050405020304" pitchFamily="18" charset="0"/>
              </a:rPr>
              <a:t>Člověk je vždy trochu vykloubený. Tato nepoměr já ke svému já je důvod konečnosti a omylnosti. Podle tradičních výkladů je člověk prostředníkem mezi andělem a zvířetem. Ricœur souhlasí s tím, že je prostředníkem, ale odmítá prostřednictví mezi andělem a zvířetem: </a:t>
            </a:r>
            <a:r>
              <a:rPr lang="cs-CZ" b="1" dirty="0">
                <a:latin typeface="Times New Roman" panose="02020603050405020304" pitchFamily="18" charset="0"/>
                <a:cs typeface="Times New Roman" panose="02020603050405020304" pitchFamily="18" charset="0"/>
              </a:rPr>
              <a:t>člověk si je sám svým vlastním prostředníkem</a:t>
            </a:r>
            <a:r>
              <a:rPr lang="cs-CZ" dirty="0">
                <a:latin typeface="Times New Roman" panose="02020603050405020304" pitchFamily="18" charset="0"/>
                <a:cs typeface="Times New Roman" panose="02020603050405020304" pitchFamily="18" charset="0"/>
              </a:rPr>
              <a:t>. Jeho akt bytí je zprostředkováním mezi činem, vědomím a tělem, tj. člověk je tím, že prostředkuje mezi tělem a duší, mezi vůlí a vášní.</a:t>
            </a:r>
          </a:p>
          <a:p>
            <a:pPr marL="0" indent="0" algn="just">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06206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„Člověk začíná v bídě.“</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fontScale="85000" lnSpcReduction="10000"/>
          </a:bodyPr>
          <a:lstStyle/>
          <a:p>
            <a:pPr marL="0" indent="0" algn="just">
              <a:buNone/>
            </a:pPr>
            <a:r>
              <a:rPr lang="cs-CZ" dirty="0">
                <a:latin typeface="Times New Roman" panose="02020603050405020304" pitchFamily="18" charset="0"/>
                <a:cs typeface="Times New Roman" panose="02020603050405020304" pitchFamily="18" charset="0"/>
              </a:rPr>
              <a:t>„Chtít ještě neznamená tvořit.“ Co chybí, abychom tvořili? Negativita, nedostatek a omezení – jen díky těmto negativním fenoménům můžeme podávat </a:t>
            </a:r>
            <a:r>
              <a:rPr lang="cs-CZ" dirty="0" smtClean="0">
                <a:latin typeface="Times New Roman" panose="02020603050405020304" pitchFamily="18" charset="0"/>
                <a:cs typeface="Times New Roman" panose="02020603050405020304" pitchFamily="18" charset="0"/>
              </a:rPr>
              <a:t>výkony</a:t>
            </a:r>
            <a:r>
              <a:rPr lang="cs-CZ" dirty="0">
                <a:latin typeface="Times New Roman" panose="02020603050405020304" pitchFamily="18" charset="0"/>
                <a:cs typeface="Times New Roman" panose="02020603050405020304" pitchFamily="18" charset="0"/>
              </a:rPr>
              <a:t>. </a:t>
            </a:r>
          </a:p>
          <a:p>
            <a:pPr marL="0" indent="0" algn="just">
              <a:buNone/>
            </a:pPr>
            <a:r>
              <a:rPr lang="cs-CZ" dirty="0">
                <a:latin typeface="Times New Roman" panose="02020603050405020304" pitchFamily="18" charset="0"/>
                <a:cs typeface="Times New Roman" panose="02020603050405020304" pitchFamily="18" charset="0"/>
              </a:rPr>
              <a:t>Ricœur v dalším kroku určuje blíže zdroje </a:t>
            </a:r>
            <a:r>
              <a:rPr lang="cs-CZ" dirty="0" smtClean="0">
                <a:latin typeface="Times New Roman" panose="02020603050405020304" pitchFamily="18" charset="0"/>
                <a:cs typeface="Times New Roman" panose="02020603050405020304" pitchFamily="18" charset="0"/>
              </a:rPr>
              <a:t>lidské </a:t>
            </a:r>
            <a:r>
              <a:rPr lang="cs-CZ" dirty="0">
                <a:latin typeface="Times New Roman" panose="02020603050405020304" pitchFamily="18" charset="0"/>
                <a:cs typeface="Times New Roman" panose="02020603050405020304" pitchFamily="18" charset="0"/>
              </a:rPr>
              <a:t>omylnosti. Jedním </a:t>
            </a:r>
            <a:r>
              <a:rPr lang="cs-CZ" dirty="0" smtClean="0">
                <a:latin typeface="Times New Roman" panose="02020603050405020304" pitchFamily="18" charset="0"/>
                <a:cs typeface="Times New Roman" panose="02020603050405020304" pitchFamily="18" charset="0"/>
              </a:rPr>
              <a:t>zdrojem </a:t>
            </a:r>
            <a:r>
              <a:rPr lang="cs-CZ" dirty="0">
                <a:latin typeface="Times New Roman" panose="02020603050405020304" pitchFamily="18" charset="0"/>
                <a:cs typeface="Times New Roman" panose="02020603050405020304" pitchFamily="18" charset="0"/>
              </a:rPr>
              <a:t>je to, co nazývá „</a:t>
            </a:r>
            <a:r>
              <a:rPr lang="cs-CZ" b="1" dirty="0">
                <a:latin typeface="Times New Roman" panose="02020603050405020304" pitchFamily="18" charset="0"/>
                <a:cs typeface="Times New Roman" panose="02020603050405020304" pitchFamily="18" charset="0"/>
              </a:rPr>
              <a:t>bídou</a:t>
            </a:r>
            <a:r>
              <a:rPr lang="cs-CZ" dirty="0">
                <a:latin typeface="Times New Roman" panose="02020603050405020304" pitchFamily="18" charset="0"/>
                <a:cs typeface="Times New Roman" panose="02020603050405020304" pitchFamily="18" charset="0"/>
              </a:rPr>
              <a:t>“: člověk tkví vždy v něčem, co mu není průhledné. „Moje zrození je událostí pro druhé, nikoliv však pro mě samotného.“ Další zdroj omylu a konečnosti je „</a:t>
            </a:r>
            <a:r>
              <a:rPr lang="cs-CZ" b="1" dirty="0">
                <a:latin typeface="Times New Roman" panose="02020603050405020304" pitchFamily="18" charset="0"/>
                <a:cs typeface="Times New Roman" panose="02020603050405020304" pitchFamily="18" charset="0"/>
              </a:rPr>
              <a:t>charakter</a:t>
            </a:r>
            <a:r>
              <a:rPr lang="cs-CZ" dirty="0">
                <a:latin typeface="Times New Roman" panose="02020603050405020304" pitchFamily="18" charset="0"/>
                <a:cs typeface="Times New Roman" panose="02020603050405020304" pitchFamily="18" charset="0"/>
              </a:rPr>
              <a:t>“. Charakter je konečný celek mé osobnosti: člověk nemůže být vším, a tak se omezí, dá si určitou podobu, ale zároveň mu je určitá podoba životem samým vtisknuta. Opět platí zvláštní paradox: svým charakterem je člověk velký i malý – jedině na základě omezení, kterým je charakter, může být někým, může něco dokázat, ale tím samým omezením se už výrazně limituje, uzavírá si spoustu jiných možností: charakter je spojením uzavřenosti a otevřenosti, resp.</a:t>
            </a:r>
            <a:r>
              <a:rPr lang="cs-CZ" b="1" dirty="0">
                <a:latin typeface="Times New Roman" panose="02020603050405020304" pitchFamily="18" charset="0"/>
                <a:cs typeface="Times New Roman" panose="02020603050405020304" pitchFamily="18" charset="0"/>
              </a:rPr>
              <a:t> je „lidskost odněkud vnímaná“. Charakter je zúžení „celé duše“. „Člověk je neomezená možnost a ustavená částečnost</a:t>
            </a:r>
            <a:r>
              <a:rPr lang="cs-CZ" dirty="0">
                <a:latin typeface="Times New Roman" panose="02020603050405020304" pitchFamily="18" charset="0"/>
                <a:cs typeface="Times New Roman" panose="02020603050405020304" pitchFamily="18" charset="0"/>
              </a:rPr>
              <a:t>.“</a:t>
            </a:r>
          </a:p>
          <a:p>
            <a:pPr marL="0" indent="0" algn="just">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89722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Proč ráno vstávat?</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buNone/>
            </a:pPr>
            <a:r>
              <a:rPr lang="cs-CZ" dirty="0" smtClean="0">
                <a:latin typeface="Times New Roman" panose="02020603050405020304" pitchFamily="18" charset="0"/>
                <a:cs typeface="Times New Roman" panose="02020603050405020304" pitchFamily="18" charset="0"/>
              </a:rPr>
              <a:t>„No, z kosmického měřítka je doba našeho života opravdu nepodstatná, jenže v tomto kratičkém okamžiku, v němž se mihneme na světě, vyvstanou všechny ty smysluplné otázky, které by bez nás nebyly.“</a:t>
            </a:r>
          </a:p>
          <a:p>
            <a:pPr marL="0" indent="0">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24166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Zlo a náboženství</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cs-CZ" dirty="0">
                <a:latin typeface="Times New Roman" panose="02020603050405020304" pitchFamily="18" charset="0"/>
                <a:cs typeface="Times New Roman" panose="02020603050405020304" pitchFamily="18" charset="0"/>
              </a:rPr>
              <a:t>Význačným (nikoliv však jediným) fenoménem negativity je zlo. Původní podoba zla je náboženské </a:t>
            </a:r>
            <a:r>
              <a:rPr lang="cs-CZ" dirty="0" smtClean="0">
                <a:latin typeface="Times New Roman" panose="02020603050405020304" pitchFamily="18" charset="0"/>
                <a:cs typeface="Times New Roman" panose="02020603050405020304" pitchFamily="18" charset="0"/>
              </a:rPr>
              <a:t>povahy – tj. původně je to náboženství, které se snaží porozumět zlu. </a:t>
            </a:r>
          </a:p>
          <a:p>
            <a:pPr marL="0" indent="0" algn="just">
              <a:buNone/>
            </a:pPr>
            <a:r>
              <a:rPr lang="cs-CZ" dirty="0" smtClean="0">
                <a:latin typeface="Times New Roman" panose="02020603050405020304" pitchFamily="18" charset="0"/>
                <a:cs typeface="Times New Roman" panose="02020603050405020304" pitchFamily="18" charset="0"/>
              </a:rPr>
              <a:t>Ricœur </a:t>
            </a:r>
            <a:r>
              <a:rPr lang="cs-CZ" dirty="0">
                <a:latin typeface="Times New Roman" panose="02020603050405020304" pitchFamily="18" charset="0"/>
                <a:cs typeface="Times New Roman" panose="02020603050405020304" pitchFamily="18" charset="0"/>
              </a:rPr>
              <a:t>tuto skutečnost ilustruje na fenoménu vyznání: viník se vyznává ze své viny. Tím se </a:t>
            </a:r>
            <a:r>
              <a:rPr lang="cs-CZ" dirty="0" smtClean="0">
                <a:latin typeface="Times New Roman" panose="02020603050405020304" pitchFamily="18" charset="0"/>
                <a:cs typeface="Times New Roman" panose="02020603050405020304" pitchFamily="18" charset="0"/>
              </a:rPr>
              <a:t>zlo otevírá </a:t>
            </a:r>
            <a:r>
              <a:rPr lang="cs-CZ" dirty="0">
                <a:latin typeface="Times New Roman" panose="02020603050405020304" pitchFamily="18" charset="0"/>
                <a:cs typeface="Times New Roman" panose="02020603050405020304" pitchFamily="18" charset="0"/>
              </a:rPr>
              <a:t>interpretaci, </a:t>
            </a:r>
            <a:r>
              <a:rPr lang="cs-CZ" dirty="0" smtClean="0">
                <a:latin typeface="Times New Roman" panose="02020603050405020304" pitchFamily="18" charset="0"/>
                <a:cs typeface="Times New Roman" panose="02020603050405020304" pitchFamily="18" charset="0"/>
              </a:rPr>
              <a:t>posléze reflexi. </a:t>
            </a:r>
            <a:r>
              <a:rPr lang="cs-CZ" dirty="0">
                <a:latin typeface="Times New Roman" panose="02020603050405020304" pitchFamily="18" charset="0"/>
                <a:cs typeface="Times New Roman" panose="02020603050405020304" pitchFamily="18" charset="0"/>
              </a:rPr>
              <a:t>Vyznání je totiž bytostně řečové: mluvíme k druhým nebo k sobě, a řeč může být předmětem filosofie. </a:t>
            </a:r>
            <a:endParaRPr lang="cs-CZ" dirty="0" smtClean="0">
              <a:latin typeface="Times New Roman" panose="02020603050405020304" pitchFamily="18" charset="0"/>
              <a:cs typeface="Times New Roman" panose="02020603050405020304" pitchFamily="18" charset="0"/>
            </a:endParaRPr>
          </a:p>
          <a:p>
            <a:pPr marL="0" indent="0" algn="just">
              <a:buNone/>
            </a:pPr>
            <a:r>
              <a:rPr lang="cs-CZ" b="1" dirty="0" smtClean="0">
                <a:latin typeface="Times New Roman" panose="02020603050405020304" pitchFamily="18" charset="0"/>
                <a:cs typeface="Times New Roman" panose="02020603050405020304" pitchFamily="18" charset="0"/>
              </a:rPr>
              <a:t>Filosofie </a:t>
            </a:r>
            <a:r>
              <a:rPr lang="cs-CZ" b="1" dirty="0">
                <a:latin typeface="Times New Roman" panose="02020603050405020304" pitchFamily="18" charset="0"/>
                <a:cs typeface="Times New Roman" panose="02020603050405020304" pitchFamily="18" charset="0"/>
              </a:rPr>
              <a:t>obecně pak podle </a:t>
            </a:r>
            <a:r>
              <a:rPr lang="cs-CZ" b="1" dirty="0" err="1">
                <a:latin typeface="Times New Roman" panose="02020603050405020304" pitchFamily="18" charset="0"/>
                <a:cs typeface="Times New Roman" panose="02020603050405020304" pitchFamily="18" charset="0"/>
              </a:rPr>
              <a:t>Ricœura</a:t>
            </a:r>
            <a:r>
              <a:rPr lang="cs-CZ" b="1" dirty="0">
                <a:latin typeface="Times New Roman" panose="02020603050405020304" pitchFamily="18" charset="0"/>
                <a:cs typeface="Times New Roman" panose="02020603050405020304" pitchFamily="18" charset="0"/>
              </a:rPr>
              <a:t> vyrůstá z původně nábožensky zakoušené konečnosti</a:t>
            </a:r>
            <a:r>
              <a:rPr lang="cs-CZ" dirty="0" smtClean="0">
                <a:latin typeface="Times New Roman" panose="02020603050405020304" pitchFamily="18" charset="0"/>
                <a:cs typeface="Times New Roman" panose="02020603050405020304" pitchFamily="18" charset="0"/>
              </a:rPr>
              <a:t>.</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90113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Symbol zla I: poskvrna</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lnSpcReduction="10000"/>
          </a:bodyPr>
          <a:lstStyle/>
          <a:p>
            <a:pPr marL="0" indent="0" algn="just">
              <a:buNone/>
            </a:pPr>
            <a:r>
              <a:rPr lang="cs-CZ" b="1" dirty="0">
                <a:latin typeface="Times New Roman" panose="02020603050405020304" pitchFamily="18" charset="0"/>
                <a:cs typeface="Times New Roman" panose="02020603050405020304" pitchFamily="18" charset="0"/>
              </a:rPr>
              <a:t>Poskvrna</a:t>
            </a:r>
            <a:r>
              <a:rPr lang="cs-CZ" dirty="0">
                <a:latin typeface="Times New Roman" panose="02020603050405020304" pitchFamily="18" charset="0"/>
                <a:cs typeface="Times New Roman" panose="02020603050405020304" pitchFamily="18" charset="0"/>
              </a:rPr>
              <a:t> má své kořeny ve znečištění, a to původně </a:t>
            </a:r>
            <a:r>
              <a:rPr lang="cs-CZ" dirty="0" smtClean="0">
                <a:latin typeface="Times New Roman" panose="02020603050405020304" pitchFamily="18" charset="0"/>
                <a:cs typeface="Times New Roman" panose="02020603050405020304" pitchFamily="18" charset="0"/>
              </a:rPr>
              <a:t>hygienického </a:t>
            </a:r>
            <a:r>
              <a:rPr lang="cs-CZ" dirty="0">
                <a:latin typeface="Times New Roman" panose="02020603050405020304" pitchFamily="18" charset="0"/>
                <a:cs typeface="Times New Roman" panose="02020603050405020304" pitchFamily="18" charset="0"/>
              </a:rPr>
              <a:t>rázu (sexualita, smrt, nečistá potrava), ale přerůstá v mravní pošpinění (vražda, incest, modloslužebnictví) – sem vstupuje něco, co nelze smýt. I zde nabývá strach řečové podoby: vstupuje do zákazů a příkazů. „Vědomí zdrcené zákazem a strachem ze zákazu se otevírá druhému i samo sobě. Nejen že začíná komunikovat, ale objevuje i omezenou perspektivu sebezpytování. Člověk se ptá: jaký hřích jsem spáchal</a:t>
            </a:r>
            <a:r>
              <a:rPr lang="cs-CZ" dirty="0" smtClean="0">
                <a:latin typeface="Times New Roman" panose="02020603050405020304" pitchFamily="18" charset="0"/>
                <a:cs typeface="Times New Roman" panose="02020603050405020304" pitchFamily="18" charset="0"/>
              </a:rPr>
              <a:t>?“</a:t>
            </a:r>
          </a:p>
          <a:p>
            <a:pPr marL="0" indent="0" algn="just">
              <a:buNone/>
            </a:pPr>
            <a:r>
              <a:rPr lang="cs-CZ" dirty="0">
                <a:latin typeface="Times New Roman" panose="02020603050405020304" pitchFamily="18" charset="0"/>
                <a:cs typeface="Times New Roman" panose="02020603050405020304" pitchFamily="18" charset="0"/>
              </a:rPr>
              <a:t>„Sotva se poskvrna stane představou, už se utápí ve zvláštním strachu, který brání reflexi. S poskvrnou vstupujeme do království hrůzy (171</a:t>
            </a:r>
            <a:r>
              <a:rPr lang="cs-CZ" dirty="0" smtClean="0">
                <a:latin typeface="Times New Roman" panose="02020603050405020304" pitchFamily="18" charset="0"/>
                <a:cs typeface="Times New Roman" panose="02020603050405020304" pitchFamily="18" charset="0"/>
              </a:rPr>
              <a:t>).“</a:t>
            </a:r>
          </a:p>
          <a:p>
            <a:pPr marL="0" indent="0" algn="just">
              <a:buNone/>
            </a:pPr>
            <a:r>
              <a:rPr lang="cs-CZ" dirty="0">
                <a:latin typeface="Times New Roman" panose="02020603050405020304" pitchFamily="18" charset="0"/>
                <a:cs typeface="Times New Roman" panose="02020603050405020304" pitchFamily="18" charset="0"/>
              </a:rPr>
              <a:t>„</a:t>
            </a:r>
            <a:r>
              <a:rPr lang="cs-CZ" b="1" dirty="0">
                <a:latin typeface="Times New Roman" panose="02020603050405020304" pitchFamily="18" charset="0"/>
                <a:cs typeface="Times New Roman" panose="02020603050405020304" pitchFamily="18" charset="0"/>
              </a:rPr>
              <a:t>Člověk vstupuje do etického světa skrze strach, nikoliv skrze lásku</a:t>
            </a:r>
            <a:r>
              <a:rPr lang="cs-CZ" dirty="0" smtClean="0">
                <a:latin typeface="Times New Roman" panose="02020603050405020304" pitchFamily="18" charset="0"/>
                <a:cs typeface="Times New Roman" panose="02020603050405020304" pitchFamily="18" charset="0"/>
              </a:rPr>
              <a:t>.“</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7261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Etika a náboženství</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cs-CZ" dirty="0" smtClean="0">
                <a:latin typeface="Times New Roman" panose="02020603050405020304" pitchFamily="18" charset="0"/>
                <a:cs typeface="Times New Roman" panose="02020603050405020304" pitchFamily="18" charset="0"/>
              </a:rPr>
              <a:t>Poskvrna uchopena v kontextu monotheismu se proměňuje v kategorii </a:t>
            </a:r>
            <a:r>
              <a:rPr lang="cs-CZ" b="1" dirty="0" smtClean="0">
                <a:latin typeface="Times New Roman" panose="02020603050405020304" pitchFamily="18" charset="0"/>
                <a:cs typeface="Times New Roman" panose="02020603050405020304" pitchFamily="18" charset="0"/>
              </a:rPr>
              <a:t>hříchu</a:t>
            </a:r>
            <a:r>
              <a:rPr lang="cs-CZ" dirty="0" smtClean="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Počátkem </a:t>
            </a:r>
            <a:r>
              <a:rPr lang="cs-CZ" dirty="0">
                <a:latin typeface="Times New Roman" panose="02020603050405020304" pitchFamily="18" charset="0"/>
                <a:cs typeface="Times New Roman" panose="02020603050405020304" pitchFamily="18" charset="0"/>
              </a:rPr>
              <a:t>hříchu je smlouva s Bohem. Jen z </a:t>
            </a:r>
            <a:r>
              <a:rPr lang="cs-CZ" dirty="0" err="1">
                <a:latin typeface="Times New Roman" panose="02020603050405020304" pitchFamily="18" charset="0"/>
                <a:cs typeface="Times New Roman" panose="02020603050405020304" pitchFamily="18" charset="0"/>
              </a:rPr>
              <a:t>předchůdného</a:t>
            </a:r>
            <a:r>
              <a:rPr lang="cs-CZ" dirty="0">
                <a:latin typeface="Times New Roman" panose="02020603050405020304" pitchFamily="18" charset="0"/>
                <a:cs typeface="Times New Roman" panose="02020603050405020304" pitchFamily="18" charset="0"/>
              </a:rPr>
              <a:t> vztahu vyrůstá mlčení. Hřích je původně explicitně náboženský – je to přestoupení božího přikázání, a postupně se sublimuje v překročení etické normy. „</a:t>
            </a:r>
            <a:r>
              <a:rPr lang="cs-CZ" b="1" dirty="0">
                <a:latin typeface="Times New Roman" panose="02020603050405020304" pitchFamily="18" charset="0"/>
                <a:cs typeface="Times New Roman" panose="02020603050405020304" pitchFamily="18" charset="0"/>
              </a:rPr>
              <a:t>Etika je ochabnutím vztahu, který je v zásadě </a:t>
            </a:r>
            <a:r>
              <a:rPr lang="cs-CZ" b="1" dirty="0" err="1">
                <a:latin typeface="Times New Roman" panose="02020603050405020304" pitchFamily="18" charset="0"/>
                <a:cs typeface="Times New Roman" panose="02020603050405020304" pitchFamily="18" charset="0"/>
              </a:rPr>
              <a:t>nadetický</a:t>
            </a:r>
            <a:r>
              <a:rPr lang="cs-CZ" dirty="0">
                <a:latin typeface="Times New Roman" panose="02020603050405020304" pitchFamily="18" charset="0"/>
                <a:cs typeface="Times New Roman" panose="02020603050405020304" pitchFamily="18" charset="0"/>
              </a:rPr>
              <a:t>.“</a:t>
            </a:r>
          </a:p>
          <a:p>
            <a:pPr marL="0" indent="0" algn="just">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44860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Revoluce ve vnímání zla: vina</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cs-CZ" dirty="0" smtClean="0">
                <a:latin typeface="Times New Roman" panose="02020603050405020304" pitchFamily="18" charset="0"/>
                <a:cs typeface="Times New Roman" panose="02020603050405020304" pitchFamily="18" charset="0"/>
              </a:rPr>
              <a:t>Poskvrna </a:t>
            </a:r>
            <a:r>
              <a:rPr lang="cs-CZ" dirty="0">
                <a:latin typeface="Times New Roman" panose="02020603050405020304" pitchFamily="18" charset="0"/>
                <a:cs typeface="Times New Roman" panose="02020603050405020304" pitchFamily="18" charset="0"/>
              </a:rPr>
              <a:t>je tělesná, hřích je sdílený – je to narušení vztahu, ale vina je již subjektivní. Provinění je uznání hříchu a anticipace trestu jako nápravy. Ricœur v této souvislosti hovoří o </a:t>
            </a:r>
            <a:r>
              <a:rPr lang="cs-CZ" b="1" dirty="0">
                <a:latin typeface="Times New Roman" panose="02020603050405020304" pitchFamily="18" charset="0"/>
                <a:cs typeface="Times New Roman" panose="02020603050405020304" pitchFamily="18" charset="0"/>
              </a:rPr>
              <a:t>revoluci ve vnímání zla</a:t>
            </a:r>
            <a:r>
              <a:rPr lang="cs-CZ" dirty="0">
                <a:latin typeface="Times New Roman" panose="02020603050405020304" pitchFamily="18" charset="0"/>
                <a:cs typeface="Times New Roman" panose="02020603050405020304" pitchFamily="18" charset="0"/>
              </a:rPr>
              <a:t>: primární již není poskvrna, ale zneužití svobody – máme svobodu, kterou jsme ale zneužili a jsme si tohoto zneužití vědomi. Teprve zde započíná vyznání viny. V </a:t>
            </a:r>
            <a:r>
              <a:rPr lang="cs-CZ" b="1" dirty="0">
                <a:latin typeface="Times New Roman" panose="02020603050405020304" pitchFamily="18" charset="0"/>
                <a:cs typeface="Times New Roman" panose="02020603050405020304" pitchFamily="18" charset="0"/>
              </a:rPr>
              <a:t>poskvrně obviňuji druhého, v hříchu jsem obviněn, ve vině obviňuji sebe sama</a:t>
            </a:r>
            <a:r>
              <a:rPr lang="cs-CZ"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3822719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Sedimenty </a:t>
            </a:r>
            <a:r>
              <a:rPr lang="cs-CZ" dirty="0">
                <a:latin typeface="Times New Roman" panose="02020603050405020304" pitchFamily="18" charset="0"/>
                <a:cs typeface="Times New Roman" panose="02020603050405020304" pitchFamily="18" charset="0"/>
              </a:rPr>
              <a:t>lidských dějin</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cs-CZ" dirty="0" smtClean="0">
                <a:latin typeface="Times New Roman" panose="02020603050405020304" pitchFamily="18" charset="0"/>
                <a:cs typeface="Times New Roman" panose="02020603050405020304" pitchFamily="18" charset="0"/>
              </a:rPr>
              <a:t>Žá</a:t>
            </a:r>
            <a:r>
              <a:rPr lang="cs-CZ" dirty="0" smtClean="0">
                <a:latin typeface="Times New Roman" panose="02020603050405020304" pitchFamily="18" charset="0"/>
                <a:cs typeface="Times New Roman" panose="02020603050405020304" pitchFamily="18" charset="0"/>
              </a:rPr>
              <a:t>dnou </a:t>
            </a:r>
            <a:r>
              <a:rPr lang="cs-CZ" dirty="0">
                <a:latin typeface="Times New Roman" panose="02020603050405020304" pitchFamily="18" charset="0"/>
                <a:cs typeface="Times New Roman" panose="02020603050405020304" pitchFamily="18" charset="0"/>
              </a:rPr>
              <a:t>z těchto </a:t>
            </a:r>
            <a:r>
              <a:rPr lang="cs-CZ" dirty="0" smtClean="0">
                <a:latin typeface="Times New Roman" panose="02020603050405020304" pitchFamily="18" charset="0"/>
                <a:cs typeface="Times New Roman" panose="02020603050405020304" pitchFamily="18" charset="0"/>
              </a:rPr>
              <a:t>rovin člověk </a:t>
            </a:r>
            <a:r>
              <a:rPr lang="cs-CZ" dirty="0">
                <a:latin typeface="Times New Roman" panose="02020603050405020304" pitchFamily="18" charset="0"/>
                <a:cs typeface="Times New Roman" panose="02020603050405020304" pitchFamily="18" charset="0"/>
              </a:rPr>
              <a:t>jednoduše neodkládá, </a:t>
            </a:r>
            <a:r>
              <a:rPr lang="cs-CZ" dirty="0" smtClean="0">
                <a:latin typeface="Times New Roman" panose="02020603050405020304" pitchFamily="18" charset="0"/>
                <a:cs typeface="Times New Roman" panose="02020603050405020304" pitchFamily="18" charset="0"/>
              </a:rPr>
              <a:t>jsou </a:t>
            </a:r>
            <a:r>
              <a:rPr lang="cs-CZ" dirty="0">
                <a:latin typeface="Times New Roman" panose="02020603050405020304" pitchFamily="18" charset="0"/>
                <a:cs typeface="Times New Roman" panose="02020603050405020304" pitchFamily="18" charset="0"/>
              </a:rPr>
              <a:t>v něm všechny přítomny jako </a:t>
            </a:r>
            <a:r>
              <a:rPr lang="cs-CZ" dirty="0" smtClean="0">
                <a:latin typeface="Times New Roman" panose="02020603050405020304" pitchFamily="18" charset="0"/>
                <a:cs typeface="Times New Roman" panose="02020603050405020304" pitchFamily="18" charset="0"/>
              </a:rPr>
              <a:t>sedimenty </a:t>
            </a:r>
            <a:r>
              <a:rPr lang="cs-CZ" dirty="0">
                <a:latin typeface="Times New Roman" panose="02020603050405020304" pitchFamily="18" charset="0"/>
                <a:cs typeface="Times New Roman" panose="02020603050405020304" pitchFamily="18" charset="0"/>
              </a:rPr>
              <a:t>lidských dějin. </a:t>
            </a:r>
            <a:r>
              <a:rPr lang="cs-CZ" b="1" dirty="0">
                <a:latin typeface="Times New Roman" panose="02020603050405020304" pitchFamily="18" charset="0"/>
                <a:cs typeface="Times New Roman" panose="02020603050405020304" pitchFamily="18" charset="0"/>
              </a:rPr>
              <a:t>I tato skutečnost (a nejen fakt lidského těla) zakládá nezbadatelnost lidského já. </a:t>
            </a:r>
            <a:r>
              <a:rPr lang="cs-CZ" dirty="0">
                <a:latin typeface="Times New Roman" panose="02020603050405020304" pitchFamily="18" charset="0"/>
                <a:cs typeface="Times New Roman" panose="02020603050405020304" pitchFamily="18" charset="0"/>
              </a:rPr>
              <a:t>Veškeré porozumění k nám přichází jen díky znamením uloženým v naší paměti a skrze představivost velkých literárních tradic.</a:t>
            </a:r>
          </a:p>
        </p:txBody>
      </p:sp>
    </p:spTree>
    <p:extLst>
      <p:ext uri="{BB962C8B-B14F-4D97-AF65-F5344CB8AC3E}">
        <p14:creationId xmlns:p14="http://schemas.microsoft.com/office/powerpoint/2010/main" val="38716115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Přenáška </a:t>
            </a:r>
            <a:r>
              <a:rPr lang="cs-CZ" i="1" dirty="0" smtClean="0">
                <a:latin typeface="Times New Roman" panose="02020603050405020304" pitchFamily="18" charset="0"/>
                <a:cs typeface="Times New Roman" panose="02020603050405020304" pitchFamily="18" charset="0"/>
              </a:rPr>
              <a:t>Zlo jako výzva pro filosofii a theologii</a:t>
            </a:r>
            <a:endParaRPr lang="cs-CZ" i="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fontScale="92500" lnSpcReduction="10000"/>
          </a:bodyPr>
          <a:lstStyle/>
          <a:p>
            <a:pPr marL="0" indent="0" algn="just">
              <a:buNone/>
            </a:pPr>
            <a:r>
              <a:rPr lang="cs-CZ" dirty="0" smtClean="0">
                <a:latin typeface="Times New Roman" panose="02020603050405020304" pitchFamily="18" charset="0"/>
                <a:cs typeface="Times New Roman" panose="02020603050405020304" pitchFamily="18" charset="0"/>
              </a:rPr>
              <a:t>Původně se jedná o přednášku přednesenou r. 1985 v Lausanne. </a:t>
            </a:r>
            <a:r>
              <a:rPr lang="cs-CZ" dirty="0" smtClean="0">
                <a:latin typeface="Times New Roman" panose="02020603050405020304" pitchFamily="18" charset="0"/>
                <a:cs typeface="Times New Roman" panose="02020603050405020304" pitchFamily="18" charset="0"/>
              </a:rPr>
              <a:t>V </a:t>
            </a:r>
            <a:r>
              <a:rPr lang="cs-CZ" dirty="0" smtClean="0">
                <a:latin typeface="Times New Roman" panose="02020603050405020304" pitchFamily="18" charset="0"/>
                <a:cs typeface="Times New Roman" panose="02020603050405020304" pitchFamily="18" charset="0"/>
              </a:rPr>
              <a:t>období mezi přednáškou a knižním vydáním spáchal </a:t>
            </a:r>
            <a:r>
              <a:rPr lang="cs-CZ" dirty="0" err="1" smtClean="0">
                <a:latin typeface="Times New Roman" panose="02020603050405020304" pitchFamily="18" charset="0"/>
                <a:cs typeface="Times New Roman" panose="02020603050405020304" pitchFamily="18" charset="0"/>
              </a:rPr>
              <a:t>Ricœurův</a:t>
            </a:r>
            <a:r>
              <a:rPr lang="cs-CZ" dirty="0" smtClean="0">
                <a:latin typeface="Times New Roman" panose="02020603050405020304" pitchFamily="18" charset="0"/>
                <a:cs typeface="Times New Roman" panose="02020603050405020304" pitchFamily="18" charset="0"/>
              </a:rPr>
              <a:t> syn sebevraždu. </a:t>
            </a:r>
            <a:r>
              <a:rPr lang="cs-CZ" dirty="0">
                <a:latin typeface="Times New Roman" panose="02020603050405020304" pitchFamily="18" charset="0"/>
                <a:cs typeface="Times New Roman" panose="02020603050405020304" pitchFamily="18" charset="0"/>
              </a:rPr>
              <a:t>Zpětně </a:t>
            </a:r>
            <a:r>
              <a:rPr lang="cs-CZ" dirty="0" err="1" smtClean="0">
                <a:latin typeface="Times New Roman" panose="02020603050405020304" pitchFamily="18" charset="0"/>
                <a:cs typeface="Times New Roman" panose="02020603050405020304" pitchFamily="18" charset="0"/>
              </a:rPr>
              <a:t>Ricœura</a:t>
            </a:r>
            <a:r>
              <a:rPr lang="cs-CZ" dirty="0" smtClean="0">
                <a:latin typeface="Times New Roman" panose="02020603050405020304" pitchFamily="18" charset="0"/>
                <a:cs typeface="Times New Roman" panose="02020603050405020304" pitchFamily="18" charset="0"/>
              </a:rPr>
              <a:t> překvapilo, jak široký prostor věnoval již ve své přednášce </a:t>
            </a:r>
            <a:r>
              <a:rPr lang="cs-CZ" dirty="0" smtClean="0">
                <a:latin typeface="Times New Roman" panose="02020603050405020304" pitchFamily="18" charset="0"/>
                <a:cs typeface="Times New Roman" panose="02020603050405020304" pitchFamily="18" charset="0"/>
              </a:rPr>
              <a:t>truchlení, </a:t>
            </a:r>
            <a:r>
              <a:rPr lang="cs-CZ" dirty="0" smtClean="0">
                <a:latin typeface="Times New Roman" panose="02020603050405020304" pitchFamily="18" charset="0"/>
                <a:cs typeface="Times New Roman" panose="02020603050405020304" pitchFamily="18" charset="0"/>
              </a:rPr>
              <a:t>pocitu viny a selhání. Poznamenává, že tento svůj </a:t>
            </a:r>
            <a:r>
              <a:rPr lang="cs-CZ" dirty="0" smtClean="0">
                <a:latin typeface="Times New Roman" panose="02020603050405020304" pitchFamily="18" charset="0"/>
                <a:cs typeface="Times New Roman" panose="02020603050405020304" pitchFamily="18" charset="0"/>
              </a:rPr>
              <a:t>text zpětně </a:t>
            </a:r>
            <a:r>
              <a:rPr lang="cs-CZ" dirty="0" smtClean="0">
                <a:latin typeface="Times New Roman" panose="02020603050405020304" pitchFamily="18" charset="0"/>
                <a:cs typeface="Times New Roman" panose="02020603050405020304" pitchFamily="18" charset="0"/>
              </a:rPr>
              <a:t>pojímal jako návod, jak se se smrtí svého syna vypořádat</a:t>
            </a:r>
            <a:r>
              <a:rPr lang="cs-CZ" dirty="0" smtClean="0">
                <a:latin typeface="Times New Roman" panose="02020603050405020304" pitchFamily="18" charset="0"/>
                <a:cs typeface="Times New Roman" panose="02020603050405020304" pitchFamily="18" charset="0"/>
              </a:rPr>
              <a:t>.</a:t>
            </a:r>
          </a:p>
          <a:p>
            <a:pPr marL="0" indent="0" algn="just">
              <a:buNone/>
            </a:pPr>
            <a:r>
              <a:rPr lang="cs-CZ" dirty="0" smtClean="0">
                <a:latin typeface="Times New Roman" panose="02020603050405020304" pitchFamily="18" charset="0"/>
                <a:cs typeface="Times New Roman" panose="02020603050405020304" pitchFamily="18" charset="0"/>
              </a:rPr>
              <a:t>Výňatek z přednášky:</a:t>
            </a:r>
            <a:r>
              <a:rPr lang="cs-CZ"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first way of making the intellectual </a:t>
            </a:r>
            <a:r>
              <a:rPr lang="en-US" dirty="0" err="1">
                <a:latin typeface="Times New Roman" panose="02020603050405020304" pitchFamily="18" charset="0"/>
                <a:cs typeface="Times New Roman" panose="02020603050405020304" pitchFamily="18" charset="0"/>
              </a:rPr>
              <a:t>aporia</a:t>
            </a:r>
            <a:r>
              <a:rPr lang="en-US" dirty="0">
                <a:latin typeface="Times New Roman" panose="02020603050405020304" pitchFamily="18" charset="0"/>
                <a:cs typeface="Times New Roman" panose="02020603050405020304" pitchFamily="18" charset="0"/>
              </a:rPr>
              <a:t> productive is integrate the ignorance it gives rise to, the </a:t>
            </a:r>
            <a:r>
              <a:rPr lang="en-US" dirty="0" err="1">
                <a:latin typeface="Times New Roman" panose="02020603050405020304" pitchFamily="18" charset="0"/>
                <a:cs typeface="Times New Roman" panose="02020603050405020304" pitchFamily="18" charset="0"/>
              </a:rPr>
              <a:t>docta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ignorantia</a:t>
            </a:r>
            <a:r>
              <a:rPr lang="en-US" dirty="0">
                <a:latin typeface="Times New Roman" panose="02020603050405020304" pitchFamily="18" charset="0"/>
                <a:cs typeface="Times New Roman" panose="02020603050405020304" pitchFamily="18" charset="0"/>
              </a:rPr>
              <a:t>, into the work of mourning. To the </a:t>
            </a:r>
            <a:r>
              <a:rPr lang="en-US" b="1" dirty="0">
                <a:latin typeface="Times New Roman" panose="02020603050405020304" pitchFamily="18" charset="0"/>
                <a:cs typeface="Times New Roman" panose="02020603050405020304" pitchFamily="18" charset="0"/>
              </a:rPr>
              <a:t>tendency of survivors to feel guilty about the death of someone they loved</a:t>
            </a:r>
            <a:r>
              <a:rPr lang="en-US" dirty="0">
                <a:latin typeface="Times New Roman" panose="02020603050405020304" pitchFamily="18" charset="0"/>
                <a:cs typeface="Times New Roman" panose="02020603050405020304" pitchFamily="18" charset="0"/>
              </a:rPr>
              <a:t>, as well as to the tendency of victims to blame themselves and to enter into the cruel game of the expiatory victim, we must reply: "</a:t>
            </a:r>
            <a:r>
              <a:rPr lang="en-US" b="1" dirty="0">
                <a:latin typeface="Times New Roman" panose="02020603050405020304" pitchFamily="18" charset="0"/>
                <a:cs typeface="Times New Roman" panose="02020603050405020304" pitchFamily="18" charset="0"/>
              </a:rPr>
              <a:t>No, God did not want that, even less did God want to punish you. I don't know why things happened </a:t>
            </a:r>
            <a:r>
              <a:rPr lang="en-US" b="1" dirty="0" smtClean="0">
                <a:latin typeface="Times New Roman" panose="02020603050405020304" pitchFamily="18" charset="0"/>
                <a:cs typeface="Times New Roman" panose="02020603050405020304" pitchFamily="18" charset="0"/>
              </a:rPr>
              <a:t>a </a:t>
            </a:r>
            <a:r>
              <a:rPr lang="en-US" b="1" dirty="0">
                <a:latin typeface="Times New Roman" panose="02020603050405020304" pitchFamily="18" charset="0"/>
                <a:cs typeface="Times New Roman" panose="02020603050405020304" pitchFamily="18" charset="0"/>
              </a:rPr>
              <a:t>chance and accident are part of the world</a:t>
            </a:r>
            <a:r>
              <a:rPr lang="en-US" b="1"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67406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smtClean="0">
                <a:latin typeface="Times New Roman" panose="02020603050405020304" pitchFamily="18" charset="0"/>
                <a:cs typeface="Times New Roman" panose="02020603050405020304" pitchFamily="18" charset="0"/>
              </a:rPr>
              <a:t>Dialogical</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Structure</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of</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Evil</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en-US" dirty="0" smtClean="0">
                <a:latin typeface="Times New Roman" panose="02020603050405020304" pitchFamily="18" charset="0"/>
                <a:cs typeface="Times New Roman" panose="02020603050405020304" pitchFamily="18" charset="0"/>
              </a:rPr>
              <a:t>On </a:t>
            </a:r>
            <a:r>
              <a:rPr lang="en-US" dirty="0">
                <a:latin typeface="Times New Roman" panose="02020603050405020304" pitchFamily="18" charset="0"/>
                <a:cs typeface="Times New Roman" panose="02020603050405020304" pitchFamily="18" charset="0"/>
              </a:rPr>
              <a:t>the other hand, one principal cause of suffering is the violence human beings do to one another. In fact, </a:t>
            </a:r>
            <a:r>
              <a:rPr lang="en-US" b="1" dirty="0">
                <a:latin typeface="Times New Roman" panose="02020603050405020304" pitchFamily="18" charset="0"/>
                <a:cs typeface="Times New Roman" panose="02020603050405020304" pitchFamily="18" charset="0"/>
              </a:rPr>
              <a:t>to do evil is always, either directly or indirectly, to make someone else suffer. </a:t>
            </a:r>
            <a:r>
              <a:rPr lang="en-US" dirty="0">
                <a:latin typeface="Times New Roman" panose="02020603050405020304" pitchFamily="18" charset="0"/>
                <a:cs typeface="Times New Roman" panose="02020603050405020304" pitchFamily="18" charset="0"/>
              </a:rPr>
              <a:t>In its </a:t>
            </a:r>
            <a:r>
              <a:rPr lang="en-US" b="1" dirty="0">
                <a:latin typeface="Times New Roman" panose="02020603050405020304" pitchFamily="18" charset="0"/>
                <a:cs typeface="Times New Roman" panose="02020603050405020304" pitchFamily="18" charset="0"/>
              </a:rPr>
              <a:t>dialogical structure</a:t>
            </a:r>
            <a:r>
              <a:rPr lang="en-US" dirty="0">
                <a:latin typeface="Times New Roman" panose="02020603050405020304" pitchFamily="18" charset="0"/>
                <a:cs typeface="Times New Roman" panose="02020603050405020304" pitchFamily="18" charset="0"/>
              </a:rPr>
              <a:t> evil committed by someone finds its other half in the evil suffered by someone else. It is at this major point of intersection that the cry of lamentation is </a:t>
            </a:r>
            <a:r>
              <a:rPr lang="en-US" dirty="0" smtClean="0">
                <a:latin typeface="Times New Roman" panose="02020603050405020304" pitchFamily="18" charset="0"/>
                <a:cs typeface="Times New Roman" panose="02020603050405020304" pitchFamily="18" charset="0"/>
              </a:rPr>
              <a:t>most</a:t>
            </a:r>
            <a:r>
              <a:rPr lang="cs-CZ" dirty="0" smtClean="0">
                <a:latin typeface="Times New Roman" panose="02020603050405020304" pitchFamily="18" charset="0"/>
                <a:cs typeface="Times New Roman" panose="02020603050405020304" pitchFamily="18" charset="0"/>
              </a:rPr>
              <a:t>.</a:t>
            </a:r>
          </a:p>
          <a:p>
            <a:pPr marL="0" indent="0" algn="just">
              <a:buNone/>
            </a:pPr>
            <a:r>
              <a:rPr lang="en-US" dirty="0" smtClean="0">
                <a:latin typeface="Times New Roman" panose="02020603050405020304" pitchFamily="18" charset="0"/>
                <a:cs typeface="Times New Roman" panose="02020603050405020304" pitchFamily="18" charset="0"/>
              </a:rPr>
              <a:t>All </a:t>
            </a:r>
            <a:r>
              <a:rPr lang="en-US" dirty="0">
                <a:latin typeface="Times New Roman" panose="02020603050405020304" pitchFamily="18" charset="0"/>
                <a:cs typeface="Times New Roman" panose="02020603050405020304" pitchFamily="18" charset="0"/>
              </a:rPr>
              <a:t>evil committed by one person, we seen, is evil undergone by another person. To do evil is to make another person suffer. </a:t>
            </a:r>
            <a:r>
              <a:rPr lang="en-US" b="1" dirty="0">
                <a:latin typeface="Times New Roman" panose="02020603050405020304" pitchFamily="18" charset="0"/>
                <a:cs typeface="Times New Roman" panose="02020603050405020304" pitchFamily="18" charset="0"/>
              </a:rPr>
              <a:t>Violence, in this sense, constantly recreates unity of moral evil and </a:t>
            </a:r>
            <a:r>
              <a:rPr lang="en-US" b="1" dirty="0" smtClean="0">
                <a:latin typeface="Times New Roman" panose="02020603050405020304" pitchFamily="18" charset="0"/>
                <a:cs typeface="Times New Roman" panose="02020603050405020304" pitchFamily="18" charset="0"/>
              </a:rPr>
              <a:t>suffering</a:t>
            </a:r>
            <a:r>
              <a:rPr lang="cs-CZ" dirty="0" smtClean="0">
                <a:latin typeface="Times New Roman" panose="02020603050405020304" pitchFamily="18" charset="0"/>
                <a:cs typeface="Times New Roman" panose="02020603050405020304" pitchFamily="18" charset="0"/>
              </a:rPr>
              <a:t>.</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57535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smtClean="0">
                <a:latin typeface="Times New Roman" panose="02020603050405020304" pitchFamily="18" charset="0"/>
                <a:cs typeface="Times New Roman" panose="02020603050405020304" pitchFamily="18" charset="0"/>
              </a:rPr>
              <a:t>Passivity</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of</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Evil</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en-US" dirty="0" smtClean="0">
                <a:latin typeface="Times New Roman" panose="02020603050405020304" pitchFamily="18" charset="0"/>
                <a:cs typeface="Times New Roman" panose="02020603050405020304" pitchFamily="18" charset="0"/>
              </a:rPr>
              <a:t>On </a:t>
            </a:r>
            <a:r>
              <a:rPr lang="en-US" dirty="0">
                <a:latin typeface="Times New Roman" panose="02020603050405020304" pitchFamily="18" charset="0"/>
                <a:cs typeface="Times New Roman" panose="02020603050405020304" pitchFamily="18" charset="0"/>
              </a:rPr>
              <a:t>the side of moral evil, first, the experience of guilt entails, as its dark side, </a:t>
            </a:r>
            <a:r>
              <a:rPr lang="en-US" b="1" dirty="0">
                <a:latin typeface="Times New Roman" panose="02020603050405020304" pitchFamily="18" charset="0"/>
                <a:cs typeface="Times New Roman" panose="02020603050405020304" pitchFamily="18" charset="0"/>
              </a:rPr>
              <a:t>the feeling of having been seduced by overwhelming powers </a:t>
            </a:r>
            <a:r>
              <a:rPr lang="en-US" dirty="0">
                <a:latin typeface="Times New Roman" panose="02020603050405020304" pitchFamily="18" charset="0"/>
                <a:cs typeface="Times New Roman" panose="02020603050405020304" pitchFamily="18" charset="0"/>
              </a:rPr>
              <a:t>and, consequently, </a:t>
            </a:r>
            <a:r>
              <a:rPr lang="en-US" b="1" dirty="0">
                <a:latin typeface="Times New Roman" panose="02020603050405020304" pitchFamily="18" charset="0"/>
                <a:cs typeface="Times New Roman" panose="02020603050405020304" pitchFamily="18" charset="0"/>
              </a:rPr>
              <a:t>our feeling of belonging to a history of evil, which is always already there for everyone</a:t>
            </a:r>
            <a:r>
              <a:rPr lang="en-US" dirty="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It</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is</a:t>
            </a:r>
            <a:r>
              <a:rPr lang="cs-CZ" dirty="0" smtClean="0">
                <a:latin typeface="Times New Roman" panose="02020603050405020304" pitchFamily="18" charset="0"/>
                <a:cs typeface="Times New Roman" panose="02020603050405020304" pitchFamily="18" charset="0"/>
              </a:rPr>
              <a:t> a</a:t>
            </a:r>
            <a:r>
              <a:rPr lang="en-US" dirty="0" smtClean="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strange experience of </a:t>
            </a:r>
            <a:r>
              <a:rPr lang="en-US" b="1" dirty="0" smtClean="0">
                <a:latin typeface="Times New Roman" panose="02020603050405020304" pitchFamily="18" charset="0"/>
                <a:cs typeface="Times New Roman" panose="02020603050405020304" pitchFamily="18" charset="0"/>
              </a:rPr>
              <a:t>passivity</a:t>
            </a:r>
            <a:r>
              <a:rPr lang="cs-CZ"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at </a:t>
            </a:r>
            <a:r>
              <a:rPr lang="en-US" dirty="0">
                <a:latin typeface="Times New Roman" panose="02020603050405020304" pitchFamily="18" charset="0"/>
                <a:cs typeface="Times New Roman" panose="02020603050405020304" pitchFamily="18" charset="0"/>
              </a:rPr>
              <a:t>the very heart of evil </a:t>
            </a:r>
            <a:r>
              <a:rPr lang="en-US" dirty="0" smtClean="0">
                <a:latin typeface="Times New Roman" panose="02020603050405020304" pitchFamily="18" charset="0"/>
                <a:cs typeface="Times New Roman" panose="02020603050405020304" pitchFamily="18" charset="0"/>
              </a:rPr>
              <a:t>doing</a:t>
            </a:r>
            <a:r>
              <a:rPr lang="cs-CZ" dirty="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3001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smtClean="0">
                <a:latin typeface="Times New Roman" panose="02020603050405020304" pitchFamily="18" charset="0"/>
                <a:cs typeface="Times New Roman" panose="02020603050405020304" pitchFamily="18" charset="0"/>
              </a:rPr>
              <a:t>Whence</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comes</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evil</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From</a:t>
            </a:r>
            <a:r>
              <a:rPr lang="cs-CZ" dirty="0" smtClean="0">
                <a:latin typeface="Times New Roman" panose="02020603050405020304" pitchFamily="18" charset="0"/>
                <a:cs typeface="Times New Roman" panose="02020603050405020304" pitchFamily="18" charset="0"/>
              </a:rPr>
              <a:t> Myth to </a:t>
            </a:r>
            <a:r>
              <a:rPr lang="cs-CZ" dirty="0" err="1" smtClean="0">
                <a:latin typeface="Times New Roman" panose="02020603050405020304" pitchFamily="18" charset="0"/>
                <a:cs typeface="Times New Roman" panose="02020603050405020304" pitchFamily="18" charset="0"/>
              </a:rPr>
              <a:t>Wisdom</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cs-CZ" b="1" dirty="0">
                <a:latin typeface="Times New Roman" panose="02020603050405020304" pitchFamily="18" charset="0"/>
                <a:cs typeface="Times New Roman" panose="02020603050405020304" pitchFamily="18" charset="0"/>
              </a:rPr>
              <a:t>M</a:t>
            </a:r>
            <a:r>
              <a:rPr lang="en-US" b="1" dirty="0" err="1" smtClean="0">
                <a:latin typeface="Times New Roman" panose="02020603050405020304" pitchFamily="18" charset="0"/>
                <a:cs typeface="Times New Roman" panose="02020603050405020304" pitchFamily="18" charset="0"/>
              </a:rPr>
              <a:t>yth</a:t>
            </a:r>
            <a:r>
              <a:rPr lang="en-US" b="1" dirty="0" smtClean="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brings only the consolation of </a:t>
            </a:r>
            <a:r>
              <a:rPr lang="en-US" b="1" dirty="0" smtClean="0">
                <a:latin typeface="Times New Roman" panose="02020603050405020304" pitchFamily="18" charset="0"/>
                <a:cs typeface="Times New Roman" panose="02020603050405020304" pitchFamily="18" charset="0"/>
              </a:rPr>
              <a:t>order</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by situating the supplicant's complaint within a more encompassing framework. But it leaves unanswered one important part of the question, which is not just </a:t>
            </a:r>
            <a:r>
              <a:rPr lang="en-US" b="1" dirty="0">
                <a:latin typeface="Times New Roman" panose="02020603050405020304" pitchFamily="18" charset="0"/>
                <a:cs typeface="Times New Roman" panose="02020603050405020304" pitchFamily="18" charset="0"/>
              </a:rPr>
              <a:t>"Why?" but "Why me?" Here the lament turns into an actual complaint. It demands that divinity account for itself. </a:t>
            </a:r>
            <a:r>
              <a:rPr lang="en-US" dirty="0">
                <a:latin typeface="Times New Roman" panose="02020603050405020304" pitchFamily="18" charset="0"/>
                <a:cs typeface="Times New Roman" panose="02020603050405020304" pitchFamily="18" charset="0"/>
              </a:rPr>
              <a:t>In the biblical realm, for example, one of the important implications of the Covenant is that it adds to the dimension of partnership that of a lawsuit or legal process. If God brings a case against his people, the same may be said about their relation to God. </a:t>
            </a:r>
            <a:r>
              <a:rPr lang="cs-CZ" b="1" dirty="0" smtClean="0">
                <a:latin typeface="Times New Roman" panose="02020603050405020304" pitchFamily="18" charset="0"/>
                <a:cs typeface="Times New Roman" panose="02020603050405020304" pitchFamily="18" charset="0"/>
              </a:rPr>
              <a:t>Myth </a:t>
            </a:r>
            <a:r>
              <a:rPr lang="cs-CZ" b="1" dirty="0" err="1" smtClean="0">
                <a:latin typeface="Times New Roman" panose="02020603050405020304" pitchFamily="18" charset="0"/>
                <a:cs typeface="Times New Roman" panose="02020603050405020304" pitchFamily="18" charset="0"/>
              </a:rPr>
              <a:t>narrates</a:t>
            </a:r>
            <a:r>
              <a:rPr lang="cs-CZ" b="1" dirty="0" smtClean="0">
                <a:latin typeface="Times New Roman" panose="02020603050405020304" pitchFamily="18" charset="0"/>
                <a:cs typeface="Times New Roman" panose="02020603050405020304" pitchFamily="18" charset="0"/>
              </a:rPr>
              <a:t>, </a:t>
            </a:r>
            <a:r>
              <a:rPr lang="cs-CZ" b="1" dirty="0" err="1" smtClean="0">
                <a:latin typeface="Times New Roman" panose="02020603050405020304" pitchFamily="18" charset="0"/>
                <a:cs typeface="Times New Roman" panose="02020603050405020304" pitchFamily="18" charset="0"/>
              </a:rPr>
              <a:t>wisdom</a:t>
            </a:r>
            <a:r>
              <a:rPr lang="cs-CZ" b="1" dirty="0" smtClean="0">
                <a:latin typeface="Times New Roman" panose="02020603050405020304" pitchFamily="18" charset="0"/>
                <a:cs typeface="Times New Roman" panose="02020603050405020304" pitchFamily="18" charset="0"/>
              </a:rPr>
              <a:t> </a:t>
            </a:r>
            <a:r>
              <a:rPr lang="cs-CZ" b="1" dirty="0" err="1" smtClean="0">
                <a:latin typeface="Times New Roman" panose="02020603050405020304" pitchFamily="18" charset="0"/>
                <a:cs typeface="Times New Roman" panose="02020603050405020304" pitchFamily="18" charset="0"/>
              </a:rPr>
              <a:t>argues</a:t>
            </a:r>
            <a:r>
              <a:rPr lang="cs-CZ" b="1" dirty="0" smtClean="0">
                <a:latin typeface="Times New Roman" panose="02020603050405020304" pitchFamily="18" charset="0"/>
                <a:cs typeface="Times New Roman" panose="02020603050405020304" pitchFamily="18" charset="0"/>
              </a:rPr>
              <a:t>.</a:t>
            </a:r>
            <a:endParaRPr lang="cs-CZ"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62031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smtClean="0">
                <a:latin typeface="Times New Roman" panose="02020603050405020304" pitchFamily="18" charset="0"/>
                <a:cs typeface="Times New Roman" panose="02020603050405020304" pitchFamily="18" charset="0"/>
              </a:rPr>
              <a:t>Gnosis</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unde</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malum</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cs-CZ" b="1" dirty="0">
                <a:latin typeface="Times New Roman" panose="02020603050405020304" pitchFamily="18" charset="0"/>
                <a:cs typeface="Times New Roman" panose="02020603050405020304" pitchFamily="18" charset="0"/>
              </a:rPr>
              <a:t>W</a:t>
            </a:r>
            <a:r>
              <a:rPr lang="en-US" b="1" dirty="0" smtClean="0">
                <a:latin typeface="Times New Roman" panose="02020603050405020304" pitchFamily="18" charset="0"/>
                <a:cs typeface="Times New Roman" panose="02020603050405020304" pitchFamily="18" charset="0"/>
              </a:rPr>
              <a:t>e </a:t>
            </a:r>
            <a:r>
              <a:rPr lang="en-US" b="1" dirty="0">
                <a:latin typeface="Times New Roman" panose="02020603050405020304" pitchFamily="18" charset="0"/>
                <a:cs typeface="Times New Roman" panose="02020603050405020304" pitchFamily="18" charset="0"/>
              </a:rPr>
              <a:t>may say that Western thought is in debt to </a:t>
            </a:r>
            <a:r>
              <a:rPr lang="en-US" b="1" dirty="0" err="1">
                <a:latin typeface="Times New Roman" panose="02020603050405020304" pitchFamily="18" charset="0"/>
                <a:cs typeface="Times New Roman" panose="02020603050405020304" pitchFamily="18" charset="0"/>
              </a:rPr>
              <a:t>gnosticism</a:t>
            </a:r>
            <a:r>
              <a:rPr lang="en-US" dirty="0">
                <a:latin typeface="Times New Roman" panose="02020603050405020304" pitchFamily="18" charset="0"/>
                <a:cs typeface="Times New Roman" panose="02020603050405020304" pitchFamily="18" charset="0"/>
              </a:rPr>
              <a:t>, broadly conceived, for having conceived the problem of evil in of one all-encompassing problematic: </a:t>
            </a:r>
            <a:r>
              <a:rPr lang="en-US" dirty="0" err="1">
                <a:latin typeface="Times New Roman" panose="02020603050405020304" pitchFamily="18" charset="0"/>
                <a:cs typeface="Times New Roman" panose="02020603050405020304" pitchFamily="18" charset="0"/>
              </a:rPr>
              <a:t>Unde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malum</a:t>
            </a:r>
            <a:r>
              <a:rPr lang="en-US" dirty="0">
                <a:latin typeface="Times New Roman" panose="02020603050405020304" pitchFamily="18" charset="0"/>
                <a:cs typeface="Times New Roman" panose="02020603050405020304" pitchFamily="18" charset="0"/>
              </a:rPr>
              <a:t>? But </a:t>
            </a:r>
            <a:r>
              <a:rPr lang="en-US" dirty="0" smtClean="0">
                <a:latin typeface="Times New Roman" panose="02020603050405020304" pitchFamily="18" charset="0"/>
                <a:cs typeface="Times New Roman" panose="02020603050405020304" pitchFamily="18" charset="0"/>
              </a:rPr>
              <a:t>even</a:t>
            </a:r>
            <a:r>
              <a:rPr lang="cs-CZ" dirty="0" smtClean="0">
                <a:latin typeface="Times New Roman" panose="02020603050405020304" pitchFamily="18" charset="0"/>
                <a:cs typeface="Times New Roman" panose="02020603050405020304" pitchFamily="18" charset="0"/>
              </a:rPr>
              <a:t> more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important is the inclusion of philosophical categories in the </a:t>
            </a:r>
            <a:r>
              <a:rPr lang="cs-CZ" dirty="0" err="1" smtClean="0">
                <a:latin typeface="Times New Roman" panose="02020603050405020304" pitchFamily="18" charset="0"/>
                <a:cs typeface="Times New Roman" panose="02020603050405020304" pitchFamily="18" charset="0"/>
              </a:rPr>
              <a:t>conceptio</a:t>
            </a:r>
            <a:r>
              <a:rPr lang="cs-CZ" dirty="0" err="1">
                <a:latin typeface="Times New Roman" panose="02020603050405020304" pitchFamily="18" charset="0"/>
                <a:cs typeface="Times New Roman" panose="02020603050405020304" pitchFamily="18" charset="0"/>
              </a:rPr>
              <a:t>n</a:t>
            </a:r>
            <a:r>
              <a:rPr lang="en-US"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of</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evil set forth by Augustine in his fight against the tragic of this gnosis. </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5802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endParaRPr lang="cs-CZ" dirty="0"/>
          </a:p>
        </p:txBody>
      </p:sp>
      <p:pic>
        <p:nvPicPr>
          <p:cNvPr id="7" name="Zástupný symbol pro obsah 6"/>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069109" y="2105892"/>
            <a:ext cx="4740564" cy="3657599"/>
          </a:xfrm>
        </p:spPr>
      </p:pic>
      <p:pic>
        <p:nvPicPr>
          <p:cNvPr id="8" name="Zástupný symbol pro obsah 7"/>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172200" y="2542770"/>
            <a:ext cx="5181600" cy="2917048"/>
          </a:xfrm>
        </p:spPr>
      </p:pic>
    </p:spTree>
    <p:extLst>
      <p:ext uri="{BB962C8B-B14F-4D97-AF65-F5344CB8AC3E}">
        <p14:creationId xmlns:p14="http://schemas.microsoft.com/office/powerpoint/2010/main" val="17247438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smtClean="0">
                <a:latin typeface="Times New Roman" panose="02020603050405020304" pitchFamily="18" charset="0"/>
                <a:cs typeface="Times New Roman" panose="02020603050405020304" pitchFamily="18" charset="0"/>
              </a:rPr>
              <a:t>Confession</a:t>
            </a:r>
            <a:r>
              <a:rPr lang="cs-CZ" dirty="0" smtClean="0">
                <a:latin typeface="Times New Roman" panose="02020603050405020304" pitchFamily="18" charset="0"/>
                <a:cs typeface="Times New Roman" panose="02020603050405020304" pitchFamily="18" charset="0"/>
              </a:rPr>
              <a:t> and </a:t>
            </a:r>
            <a:r>
              <a:rPr lang="cs-CZ" dirty="0" err="1" smtClean="0">
                <a:latin typeface="Times New Roman" panose="02020603050405020304" pitchFamily="18" charset="0"/>
                <a:cs typeface="Times New Roman" panose="02020603050405020304" pitchFamily="18" charset="0"/>
              </a:rPr>
              <a:t>Moral</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Evil</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en-US" dirty="0" smtClean="0">
                <a:latin typeface="Times New Roman" panose="02020603050405020304" pitchFamily="18" charset="0"/>
                <a:cs typeface="Times New Roman" panose="02020603050405020304" pitchFamily="18" charset="0"/>
              </a:rPr>
              <a:t>If </a:t>
            </a:r>
            <a:r>
              <a:rPr lang="en-US" dirty="0">
                <a:latin typeface="Times New Roman" panose="02020603050405020304" pitchFamily="18" charset="0"/>
                <a:cs typeface="Times New Roman" panose="02020603050405020304" pitchFamily="18" charset="0"/>
              </a:rPr>
              <a:t>the question "</a:t>
            </a:r>
            <a:r>
              <a:rPr lang="en-US" dirty="0" err="1">
                <a:latin typeface="Times New Roman" panose="02020603050405020304" pitchFamily="18" charset="0"/>
                <a:cs typeface="Times New Roman" panose="02020603050405020304" pitchFamily="18" charset="0"/>
              </a:rPr>
              <a:t>unde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malum</a:t>
            </a:r>
            <a:r>
              <a:rPr lang="en-US" dirty="0">
                <a:latin typeface="Times New Roman" panose="02020603050405020304" pitchFamily="18" charset="0"/>
                <a:cs typeface="Times New Roman" panose="02020603050405020304" pitchFamily="18" charset="0"/>
              </a:rPr>
              <a:t>?" loses all ontological meaning, the question that replaces </a:t>
            </a:r>
            <a:r>
              <a:rPr lang="en-US" dirty="0" smtClean="0">
                <a:latin typeface="Times New Roman" panose="02020603050405020304" pitchFamily="18" charset="0"/>
                <a:cs typeface="Times New Roman" panose="02020603050405020304" pitchFamily="18" charset="0"/>
              </a:rPr>
              <a:t>it</a:t>
            </a:r>
            <a:r>
              <a:rPr lang="cs-CZ" dirty="0" smtClean="0">
                <a:latin typeface="Times New Roman" panose="02020603050405020304" pitchFamily="18" charset="0"/>
                <a:cs typeface="Times New Roman" panose="02020603050405020304" pitchFamily="18" charset="0"/>
              </a:rPr>
              <a:t> – </a:t>
            </a:r>
            <a:r>
              <a:rPr lang="en-US" b="1" dirty="0" err="1" smtClean="0">
                <a:latin typeface="Times New Roman" panose="02020603050405020304" pitchFamily="18" charset="0"/>
                <a:cs typeface="Times New Roman" panose="02020603050405020304" pitchFamily="18" charset="0"/>
              </a:rPr>
              <a:t>unde</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malum</a:t>
            </a:r>
            <a:r>
              <a:rPr lang="cs-CZ"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faciamus</a:t>
            </a:r>
            <a:r>
              <a:rPr lang="en-US" dirty="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shifts </a:t>
            </a:r>
            <a:r>
              <a:rPr lang="en-US" dirty="0">
                <a:latin typeface="Times New Roman" panose="02020603050405020304" pitchFamily="18" charset="0"/>
                <a:cs typeface="Times New Roman" panose="02020603050405020304" pitchFamily="18" charset="0"/>
              </a:rPr>
              <a:t>the problem of evil into sphere of action, of willing, of </a:t>
            </a:r>
            <a:r>
              <a:rPr lang="cs-CZ" dirty="0" smtClean="0">
                <a:latin typeface="Times New Roman" panose="02020603050405020304" pitchFamily="18" charset="0"/>
                <a:cs typeface="Times New Roman" panose="02020603050405020304" pitchFamily="18" charset="0"/>
              </a:rPr>
              <a:t>free </a:t>
            </a:r>
            <a:r>
              <a:rPr lang="cs-CZ" dirty="0" err="1" smtClean="0">
                <a:latin typeface="Times New Roman" panose="02020603050405020304" pitchFamily="18" charset="0"/>
                <a:cs typeface="Times New Roman" panose="02020603050405020304" pitchFamily="18" charset="0"/>
              </a:rPr>
              <a:t>will</a:t>
            </a:r>
            <a:r>
              <a:rPr lang="cs-CZ" dirty="0" smtClean="0">
                <a:latin typeface="Times New Roman" panose="02020603050405020304" pitchFamily="18" charset="0"/>
                <a:cs typeface="Times New Roman" panose="02020603050405020304" pitchFamily="18" charset="0"/>
              </a:rPr>
              <a:t>.</a:t>
            </a:r>
          </a:p>
          <a:p>
            <a:pPr marL="0" indent="0" algn="just">
              <a:buNone/>
            </a:pPr>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purely moral vision of evil leads in turn to a penal vision of history. No soul is unjustly thrown into misfortune. Only divine grace may interrupt the curse of </a:t>
            </a:r>
            <a:r>
              <a:rPr lang="en-US" dirty="0" err="1" smtClean="0">
                <a:latin typeface="Times New Roman" panose="02020603050405020304" pitchFamily="18" charset="0"/>
                <a:cs typeface="Times New Roman" panose="02020603050405020304" pitchFamily="18" charset="0"/>
              </a:rPr>
              <a:t>punishm</a:t>
            </a:r>
            <a:r>
              <a:rPr lang="cs-CZ" dirty="0" err="1" smtClean="0">
                <a:latin typeface="Times New Roman" panose="02020603050405020304" pitchFamily="18" charset="0"/>
                <a:cs typeface="Times New Roman" panose="02020603050405020304" pitchFamily="18" charset="0"/>
              </a:rPr>
              <a:t>ent</a:t>
            </a:r>
            <a:r>
              <a:rPr lang="cs-CZ"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76638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Enigma</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en-US" dirty="0">
                <a:latin typeface="Times New Roman" panose="02020603050405020304" pitchFamily="18" charset="0"/>
                <a:cs typeface="Times New Roman" panose="02020603050405020304" pitchFamily="18" charset="0"/>
              </a:rPr>
              <a:t>On the level of theoretical thinking the problem of evil remains a challenge that is never completely overcome. In this sense, we may speak of </a:t>
            </a:r>
            <a:r>
              <a:rPr lang="en-US" b="1" dirty="0">
                <a:latin typeface="Times New Roman" panose="02020603050405020304" pitchFamily="18" charset="0"/>
                <a:cs typeface="Times New Roman" panose="02020603050405020304" pitchFamily="18" charset="0"/>
              </a:rPr>
              <a:t>a failure of pure speculation</a:t>
            </a:r>
            <a:r>
              <a:rPr lang="en-US" dirty="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initial enigma is elevated to the rank of a </a:t>
            </a:r>
            <a:r>
              <a:rPr lang="en-US" b="1" dirty="0">
                <a:latin typeface="Times New Roman" panose="02020603050405020304" pitchFamily="18" charset="0"/>
                <a:cs typeface="Times New Roman" panose="02020603050405020304" pitchFamily="18" charset="0"/>
              </a:rPr>
              <a:t>terminal </a:t>
            </a:r>
            <a:r>
              <a:rPr lang="en-US" b="1" dirty="0" err="1">
                <a:latin typeface="Times New Roman" panose="02020603050405020304" pitchFamily="18" charset="0"/>
                <a:cs typeface="Times New Roman" panose="02020603050405020304" pitchFamily="18" charset="0"/>
              </a:rPr>
              <a:t>aporia</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by the very work of thinking that finally fails. It is to this </a:t>
            </a:r>
            <a:r>
              <a:rPr lang="en-US" dirty="0" err="1">
                <a:latin typeface="Times New Roman" panose="02020603050405020304" pitchFamily="18" charset="0"/>
                <a:cs typeface="Times New Roman" panose="02020603050405020304" pitchFamily="18" charset="0"/>
              </a:rPr>
              <a:t>aporia</a:t>
            </a:r>
            <a:r>
              <a:rPr lang="en-US" dirty="0">
                <a:latin typeface="Times New Roman" panose="02020603050405020304" pitchFamily="18" charset="0"/>
                <a:cs typeface="Times New Roman" panose="02020603050405020304" pitchFamily="18" charset="0"/>
              </a:rPr>
              <a:t> that action and the catharsis of feelings and emotions are called upon not to give a solution but a response, </a:t>
            </a:r>
            <a:r>
              <a:rPr lang="en-US" b="1" dirty="0">
                <a:latin typeface="Times New Roman" panose="02020603050405020304" pitchFamily="18" charset="0"/>
                <a:cs typeface="Times New Roman" panose="02020603050405020304" pitchFamily="18" charset="0"/>
              </a:rPr>
              <a:t>a response able to render the </a:t>
            </a:r>
            <a:r>
              <a:rPr lang="en-US" b="1" dirty="0" err="1">
                <a:latin typeface="Times New Roman" panose="02020603050405020304" pitchFamily="18" charset="0"/>
                <a:cs typeface="Times New Roman" panose="02020603050405020304" pitchFamily="18" charset="0"/>
              </a:rPr>
              <a:t>aporia</a:t>
            </a:r>
            <a:r>
              <a:rPr lang="en-US" b="1" dirty="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productive</a:t>
            </a:r>
            <a:r>
              <a:rPr lang="cs-CZ" dirty="0" smtClean="0">
                <a:latin typeface="Times New Roman" panose="02020603050405020304" pitchFamily="18" charset="0"/>
                <a:cs typeface="Times New Roman" panose="02020603050405020304" pitchFamily="18" charset="0"/>
              </a:rPr>
              <a:t>.</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2996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smtClean="0">
                <a:latin typeface="Times New Roman" panose="02020603050405020304" pitchFamily="18" charset="0"/>
                <a:cs typeface="Times New Roman" panose="02020603050405020304" pitchFamily="18" charset="0"/>
              </a:rPr>
              <a:t>Evil</a:t>
            </a:r>
            <a:r>
              <a:rPr lang="cs-CZ" dirty="0" smtClean="0">
                <a:latin typeface="Times New Roman" panose="02020603050405020304" pitchFamily="18" charset="0"/>
                <a:cs typeface="Times New Roman" panose="02020603050405020304" pitchFamily="18" charset="0"/>
              </a:rPr>
              <a:t> and </a:t>
            </a:r>
            <a:r>
              <a:rPr lang="cs-CZ" dirty="0" err="1" smtClean="0">
                <a:latin typeface="Times New Roman" panose="02020603050405020304" pitchFamily="18" charset="0"/>
                <a:cs typeface="Times New Roman" panose="02020603050405020304" pitchFamily="18" charset="0"/>
              </a:rPr>
              <a:t>Action</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en-US" dirty="0" smtClean="0">
                <a:latin typeface="Times New Roman" panose="02020603050405020304" pitchFamily="18" charset="0"/>
                <a:cs typeface="Times New Roman" panose="02020603050405020304" pitchFamily="18" charset="0"/>
              </a:rPr>
              <a:t>For </a:t>
            </a:r>
            <a:r>
              <a:rPr lang="en-US" dirty="0">
                <a:latin typeface="Times New Roman" panose="02020603050405020304" pitchFamily="18" charset="0"/>
                <a:cs typeface="Times New Roman" panose="02020603050405020304" pitchFamily="18" charset="0"/>
              </a:rPr>
              <a:t>action, </a:t>
            </a:r>
            <a:r>
              <a:rPr lang="en-US" b="1" dirty="0">
                <a:latin typeface="Times New Roman" panose="02020603050405020304" pitchFamily="18" charset="0"/>
                <a:cs typeface="Times New Roman" panose="02020603050405020304" pitchFamily="18" charset="0"/>
              </a:rPr>
              <a:t>evil is above all what ought not to be, but what must fought against</a:t>
            </a:r>
            <a:r>
              <a:rPr lang="en-US" dirty="0">
                <a:latin typeface="Times New Roman" panose="02020603050405020304" pitchFamily="18" charset="0"/>
                <a:cs typeface="Times New Roman" panose="02020603050405020304" pitchFamily="18" charset="0"/>
              </a:rPr>
              <a:t>. In this sense, action inverts the orientation of looking at the world. </a:t>
            </a:r>
            <a:r>
              <a:rPr lang="en-US" b="1" dirty="0">
                <a:latin typeface="Times New Roman" panose="02020603050405020304" pitchFamily="18" charset="0"/>
                <a:cs typeface="Times New Roman" panose="02020603050405020304" pitchFamily="18" charset="0"/>
              </a:rPr>
              <a:t>Myth tends to pull speculative thought back toward origin of things</a:t>
            </a:r>
            <a:r>
              <a:rPr lang="en-US" dirty="0">
                <a:latin typeface="Times New Roman" panose="02020603050405020304" pitchFamily="18" charset="0"/>
                <a:cs typeface="Times New Roman" panose="02020603050405020304" pitchFamily="18" charset="0"/>
              </a:rPr>
              <a:t>. From whence comes evil, it asks. </a:t>
            </a:r>
            <a:r>
              <a:rPr lang="en-US" b="1" dirty="0">
                <a:latin typeface="Times New Roman" panose="02020603050405020304" pitchFamily="18" charset="0"/>
                <a:cs typeface="Times New Roman" panose="02020603050405020304" pitchFamily="18" charset="0"/>
              </a:rPr>
              <a:t>The response, the solution, of action is to act against evil. </a:t>
            </a:r>
            <a:r>
              <a:rPr lang="en-US" dirty="0">
                <a:latin typeface="Times New Roman" panose="02020603050405020304" pitchFamily="18" charset="0"/>
                <a:cs typeface="Times New Roman" panose="02020603050405020304" pitchFamily="18" charset="0"/>
              </a:rPr>
              <a:t>Our vision is thus turned toward the future, by the idea of a task to be </a:t>
            </a:r>
            <a:r>
              <a:rPr lang="en-US" dirty="0" smtClean="0">
                <a:latin typeface="Times New Roman" panose="02020603050405020304" pitchFamily="18" charset="0"/>
                <a:cs typeface="Times New Roman" panose="02020603050405020304" pitchFamily="18" charset="0"/>
              </a:rPr>
              <a:t>accomplished</a:t>
            </a:r>
            <a:r>
              <a:rPr lang="cs-CZ"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6007978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smtClean="0">
                <a:latin typeface="Times New Roman" panose="02020603050405020304" pitchFamily="18" charset="0"/>
                <a:cs typeface="Times New Roman" panose="02020603050405020304" pitchFamily="18" charset="0"/>
              </a:rPr>
              <a:t>Belief</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Despite</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Evil</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third stage in the catharsis of the lament is to discover reasons for </a:t>
            </a:r>
            <a:r>
              <a:rPr lang="en-US" b="1" dirty="0">
                <a:latin typeface="Times New Roman" panose="02020603050405020304" pitchFamily="18" charset="0"/>
                <a:cs typeface="Times New Roman" panose="02020603050405020304" pitchFamily="18" charset="0"/>
              </a:rPr>
              <a:t>believing in </a:t>
            </a:r>
            <a:r>
              <a:rPr lang="en-US" b="1" dirty="0" smtClean="0">
                <a:latin typeface="Times New Roman" panose="02020603050405020304" pitchFamily="18" charset="0"/>
                <a:cs typeface="Times New Roman" panose="02020603050405020304" pitchFamily="18" charset="0"/>
              </a:rPr>
              <a:t>God</a:t>
            </a:r>
            <a:r>
              <a:rPr lang="cs-CZ" b="1" dirty="0" smtClean="0">
                <a:latin typeface="Times New Roman" panose="02020603050405020304" pitchFamily="18" charset="0"/>
                <a:cs typeface="Times New Roman" panose="02020603050405020304" pitchFamily="18" charset="0"/>
              </a:rPr>
              <a:t> </a:t>
            </a:r>
            <a:r>
              <a:rPr lang="cs-CZ" b="1" dirty="0" err="1" smtClean="0">
                <a:latin typeface="Times New Roman" panose="02020603050405020304" pitchFamily="18" charset="0"/>
                <a:cs typeface="Times New Roman" panose="02020603050405020304" pitchFamily="18" charset="0"/>
              </a:rPr>
              <a:t>that</a:t>
            </a:r>
            <a:r>
              <a:rPr lang="en-US" b="1" dirty="0" smtClean="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have nothing in common with to </a:t>
            </a:r>
            <a:r>
              <a:rPr lang="cs-CZ" b="1" dirty="0" err="1" smtClean="0">
                <a:latin typeface="Times New Roman" panose="02020603050405020304" pitchFamily="18" charset="0"/>
                <a:cs typeface="Times New Roman" panose="02020603050405020304" pitchFamily="18" charset="0"/>
              </a:rPr>
              <a:t>need</a:t>
            </a:r>
            <a:r>
              <a:rPr lang="cs-CZ" b="1" dirty="0" smtClean="0">
                <a:latin typeface="Times New Roman" panose="02020603050405020304" pitchFamily="18" charset="0"/>
                <a:cs typeface="Times New Roman" panose="02020603050405020304" pitchFamily="18" charset="0"/>
              </a:rPr>
              <a:t> to </a:t>
            </a:r>
            <a:r>
              <a:rPr lang="en-US" b="1" dirty="0" smtClean="0">
                <a:latin typeface="Times New Roman" panose="02020603050405020304" pitchFamily="18" charset="0"/>
                <a:cs typeface="Times New Roman" panose="02020603050405020304" pitchFamily="18" charset="0"/>
              </a:rPr>
              <a:t>explain </a:t>
            </a:r>
            <a:r>
              <a:rPr lang="en-US" b="1" dirty="0">
                <a:latin typeface="Times New Roman" panose="02020603050405020304" pitchFamily="18" charset="0"/>
                <a:cs typeface="Times New Roman" panose="02020603050405020304" pitchFamily="18" charset="0"/>
              </a:rPr>
              <a:t>the origin of suffering</a:t>
            </a:r>
            <a:r>
              <a:rPr lang="en-US" dirty="0">
                <a:latin typeface="Times New Roman" panose="02020603050405020304" pitchFamily="18" charset="0"/>
                <a:cs typeface="Times New Roman" panose="02020603050405020304" pitchFamily="18" charset="0"/>
              </a:rPr>
              <a:t>. Suffering is only a scandal person who understands God to be the source of everything good in creation, including our indignation against evil, our courage bear it, and our feeling of sympathy toward victims. In </a:t>
            </a:r>
            <a:r>
              <a:rPr lang="en-US" dirty="0" smtClean="0">
                <a:latin typeface="Times New Roman" panose="02020603050405020304" pitchFamily="18" charset="0"/>
                <a:cs typeface="Times New Roman" panose="02020603050405020304" pitchFamily="18" charset="0"/>
              </a:rPr>
              <a:t>other</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words</a:t>
            </a:r>
            <a:r>
              <a:rPr lang="cs-CZ"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we believe in God in spite of evil.</a:t>
            </a:r>
            <a:r>
              <a:rPr lang="en-US" dirty="0">
                <a:latin typeface="Times New Roman" panose="02020603050405020304" pitchFamily="18" charset="0"/>
                <a:cs typeface="Times New Roman" panose="02020603050405020304" pitchFamily="18" charset="0"/>
              </a:rPr>
              <a:t> </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49303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en-GB" dirty="0" smtClean="0">
                <a:latin typeface="Times New Roman" panose="02020603050405020304" pitchFamily="18" charset="0"/>
                <a:cs typeface="Times New Roman" panose="02020603050405020304" pitchFamily="18" charset="0"/>
              </a:rPr>
              <a:t>Renouncement of Desires</a:t>
            </a:r>
            <a:endParaRPr lang="en-GB"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lnSpcReduction="10000"/>
          </a:bodyPr>
          <a:lstStyle/>
          <a:p>
            <a:pPr marL="0" indent="0" algn="just">
              <a:buNone/>
            </a:pPr>
            <a:r>
              <a:rPr lang="en-US" dirty="0" smtClean="0">
                <a:latin typeface="Times New Roman" panose="02020603050405020304" pitchFamily="18" charset="0"/>
                <a:cs typeface="Times New Roman" panose="02020603050405020304" pitchFamily="18" charset="0"/>
              </a:rPr>
              <a:t>But </a:t>
            </a:r>
            <a:r>
              <a:rPr lang="en-US" dirty="0">
                <a:latin typeface="Times New Roman" panose="02020603050405020304" pitchFamily="18" charset="0"/>
                <a:cs typeface="Times New Roman" panose="02020603050405020304" pitchFamily="18" charset="0"/>
              </a:rPr>
              <a:t>the theology of the cross, that is, the theology that </a:t>
            </a:r>
            <a:r>
              <a:rPr lang="en-US" dirty="0" smtClean="0">
                <a:latin typeface="Times New Roman" panose="02020603050405020304" pitchFamily="18" charset="0"/>
                <a:cs typeface="Times New Roman" panose="02020603050405020304" pitchFamily="18" charset="0"/>
              </a:rPr>
              <a:t>God </a:t>
            </a:r>
            <a:r>
              <a:rPr lang="en-US" dirty="0">
                <a:latin typeface="Times New Roman" panose="02020603050405020304" pitchFamily="18" charset="0"/>
                <a:cs typeface="Times New Roman" panose="02020603050405020304" pitchFamily="18" charset="0"/>
              </a:rPr>
              <a:t>died in Christ, remains meaningless without </a:t>
            </a:r>
            <a:r>
              <a:rPr lang="en-US" b="1" dirty="0">
                <a:latin typeface="Times New Roman" panose="02020603050405020304" pitchFamily="18" charset="0"/>
                <a:cs typeface="Times New Roman" panose="02020603050405020304" pitchFamily="18" charset="0"/>
              </a:rPr>
              <a:t>a corresponding transformation of our lament</a:t>
            </a:r>
            <a:r>
              <a:rPr lang="en-US" dirty="0">
                <a:latin typeface="Times New Roman" panose="02020603050405020304" pitchFamily="18" charset="0"/>
                <a:cs typeface="Times New Roman" panose="02020603050405020304" pitchFamily="18" charset="0"/>
              </a:rPr>
              <a:t>. The horizon toward which this wisdom is directed seems to me to be </a:t>
            </a:r>
            <a:r>
              <a:rPr lang="en-US" b="1" dirty="0">
                <a:latin typeface="Times New Roman" panose="02020603050405020304" pitchFamily="18" charset="0"/>
                <a:cs typeface="Times New Roman" panose="02020603050405020304" pitchFamily="18" charset="0"/>
              </a:rPr>
              <a:t>a renouncement of those very desires the wounding of which engenders our complaint. </a:t>
            </a:r>
            <a:r>
              <a:rPr lang="en-US" dirty="0">
                <a:latin typeface="Times New Roman" panose="02020603050405020304" pitchFamily="18" charset="0"/>
                <a:cs typeface="Times New Roman" panose="02020603050405020304" pitchFamily="18" charset="0"/>
              </a:rPr>
              <a:t>This is a renouncement, first of all, of the </a:t>
            </a:r>
            <a:r>
              <a:rPr lang="en-US" b="1" dirty="0">
                <a:latin typeface="Times New Roman" panose="02020603050405020304" pitchFamily="18" charset="0"/>
                <a:cs typeface="Times New Roman" panose="02020603050405020304" pitchFamily="18" charset="0"/>
              </a:rPr>
              <a:t>desire to be spared of all suffering</a:t>
            </a:r>
            <a:r>
              <a:rPr lang="en-US" dirty="0">
                <a:latin typeface="Times New Roman" panose="02020603050405020304" pitchFamily="18" charset="0"/>
                <a:cs typeface="Times New Roman" panose="02020603050405020304" pitchFamily="18" charset="0"/>
              </a:rPr>
              <a:t>. Next it is a renouncement of the infantile component of the desire for </a:t>
            </a:r>
            <a:r>
              <a:rPr lang="en-US" dirty="0" smtClean="0">
                <a:latin typeface="Times New Roman" panose="02020603050405020304" pitchFamily="18" charset="0"/>
                <a:cs typeface="Times New Roman" panose="02020603050405020304" pitchFamily="18" charset="0"/>
              </a:rPr>
              <a:t>immortality</a:t>
            </a:r>
            <a:r>
              <a:rPr lang="cs-CZ" dirty="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 </a:t>
            </a:r>
            <a:r>
              <a:rPr lang="en-US" dirty="0">
                <a:latin typeface="Times New Roman" panose="02020603050405020304" pitchFamily="18" charset="0"/>
                <a:cs typeface="Times New Roman" panose="02020603050405020304" pitchFamily="18" charset="0"/>
              </a:rPr>
              <a:t>similar wisdom is perhaps indicated at the end of the book of Job when it is said that </a:t>
            </a:r>
            <a:r>
              <a:rPr lang="en-US" b="1" dirty="0">
                <a:latin typeface="Times New Roman" panose="02020603050405020304" pitchFamily="18" charset="0"/>
                <a:cs typeface="Times New Roman" panose="02020603050405020304" pitchFamily="18" charset="0"/>
              </a:rPr>
              <a:t>Job came to love God for </a:t>
            </a:r>
            <a:r>
              <a:rPr lang="en-US" b="1" dirty="0" err="1">
                <a:latin typeface="Times New Roman" panose="02020603050405020304" pitchFamily="18" charset="0"/>
                <a:cs typeface="Times New Roman" panose="02020603050405020304" pitchFamily="18" charset="0"/>
              </a:rPr>
              <a:t>nought</a:t>
            </a:r>
            <a:r>
              <a:rPr lang="en-US" dirty="0">
                <a:latin typeface="Times New Roman" panose="02020603050405020304" pitchFamily="18" charset="0"/>
                <a:cs typeface="Times New Roman" panose="02020603050405020304" pitchFamily="18" charset="0"/>
              </a:rPr>
              <a:t>, thereby making Satan lose his bet. To love God for </a:t>
            </a:r>
            <a:r>
              <a:rPr lang="en-US" dirty="0" err="1">
                <a:latin typeface="Times New Roman" panose="02020603050405020304" pitchFamily="18" charset="0"/>
                <a:cs typeface="Times New Roman" panose="02020603050405020304" pitchFamily="18" charset="0"/>
              </a:rPr>
              <a:t>nought</a:t>
            </a:r>
            <a:r>
              <a:rPr lang="en-US" dirty="0">
                <a:latin typeface="Times New Roman" panose="02020603050405020304" pitchFamily="18" charset="0"/>
                <a:cs typeface="Times New Roman" panose="02020603050405020304" pitchFamily="18" charset="0"/>
              </a:rPr>
              <a:t> is to escape completely the cycle of retribution to which the lamentation still remains captive, so long as the victim bemoans the injustice of his or her </a:t>
            </a:r>
            <a:r>
              <a:rPr lang="en-US" dirty="0" smtClean="0">
                <a:latin typeface="Times New Roman" panose="02020603050405020304" pitchFamily="18" charset="0"/>
                <a:cs typeface="Times New Roman" panose="02020603050405020304" pitchFamily="18" charset="0"/>
              </a:rPr>
              <a:t>fa</a:t>
            </a:r>
            <a:r>
              <a:rPr lang="cs-CZ" dirty="0" err="1" smtClean="0">
                <a:latin typeface="Times New Roman" panose="02020603050405020304" pitchFamily="18" charset="0"/>
                <a:cs typeface="Times New Roman" panose="02020603050405020304" pitchFamily="18" charset="0"/>
              </a:rPr>
              <a:t>te</a:t>
            </a:r>
            <a:r>
              <a:rPr lang="cs-CZ" dirty="0" smtClean="0">
                <a:latin typeface="Times New Roman" panose="02020603050405020304" pitchFamily="18" charset="0"/>
                <a:cs typeface="Times New Roman" panose="02020603050405020304" pitchFamily="18" charset="0"/>
              </a:rPr>
              <a:t>.</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925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endParaRPr lang="cs-CZ" dirty="0"/>
          </a:p>
        </p:txBody>
      </p:sp>
      <p:sp>
        <p:nvSpPr>
          <p:cNvPr id="6" name="Zástupný symbol pro obsah 5"/>
          <p:cNvSpPr>
            <a:spLocks noGrp="1"/>
          </p:cNvSpPr>
          <p:nvPr>
            <p:ph idx="1"/>
          </p:nvPr>
        </p:nvSpPr>
        <p:spPr/>
        <p:txBody>
          <a:bodyPr/>
          <a:lstStyle/>
          <a:p>
            <a:pPr marL="0" indent="0" algn="just">
              <a:buNone/>
            </a:pPr>
            <a:r>
              <a:rPr lang="cs-CZ" dirty="0" smtClean="0">
                <a:latin typeface="Times New Roman" panose="02020603050405020304" pitchFamily="18" charset="0"/>
                <a:cs typeface="Times New Roman" panose="02020603050405020304" pitchFamily="18" charset="0"/>
              </a:rPr>
              <a:t>„Možná bychom neměli myslet o </a:t>
            </a:r>
            <a:r>
              <a:rPr lang="cs-CZ" dirty="0" err="1" smtClean="0">
                <a:latin typeface="Times New Roman" panose="02020603050405020304" pitchFamily="18" charset="0"/>
                <a:cs typeface="Times New Roman" panose="02020603050405020304" pitchFamily="18" charset="0"/>
              </a:rPr>
              <a:t>Macronovi</a:t>
            </a:r>
            <a:r>
              <a:rPr lang="cs-CZ" dirty="0" smtClean="0">
                <a:latin typeface="Times New Roman" panose="02020603050405020304" pitchFamily="18" charset="0"/>
                <a:cs typeface="Times New Roman" panose="02020603050405020304" pitchFamily="18" charset="0"/>
              </a:rPr>
              <a:t> jako o centristovi, ale spíše jako o radikálním </a:t>
            </a:r>
            <a:r>
              <a:rPr lang="cs-CZ" dirty="0" err="1" smtClean="0">
                <a:latin typeface="Times New Roman" panose="02020603050405020304" pitchFamily="18" charset="0"/>
                <a:cs typeface="Times New Roman" panose="02020603050405020304" pitchFamily="18" charset="0"/>
              </a:rPr>
              <a:t>Ricoeurovi</a:t>
            </a:r>
            <a:r>
              <a:rPr lang="cs-CZ" dirty="0" smtClean="0">
                <a:latin typeface="Times New Roman" panose="02020603050405020304" pitchFamily="18" charset="0"/>
                <a:cs typeface="Times New Roman" panose="02020603050405020304" pitchFamily="18" charset="0"/>
              </a:rPr>
              <a:t> svého druhu, který zemřel v roce 2005 a který proslul svým syntetizujícím stylem – hledání jednoty mezi zdánlivě nesmiřitelnými stanovisky. V tomto se mu umírněný </a:t>
            </a:r>
            <a:r>
              <a:rPr lang="cs-CZ" dirty="0" err="1" smtClean="0">
                <a:latin typeface="Times New Roman" panose="02020603050405020304" pitchFamily="18" charset="0"/>
                <a:cs typeface="Times New Roman" panose="02020603050405020304" pitchFamily="18" charset="0"/>
              </a:rPr>
              <a:t>Macron</a:t>
            </a:r>
            <a:r>
              <a:rPr lang="cs-CZ" dirty="0" smtClean="0">
                <a:latin typeface="Times New Roman" panose="02020603050405020304" pitchFamily="18" charset="0"/>
                <a:cs typeface="Times New Roman" panose="02020603050405020304" pitchFamily="18" charset="0"/>
              </a:rPr>
              <a:t> relativně podobá.“</a:t>
            </a:r>
            <a:r>
              <a:rPr lang="en-US" dirty="0" smtClean="0">
                <a:latin typeface="Times New Roman" panose="02020603050405020304" pitchFamily="18" charset="0"/>
                <a:cs typeface="Times New Roman" panose="02020603050405020304" pitchFamily="18" charset="0"/>
              </a:rPr>
              <a:t> </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4240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smtClean="0">
                <a:latin typeface="Times New Roman" panose="02020603050405020304" pitchFamily="18" charset="0"/>
                <a:cs typeface="Times New Roman" panose="02020603050405020304" pitchFamily="18" charset="0"/>
              </a:rPr>
              <a:t>Importance</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of</a:t>
            </a:r>
            <a:r>
              <a:rPr lang="cs-CZ" dirty="0" smtClean="0">
                <a:latin typeface="Times New Roman" panose="02020603050405020304" pitchFamily="18" charset="0"/>
                <a:cs typeface="Times New Roman" panose="02020603050405020304" pitchFamily="18" charset="0"/>
              </a:rPr>
              <a:t> Ideology</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en-US" dirty="0" err="1" smtClean="0">
                <a:latin typeface="Times New Roman" panose="02020603050405020304" pitchFamily="18" charset="0"/>
                <a:cs typeface="Times New Roman" panose="02020603050405020304" pitchFamily="18" charset="0"/>
              </a:rPr>
              <a:t>Ricoeur</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arrived at </a:t>
            </a:r>
            <a:r>
              <a:rPr lang="cs-CZ" dirty="0" err="1" smtClean="0">
                <a:latin typeface="Times New Roman" panose="02020603050405020304" pitchFamily="18" charset="0"/>
                <a:cs typeface="Times New Roman" panose="02020603050405020304" pitchFamily="18" charset="0"/>
              </a:rPr>
              <a:t>the</a:t>
            </a:r>
            <a:r>
              <a:rPr lang="en-US" dirty="0" smtClean="0">
                <a:latin typeface="Times New Roman" panose="02020603050405020304" pitchFamily="18" charset="0"/>
                <a:cs typeface="Times New Roman" panose="02020603050405020304" pitchFamily="18" charset="0"/>
              </a:rPr>
              <a:t> insight</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into</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the</a:t>
            </a:r>
            <a:r>
              <a:rPr lang="cs-CZ" dirty="0" smtClean="0">
                <a:latin typeface="Times New Roman" panose="02020603050405020304" pitchFamily="18" charset="0"/>
                <a:cs typeface="Times New Roman" panose="02020603050405020304" pitchFamily="18" charset="0"/>
              </a:rPr>
              <a:t> </a:t>
            </a:r>
            <a:r>
              <a:rPr lang="cs-CZ" b="1" dirty="0" err="1" smtClean="0">
                <a:latin typeface="Times New Roman" panose="02020603050405020304" pitchFamily="18" charset="0"/>
                <a:cs typeface="Times New Roman" panose="02020603050405020304" pitchFamily="18" charset="0"/>
              </a:rPr>
              <a:t>importanace</a:t>
            </a:r>
            <a:r>
              <a:rPr lang="cs-CZ" b="1" dirty="0" smtClean="0">
                <a:latin typeface="Times New Roman" panose="02020603050405020304" pitchFamily="18" charset="0"/>
                <a:cs typeface="Times New Roman" panose="02020603050405020304" pitchFamily="18" charset="0"/>
              </a:rPr>
              <a:t> </a:t>
            </a:r>
            <a:r>
              <a:rPr lang="cs-CZ" b="1" dirty="0" err="1" smtClean="0">
                <a:latin typeface="Times New Roman" panose="02020603050405020304" pitchFamily="18" charset="0"/>
                <a:cs typeface="Times New Roman" panose="02020603050405020304" pitchFamily="18" charset="0"/>
              </a:rPr>
              <a:t>of</a:t>
            </a:r>
            <a:r>
              <a:rPr lang="cs-CZ" b="1" dirty="0" smtClean="0">
                <a:latin typeface="Times New Roman" panose="02020603050405020304" pitchFamily="18" charset="0"/>
                <a:cs typeface="Times New Roman" panose="02020603050405020304" pitchFamily="18" charset="0"/>
              </a:rPr>
              <a:t> ideology</a:t>
            </a:r>
            <a:r>
              <a:rPr lang="en-US" b="1"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thanks to </a:t>
            </a:r>
            <a:r>
              <a:rPr lang="en-US" b="1" dirty="0">
                <a:latin typeface="Times New Roman" panose="02020603050405020304" pitchFamily="18" charset="0"/>
                <a:cs typeface="Times New Roman" panose="02020603050405020304" pitchFamily="18" charset="0"/>
              </a:rPr>
              <a:t>Clifford Geertz’s </a:t>
            </a:r>
            <a:r>
              <a:rPr lang="en-US" dirty="0">
                <a:latin typeface="Times New Roman" panose="02020603050405020304" pitchFamily="18" charset="0"/>
                <a:cs typeface="Times New Roman" panose="02020603050405020304" pitchFamily="18" charset="0"/>
              </a:rPr>
              <a:t>work on the symbolic function of action</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Because </a:t>
            </a:r>
            <a:r>
              <a:rPr lang="en-US" dirty="0">
                <a:latin typeface="Times New Roman" panose="02020603050405020304" pitchFamily="18" charset="0"/>
                <a:cs typeface="Times New Roman" panose="02020603050405020304" pitchFamily="18" charset="0"/>
              </a:rPr>
              <a:t>he held that particular view of ideology </a:t>
            </a:r>
            <a:r>
              <a:rPr lang="en-US" b="1" dirty="0">
                <a:latin typeface="Times New Roman" panose="02020603050405020304" pitchFamily="18" charset="0"/>
                <a:cs typeface="Times New Roman" panose="02020603050405020304" pitchFamily="18" charset="0"/>
              </a:rPr>
              <a:t>he did not share Jürgen Habermas’ conception of emancipation</a:t>
            </a:r>
            <a:r>
              <a:rPr lang="en-US" dirty="0">
                <a:latin typeface="Times New Roman" panose="02020603050405020304" pitchFamily="18" charset="0"/>
                <a:cs typeface="Times New Roman" panose="02020603050405020304" pitchFamily="18" charset="0"/>
              </a:rPr>
              <a:t>. As far as he was concerned, it was neither desirable nor even possible to eliminate ideology from either political discourse or political practice</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He </a:t>
            </a:r>
            <a:r>
              <a:rPr lang="en-US" dirty="0">
                <a:latin typeface="Times New Roman" panose="02020603050405020304" pitchFamily="18" charset="0"/>
                <a:cs typeface="Times New Roman" panose="02020603050405020304" pitchFamily="18" charset="0"/>
              </a:rPr>
              <a:t>draws our attention to Macron’s very deliberate repetition of the phrase </a:t>
            </a:r>
            <a:r>
              <a:rPr lang="en-US" i="1" dirty="0">
                <a:latin typeface="Times New Roman" panose="02020603050405020304" pitchFamily="18" charset="0"/>
                <a:cs typeface="Times New Roman" panose="02020603050405020304" pitchFamily="18" charset="0"/>
              </a:rPr>
              <a:t>et </a:t>
            </a:r>
            <a:r>
              <a:rPr lang="en-US" i="1" dirty="0" err="1">
                <a:latin typeface="Times New Roman" panose="02020603050405020304" pitchFamily="18" charset="0"/>
                <a:cs typeface="Times New Roman" panose="02020603050405020304" pitchFamily="18" charset="0"/>
              </a:rPr>
              <a:t>en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même</a:t>
            </a:r>
            <a:r>
              <a:rPr lang="en-US" i="1" dirty="0">
                <a:latin typeface="Times New Roman" panose="02020603050405020304" pitchFamily="18" charset="0"/>
                <a:cs typeface="Times New Roman" panose="02020603050405020304" pitchFamily="18" charset="0"/>
              </a:rPr>
              <a:t> temps</a:t>
            </a:r>
            <a:r>
              <a:rPr lang="en-US" dirty="0">
                <a:latin typeface="Times New Roman" panose="02020603050405020304" pitchFamily="18" charset="0"/>
                <a:cs typeface="Times New Roman" panose="02020603050405020304" pitchFamily="18" charset="0"/>
              </a:rPr>
              <a:t> (“and at the same time”) as he announces plans to do two seemingly incompatible things such as </a:t>
            </a:r>
            <a:r>
              <a:rPr lang="en-US" dirty="0" err="1">
                <a:latin typeface="Times New Roman" panose="02020603050405020304" pitchFamily="18" charset="0"/>
                <a:cs typeface="Times New Roman" panose="02020603050405020304" pitchFamily="18" charset="0"/>
              </a:rPr>
              <a:t>liberalising</a:t>
            </a:r>
            <a:r>
              <a:rPr lang="en-US" dirty="0">
                <a:latin typeface="Times New Roman" panose="02020603050405020304" pitchFamily="18" charset="0"/>
                <a:cs typeface="Times New Roman" panose="02020603050405020304" pitchFamily="18" charset="0"/>
              </a:rPr>
              <a:t> the </a:t>
            </a:r>
            <a:r>
              <a:rPr lang="en-US" dirty="0" err="1">
                <a:latin typeface="Times New Roman" panose="02020603050405020304" pitchFamily="18" charset="0"/>
                <a:cs typeface="Times New Roman" panose="02020603050405020304" pitchFamily="18" charset="0"/>
              </a:rPr>
              <a:t>labour</a:t>
            </a:r>
            <a:r>
              <a:rPr lang="en-US" dirty="0">
                <a:latin typeface="Times New Roman" panose="02020603050405020304" pitchFamily="18" charset="0"/>
                <a:cs typeface="Times New Roman" panose="02020603050405020304" pitchFamily="18" charset="0"/>
              </a:rPr>
              <a:t> market and protecting those in the most insecure positions.</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2142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Jak si rozuměl sám </a:t>
            </a:r>
            <a:r>
              <a:rPr lang="cs-CZ" dirty="0" err="1" smtClean="0">
                <a:latin typeface="Times New Roman" panose="02020603050405020304" pitchFamily="18" charset="0"/>
                <a:cs typeface="Times New Roman" panose="02020603050405020304" pitchFamily="18" charset="0"/>
              </a:rPr>
              <a:t>Ricoeur</a:t>
            </a:r>
            <a:r>
              <a:rPr lang="cs-CZ" dirty="0" smtClean="0">
                <a:latin typeface="Times New Roman" panose="02020603050405020304" pitchFamily="18" charset="0"/>
                <a:cs typeface="Times New Roman" panose="02020603050405020304" pitchFamily="18" charset="0"/>
              </a:rPr>
              <a:t>?</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cs-CZ"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I </a:t>
            </a:r>
            <a:r>
              <a:rPr lang="en-US" dirty="0">
                <a:latin typeface="Times New Roman" panose="02020603050405020304" pitchFamily="18" charset="0"/>
                <a:cs typeface="Times New Roman" panose="02020603050405020304" pitchFamily="18" charset="0"/>
              </a:rPr>
              <a:t>am not a Christian philosopher, as </a:t>
            </a:r>
            <a:r>
              <a:rPr lang="en-US" dirty="0" err="1">
                <a:latin typeface="Times New Roman" panose="02020603050405020304" pitchFamily="18" charset="0"/>
                <a:cs typeface="Times New Roman" panose="02020603050405020304" pitchFamily="18" charset="0"/>
              </a:rPr>
              <a:t>rumour</a:t>
            </a:r>
            <a:r>
              <a:rPr lang="en-US" dirty="0">
                <a:latin typeface="Times New Roman" panose="02020603050405020304" pitchFamily="18" charset="0"/>
                <a:cs typeface="Times New Roman" panose="02020603050405020304" pitchFamily="18" charset="0"/>
              </a:rPr>
              <a:t> would have it, in a deliberately pejorative, even discriminatory sense. I am, on one side, a philosopher, nothing more, even a philosopher without an absolute, concerned about, devoted to, immersed in </a:t>
            </a:r>
            <a:r>
              <a:rPr lang="en-US" b="1" dirty="0">
                <a:latin typeface="Times New Roman" panose="02020603050405020304" pitchFamily="18" charset="0"/>
                <a:cs typeface="Times New Roman" panose="02020603050405020304" pitchFamily="18" charset="0"/>
              </a:rPr>
              <a:t>philosophical anthropology</a:t>
            </a:r>
            <a:r>
              <a:rPr lang="en-US" dirty="0">
                <a:latin typeface="Times New Roman" panose="02020603050405020304" pitchFamily="18" charset="0"/>
                <a:cs typeface="Times New Roman" panose="02020603050405020304" pitchFamily="18" charset="0"/>
              </a:rPr>
              <a:t>, whose general theme can be placed under the heading of a </a:t>
            </a:r>
            <a:r>
              <a:rPr lang="en-US" b="1" dirty="0">
                <a:latin typeface="Times New Roman" panose="02020603050405020304" pitchFamily="18" charset="0"/>
                <a:cs typeface="Times New Roman" panose="02020603050405020304" pitchFamily="18" charset="0"/>
              </a:rPr>
              <a:t>fundamental anthropology</a:t>
            </a:r>
            <a:r>
              <a:rPr lang="en-US" dirty="0" smtClean="0">
                <a:latin typeface="Times New Roman" panose="02020603050405020304" pitchFamily="18" charset="0"/>
                <a:cs typeface="Times New Roman" panose="02020603050405020304" pitchFamily="18" charset="0"/>
              </a:rPr>
              <a:t>."</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02276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Životopisná skica</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fontScale="92500" lnSpcReduction="10000"/>
          </a:bodyPr>
          <a:lstStyle/>
          <a:p>
            <a:pPr marL="0" indent="0" algn="just">
              <a:buNone/>
            </a:pPr>
            <a:r>
              <a:rPr lang="cs-CZ" dirty="0">
                <a:latin typeface="Times New Roman" panose="02020603050405020304" pitchFamily="18" charset="0"/>
                <a:cs typeface="Times New Roman" panose="02020603050405020304" pitchFamily="18" charset="0"/>
              </a:rPr>
              <a:t>Paul </a:t>
            </a:r>
            <a:r>
              <a:rPr lang="cs-CZ" dirty="0" smtClean="0">
                <a:latin typeface="Times New Roman" panose="02020603050405020304" pitchFamily="18" charset="0"/>
                <a:cs typeface="Times New Roman" panose="02020603050405020304" pitchFamily="18" charset="0"/>
              </a:rPr>
              <a:t>Ricœur se </a:t>
            </a:r>
            <a:r>
              <a:rPr lang="cs-CZ" dirty="0">
                <a:latin typeface="Times New Roman" panose="02020603050405020304" pitchFamily="18" charset="0"/>
                <a:cs typeface="Times New Roman" panose="02020603050405020304" pitchFamily="18" charset="0"/>
              </a:rPr>
              <a:t>narodil do protestantské rodiny. Matka zemřela po jeho porodu a otec padl v roce 1915 v První světové válce. Vyrůstal u prarodičů a u své tety v </a:t>
            </a:r>
            <a:r>
              <a:rPr lang="cs-CZ" dirty="0" err="1">
                <a:latin typeface="Times New Roman" panose="02020603050405020304" pitchFamily="18" charset="0"/>
                <a:cs typeface="Times New Roman" panose="02020603050405020304" pitchFamily="18" charset="0"/>
              </a:rPr>
              <a:t>Rennes</a:t>
            </a:r>
            <a:r>
              <a:rPr lang="cs-CZ" dirty="0">
                <a:latin typeface="Times New Roman" panose="02020603050405020304" pitchFamily="18" charset="0"/>
                <a:cs typeface="Times New Roman" panose="02020603050405020304" pitchFamily="18" charset="0"/>
              </a:rPr>
              <a:t>. V roce 1934 začal studovat na pařížské Sorbonně, kde jej nadchlo dílo </a:t>
            </a:r>
            <a:r>
              <a:rPr lang="cs-CZ" b="1" dirty="0">
                <a:latin typeface="Times New Roman" panose="02020603050405020304" pitchFamily="18" charset="0"/>
                <a:cs typeface="Times New Roman" panose="02020603050405020304" pitchFamily="18" charset="0"/>
              </a:rPr>
              <a:t>existenciálního filosofa Gabriela Marcela</a:t>
            </a:r>
            <a:r>
              <a:rPr lang="cs-CZ" dirty="0">
                <a:latin typeface="Times New Roman" panose="02020603050405020304" pitchFamily="18" charset="0"/>
                <a:cs typeface="Times New Roman" panose="02020603050405020304" pitchFamily="18" charset="0"/>
              </a:rPr>
              <a:t> a pod jeho vlivem sepsal své </a:t>
            </a:r>
            <a:r>
              <a:rPr lang="cs-CZ" b="1" dirty="0">
                <a:latin typeface="Times New Roman" panose="02020603050405020304" pitchFamily="18" charset="0"/>
                <a:cs typeface="Times New Roman" panose="02020603050405020304" pitchFamily="18" charset="0"/>
              </a:rPr>
              <a:t>první texty o socialismu a pacifismu</a:t>
            </a:r>
            <a:r>
              <a:rPr lang="cs-CZ" dirty="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Přes </a:t>
            </a:r>
            <a:r>
              <a:rPr lang="cs-CZ" dirty="0">
                <a:latin typeface="Times New Roman" panose="02020603050405020304" pitchFamily="18" charset="0"/>
                <a:cs typeface="Times New Roman" panose="02020603050405020304" pitchFamily="18" charset="0"/>
              </a:rPr>
              <a:t>svůj pacifismus narukoval poté, co začala Druhá světová válka, do francouzské armády a byl vyznamenán za statečnost. Rovněž však strávil </a:t>
            </a:r>
            <a:r>
              <a:rPr lang="cs-CZ" b="1" dirty="0">
                <a:latin typeface="Times New Roman" panose="02020603050405020304" pitchFamily="18" charset="0"/>
                <a:cs typeface="Times New Roman" panose="02020603050405020304" pitchFamily="18" charset="0"/>
              </a:rPr>
              <a:t>pět let v německém zajateckém táboře</a:t>
            </a:r>
            <a:r>
              <a:rPr lang="cs-CZ" dirty="0">
                <a:latin typeface="Times New Roman" panose="02020603050405020304" pitchFamily="18" charset="0"/>
                <a:cs typeface="Times New Roman" panose="02020603050405020304" pitchFamily="18" charset="0"/>
              </a:rPr>
              <a:t>. Zde založil </a:t>
            </a:r>
            <a:r>
              <a:rPr lang="cs-CZ" b="1" dirty="0">
                <a:latin typeface="Times New Roman" panose="02020603050405020304" pitchFamily="18" charset="0"/>
                <a:cs typeface="Times New Roman" panose="02020603050405020304" pitchFamily="18" charset="0"/>
              </a:rPr>
              <a:t>Neoficiální universitu zajatců</a:t>
            </a:r>
            <a:r>
              <a:rPr lang="cs-CZ" dirty="0">
                <a:latin typeface="Times New Roman" panose="02020603050405020304" pitchFamily="18" charset="0"/>
                <a:cs typeface="Times New Roman" panose="02020603050405020304" pitchFamily="18" charset="0"/>
              </a:rPr>
              <a:t>, v níž vězni přednášeli a </a:t>
            </a:r>
            <a:r>
              <a:rPr lang="cs-CZ" dirty="0" smtClean="0">
                <a:latin typeface="Times New Roman" panose="02020603050405020304" pitchFamily="18" charset="0"/>
                <a:cs typeface="Times New Roman" panose="02020603050405020304" pitchFamily="18" charset="0"/>
              </a:rPr>
              <a:t>bádali. </a:t>
            </a:r>
            <a:r>
              <a:rPr lang="cs-CZ" dirty="0">
                <a:latin typeface="Times New Roman" panose="02020603050405020304" pitchFamily="18" charset="0"/>
                <a:cs typeface="Times New Roman" panose="02020603050405020304" pitchFamily="18" charset="0"/>
              </a:rPr>
              <a:t>Ricœur zde rovněž začal číst Husserla a přeložil do francouzštiny jeho </a:t>
            </a:r>
            <a:r>
              <a:rPr lang="cs-CZ" i="1" dirty="0">
                <a:latin typeface="Times New Roman" panose="02020603050405020304" pitchFamily="18" charset="0"/>
                <a:cs typeface="Times New Roman" panose="02020603050405020304" pitchFamily="18" charset="0"/>
              </a:rPr>
              <a:t>Ideje</a:t>
            </a:r>
            <a:r>
              <a:rPr lang="cs-CZ" dirty="0">
                <a:latin typeface="Times New Roman" panose="02020603050405020304" pitchFamily="18" charset="0"/>
                <a:cs typeface="Times New Roman" panose="02020603050405020304" pitchFamily="18" charset="0"/>
              </a:rPr>
              <a:t> I. Spolu se svým spoluvězněm Mikelem </a:t>
            </a:r>
            <a:r>
              <a:rPr lang="cs-CZ" dirty="0" err="1">
                <a:latin typeface="Times New Roman" panose="02020603050405020304" pitchFamily="18" charset="0"/>
                <a:cs typeface="Times New Roman" panose="02020603050405020304" pitchFamily="18" charset="0"/>
              </a:rPr>
              <a:t>Dufrennem</a:t>
            </a:r>
            <a:r>
              <a:rPr lang="cs-CZ" dirty="0">
                <a:latin typeface="Times New Roman" panose="02020603050405020304" pitchFamily="18" charset="0"/>
                <a:cs typeface="Times New Roman" panose="02020603050405020304" pitchFamily="18" charset="0"/>
              </a:rPr>
              <a:t> dále rozepsal knihu o Karlu </a:t>
            </a:r>
            <a:r>
              <a:rPr lang="cs-CZ" dirty="0" err="1">
                <a:latin typeface="Times New Roman" panose="02020603050405020304" pitchFamily="18" charset="0"/>
                <a:cs typeface="Times New Roman" panose="02020603050405020304" pitchFamily="18" charset="0"/>
              </a:rPr>
              <a:t>Jaspersovi</a:t>
            </a:r>
            <a:r>
              <a:rPr lang="cs-CZ" dirty="0">
                <a:latin typeface="Times New Roman" panose="02020603050405020304" pitchFamily="18" charset="0"/>
                <a:cs typeface="Times New Roman" panose="02020603050405020304" pitchFamily="18" charset="0"/>
              </a:rPr>
              <a:t>. Právě</a:t>
            </a:r>
            <a:r>
              <a:rPr lang="cs-CZ" b="1" dirty="0">
                <a:latin typeface="Times New Roman" panose="02020603050405020304" pitchFamily="18" charset="0"/>
                <a:cs typeface="Times New Roman" panose="02020603050405020304" pitchFamily="18" charset="0"/>
              </a:rPr>
              <a:t> Marcel, </a:t>
            </a:r>
            <a:r>
              <a:rPr lang="cs-CZ" b="1" dirty="0" err="1">
                <a:latin typeface="Times New Roman" panose="02020603050405020304" pitchFamily="18" charset="0"/>
                <a:cs typeface="Times New Roman" panose="02020603050405020304" pitchFamily="18" charset="0"/>
              </a:rPr>
              <a:t>Husserl</a:t>
            </a:r>
            <a:r>
              <a:rPr lang="cs-CZ" b="1" dirty="0">
                <a:latin typeface="Times New Roman" panose="02020603050405020304" pitchFamily="18" charset="0"/>
                <a:cs typeface="Times New Roman" panose="02020603050405020304" pitchFamily="18" charset="0"/>
              </a:rPr>
              <a:t> a Jaspers </a:t>
            </a:r>
            <a:r>
              <a:rPr lang="cs-CZ" dirty="0">
                <a:latin typeface="Times New Roman" panose="02020603050405020304" pitchFamily="18" charset="0"/>
                <a:cs typeface="Times New Roman" panose="02020603050405020304" pitchFamily="18" charset="0"/>
              </a:rPr>
              <a:t>byli vůdčími vlivy mladého</a:t>
            </a:r>
            <a:r>
              <a:rPr lang="cs-CZ" b="1"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Ricœura</a:t>
            </a:r>
            <a:r>
              <a:rPr lang="cs-CZ"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8535436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Myslitel zprostředkování</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fontScale="92500" lnSpcReduction="20000"/>
          </a:bodyPr>
          <a:lstStyle/>
          <a:p>
            <a:pPr marL="0" indent="0">
              <a:buNone/>
            </a:pPr>
            <a:r>
              <a:rPr lang="cs-CZ" dirty="0" smtClean="0">
                <a:latin typeface="Times New Roman" panose="02020603050405020304" pitchFamily="18" charset="0"/>
                <a:cs typeface="Times New Roman" panose="02020603050405020304" pitchFamily="18" charset="0"/>
              </a:rPr>
              <a:t>Vlivy:</a:t>
            </a:r>
          </a:p>
          <a:p>
            <a:pPr>
              <a:buFontTx/>
              <a:buChar char="-"/>
            </a:pPr>
            <a:r>
              <a:rPr lang="cs-CZ" dirty="0" smtClean="0">
                <a:latin typeface="Times New Roman" panose="02020603050405020304" pitchFamily="18" charset="0"/>
                <a:cs typeface="Times New Roman" panose="02020603050405020304" pitchFamily="18" charset="0"/>
              </a:rPr>
              <a:t>Existencialismus </a:t>
            </a:r>
            <a:r>
              <a:rPr lang="cs-CZ" dirty="0" smtClean="0">
                <a:latin typeface="Times New Roman" panose="02020603050405020304" pitchFamily="18" charset="0"/>
                <a:cs typeface="Times New Roman" panose="02020603050405020304" pitchFamily="18" charset="0"/>
              </a:rPr>
              <a:t>(Gabriel Marcel)</a:t>
            </a:r>
          </a:p>
          <a:p>
            <a:pPr>
              <a:buFontTx/>
              <a:buChar char="-"/>
            </a:pPr>
            <a:r>
              <a:rPr lang="cs-CZ" dirty="0" smtClean="0">
                <a:latin typeface="Times New Roman" panose="02020603050405020304" pitchFamily="18" charset="0"/>
                <a:cs typeface="Times New Roman" panose="02020603050405020304" pitchFamily="18" charset="0"/>
              </a:rPr>
              <a:t>Psychoanalýza (Sigmund Freud – hermeneutika podezření, viz kniha </a:t>
            </a:r>
            <a:r>
              <a:rPr lang="cs-CZ" i="1" dirty="0" smtClean="0">
                <a:latin typeface="Times New Roman" panose="02020603050405020304" pitchFamily="18" charset="0"/>
                <a:cs typeface="Times New Roman" panose="02020603050405020304" pitchFamily="18" charset="0"/>
              </a:rPr>
              <a:t>Freud et </a:t>
            </a:r>
            <a:r>
              <a:rPr lang="cs-CZ" i="1" dirty="0" err="1" smtClean="0">
                <a:latin typeface="Times New Roman" panose="02020603050405020304" pitchFamily="18" charset="0"/>
                <a:cs typeface="Times New Roman" panose="02020603050405020304" pitchFamily="18" charset="0"/>
              </a:rPr>
              <a:t>philosophie</a:t>
            </a:r>
            <a:r>
              <a:rPr lang="cs-CZ" dirty="0" smtClean="0">
                <a:latin typeface="Times New Roman" panose="02020603050405020304" pitchFamily="18" charset="0"/>
                <a:cs typeface="Times New Roman" panose="02020603050405020304" pitchFamily="18" charset="0"/>
              </a:rPr>
              <a:t>, v nějakém ohledu je psychoanalýza komplementem k fenomenologii, psychoanalýza analyzuje podvědomí, fenomenologie vědomí)</a:t>
            </a:r>
          </a:p>
          <a:p>
            <a:pPr>
              <a:buFontTx/>
              <a:buChar char="-"/>
            </a:pPr>
            <a:r>
              <a:rPr lang="cs-CZ" dirty="0" smtClean="0">
                <a:latin typeface="Times New Roman" panose="02020603050405020304" pitchFamily="18" charset="0"/>
                <a:cs typeface="Times New Roman" panose="02020603050405020304" pitchFamily="18" charset="0"/>
              </a:rPr>
              <a:t>Fenomenologie (</a:t>
            </a:r>
            <a:r>
              <a:rPr lang="cs-CZ" dirty="0" err="1" smtClean="0">
                <a:latin typeface="Times New Roman" panose="02020603050405020304" pitchFamily="18" charset="0"/>
                <a:cs typeface="Times New Roman" panose="02020603050405020304" pitchFamily="18" charset="0"/>
              </a:rPr>
              <a:t>Husserl</a:t>
            </a:r>
            <a:r>
              <a:rPr lang="cs-CZ" dirty="0" smtClean="0">
                <a:latin typeface="Times New Roman" panose="02020603050405020304" pitchFamily="18" charset="0"/>
                <a:cs typeface="Times New Roman" panose="02020603050405020304" pitchFamily="18" charset="0"/>
              </a:rPr>
              <a:t>, ale i jeho kritika)</a:t>
            </a:r>
          </a:p>
          <a:p>
            <a:pPr>
              <a:buFontTx/>
              <a:buChar char="-"/>
            </a:pPr>
            <a:r>
              <a:rPr lang="cs-CZ" dirty="0" smtClean="0">
                <a:latin typeface="Times New Roman" panose="02020603050405020304" pitchFamily="18" charset="0"/>
                <a:cs typeface="Times New Roman" panose="02020603050405020304" pitchFamily="18" charset="0"/>
              </a:rPr>
              <a:t>Socialismus</a:t>
            </a:r>
          </a:p>
          <a:p>
            <a:pPr>
              <a:buFontTx/>
              <a:buChar char="-"/>
            </a:pPr>
            <a:r>
              <a:rPr lang="cs-CZ" dirty="0" smtClean="0">
                <a:latin typeface="Times New Roman" panose="02020603050405020304" pitchFamily="18" charset="0"/>
                <a:cs typeface="Times New Roman" panose="02020603050405020304" pitchFamily="18" charset="0"/>
              </a:rPr>
              <a:t>Křesťanství, zde ale méně životní styl jako spíše bible, obecně se zajímá i o jiné náboženské </a:t>
            </a:r>
            <a:r>
              <a:rPr lang="cs-CZ" dirty="0" smtClean="0">
                <a:latin typeface="Times New Roman" panose="02020603050405020304" pitchFamily="18" charset="0"/>
                <a:cs typeface="Times New Roman" panose="02020603050405020304" pitchFamily="18" charset="0"/>
              </a:rPr>
              <a:t>okruhy (buddhismus)</a:t>
            </a:r>
            <a:endParaRPr lang="cs-CZ" dirty="0" smtClean="0">
              <a:latin typeface="Times New Roman" panose="02020603050405020304" pitchFamily="18" charset="0"/>
              <a:cs typeface="Times New Roman" panose="02020603050405020304" pitchFamily="18" charset="0"/>
            </a:endParaRPr>
          </a:p>
          <a:p>
            <a:pPr>
              <a:buFontTx/>
              <a:buChar char="-"/>
            </a:pPr>
            <a:r>
              <a:rPr lang="cs-CZ" dirty="0" smtClean="0">
                <a:latin typeface="Times New Roman" panose="02020603050405020304" pitchFamily="18" charset="0"/>
                <a:cs typeface="Times New Roman" panose="02020603050405020304" pitchFamily="18" charset="0"/>
              </a:rPr>
              <a:t>V pozdních letech i analytická filosofie, o čemž svědčí jeho dílo </a:t>
            </a:r>
            <a:r>
              <a:rPr lang="cs-CZ" i="1" dirty="0" smtClean="0">
                <a:latin typeface="Times New Roman" panose="02020603050405020304" pitchFamily="18" charset="0"/>
                <a:cs typeface="Times New Roman" panose="02020603050405020304" pitchFamily="18" charset="0"/>
              </a:rPr>
              <a:t>O sobě samém jako o jiném</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39128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Filosofie vůle a Freud</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cs-CZ" dirty="0">
                <a:latin typeface="Times New Roman" panose="02020603050405020304" pitchFamily="18" charset="0"/>
                <a:cs typeface="Times New Roman" panose="02020603050405020304" pitchFamily="18" charset="0"/>
              </a:rPr>
              <a:t>V roce 1950 byl </a:t>
            </a:r>
            <a:r>
              <a:rPr lang="cs-CZ" dirty="0" err="1">
                <a:latin typeface="Times New Roman" panose="02020603050405020304" pitchFamily="18" charset="0"/>
                <a:cs typeface="Times New Roman" panose="02020603050405020304" pitchFamily="18" charset="0"/>
              </a:rPr>
              <a:t>Ricœrovi</a:t>
            </a:r>
            <a:r>
              <a:rPr lang="cs-CZ" dirty="0">
                <a:latin typeface="Times New Roman" panose="02020603050405020304" pitchFamily="18" charset="0"/>
                <a:cs typeface="Times New Roman" panose="02020603050405020304" pitchFamily="18" charset="0"/>
              </a:rPr>
              <a:t> udělen doktorský titul za překlad </a:t>
            </a:r>
            <a:r>
              <a:rPr lang="cs-CZ" dirty="0" err="1">
                <a:latin typeface="Times New Roman" panose="02020603050405020304" pitchFamily="18" charset="0"/>
                <a:cs typeface="Times New Roman" panose="02020603050405020304" pitchFamily="18" charset="0"/>
              </a:rPr>
              <a:t>Husserlových</a:t>
            </a:r>
            <a:r>
              <a:rPr lang="cs-CZ" dirty="0">
                <a:latin typeface="Times New Roman" panose="02020603050405020304" pitchFamily="18" charset="0"/>
                <a:cs typeface="Times New Roman" panose="02020603050405020304" pitchFamily="18" charset="0"/>
              </a:rPr>
              <a:t> </a:t>
            </a:r>
            <a:r>
              <a:rPr lang="cs-CZ" i="1" dirty="0">
                <a:latin typeface="Times New Roman" panose="02020603050405020304" pitchFamily="18" charset="0"/>
                <a:cs typeface="Times New Roman" panose="02020603050405020304" pitchFamily="18" charset="0"/>
              </a:rPr>
              <a:t>Idejí</a:t>
            </a:r>
            <a:r>
              <a:rPr lang="cs-CZ" dirty="0">
                <a:latin typeface="Times New Roman" panose="02020603050405020304" pitchFamily="18" charset="0"/>
                <a:cs typeface="Times New Roman" panose="02020603050405020304" pitchFamily="18" charset="0"/>
              </a:rPr>
              <a:t> a za první svazek své první knihy </a:t>
            </a:r>
            <a:r>
              <a:rPr lang="cs-CZ" i="1" dirty="0">
                <a:latin typeface="Times New Roman" panose="02020603050405020304" pitchFamily="18" charset="0"/>
                <a:cs typeface="Times New Roman" panose="02020603050405020304" pitchFamily="18" charset="0"/>
              </a:rPr>
              <a:t>Filosofie vůle</a:t>
            </a:r>
            <a:r>
              <a:rPr lang="cs-CZ" dirty="0">
                <a:latin typeface="Times New Roman" panose="02020603050405020304" pitchFamily="18" charset="0"/>
                <a:cs typeface="Times New Roman" panose="02020603050405020304" pitchFamily="18" charset="0"/>
              </a:rPr>
              <a:t>. Druhý svazek s podtitulem „Konečnost a provinilost“ vyšel v roce 1960. V této době byl již předním francouzským filosofem. Jeho sláva byla upevněna další knihou </a:t>
            </a:r>
            <a:r>
              <a:rPr lang="cs-CZ" i="1" dirty="0">
                <a:latin typeface="Times New Roman" panose="02020603050405020304" pitchFamily="18" charset="0"/>
                <a:cs typeface="Times New Roman" panose="02020603050405020304" pitchFamily="18" charset="0"/>
              </a:rPr>
              <a:t>Freud a filosofie</a:t>
            </a:r>
            <a:r>
              <a:rPr lang="cs-CZ" dirty="0">
                <a:latin typeface="Times New Roman" panose="02020603050405020304" pitchFamily="18" charset="0"/>
                <a:cs typeface="Times New Roman" panose="02020603050405020304" pitchFamily="18" charset="0"/>
              </a:rPr>
              <a:t> z roku 1965, kde se rovněž zevrubně věnuje </a:t>
            </a:r>
            <a:r>
              <a:rPr lang="cs-CZ" b="1" dirty="0">
                <a:latin typeface="Times New Roman" panose="02020603050405020304" pitchFamily="18" charset="0"/>
                <a:cs typeface="Times New Roman" panose="02020603050405020304" pitchFamily="18" charset="0"/>
              </a:rPr>
              <a:t>vztahu psychoanalýzy a náboženství</a:t>
            </a:r>
            <a:r>
              <a:rPr lang="cs-CZ"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306498832"/>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950</TotalTime>
  <Words>2113</Words>
  <Application>Microsoft Office PowerPoint</Application>
  <PresentationFormat>Širokoúhlá obrazovka</PresentationFormat>
  <Paragraphs>80</Paragraphs>
  <Slides>34</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34</vt:i4>
      </vt:variant>
    </vt:vector>
  </HeadingPairs>
  <TitlesOfParts>
    <vt:vector size="39" baseType="lpstr">
      <vt:lpstr>Arial</vt:lpstr>
      <vt:lpstr>Calibri</vt:lpstr>
      <vt:lpstr>Calibri Light</vt:lpstr>
      <vt:lpstr>Times New Roman</vt:lpstr>
      <vt:lpstr>Motiv Office</vt:lpstr>
      <vt:lpstr>Ricœurův „ghandismus“ neboli terapeutické přístupy ke zlu</vt:lpstr>
      <vt:lpstr>Proč ráno vstávat?</vt:lpstr>
      <vt:lpstr>Prezentace aplikace PowerPoint</vt:lpstr>
      <vt:lpstr>Prezentace aplikace PowerPoint</vt:lpstr>
      <vt:lpstr>Importance of Ideology</vt:lpstr>
      <vt:lpstr>Jak si rozuměl sám Ricoeur?</vt:lpstr>
      <vt:lpstr>Životopisná skica</vt:lpstr>
      <vt:lpstr>Myslitel zprostředkování</vt:lpstr>
      <vt:lpstr>Filosofie vůle a Freud</vt:lpstr>
      <vt:lpstr>Alternativní univerzita a odchod do USA</vt:lpstr>
      <vt:lpstr>Prezentace aplikace PowerPoint</vt:lpstr>
      <vt:lpstr>Reforma fenomenologie </vt:lpstr>
      <vt:lpstr>Já chci místo já vím</vt:lpstr>
      <vt:lpstr>Inkarnace jako mystérium: Víme, že jsme nesvobodní, ale cítíme, že jsme svobodní.</vt:lpstr>
      <vt:lpstr>Proč mystérium? </vt:lpstr>
      <vt:lpstr>Paradox svobody a paradox tělesnosti</vt:lpstr>
      <vt:lpstr>Fenomenologie zla</vt:lpstr>
      <vt:lpstr>Svým vlastním prostředníkem</vt:lpstr>
      <vt:lpstr>„Člověk začíná v bídě.“</vt:lpstr>
      <vt:lpstr>Zlo a náboženství</vt:lpstr>
      <vt:lpstr>Symbol zla I: poskvrna</vt:lpstr>
      <vt:lpstr>Etika a náboženství</vt:lpstr>
      <vt:lpstr>Revoluce ve vnímání zla: vina</vt:lpstr>
      <vt:lpstr>Sedimenty lidských dějin</vt:lpstr>
      <vt:lpstr>Přenáška Zlo jako výzva pro filosofii a theologii</vt:lpstr>
      <vt:lpstr>Dialogical Structure of Evil</vt:lpstr>
      <vt:lpstr>Passivity of Evil</vt:lpstr>
      <vt:lpstr>Whence comes evil? From Myth to Wisdom</vt:lpstr>
      <vt:lpstr>Gnosis: unde malum</vt:lpstr>
      <vt:lpstr>Confession and Moral Evil</vt:lpstr>
      <vt:lpstr>Enigma</vt:lpstr>
      <vt:lpstr>Evil and Action</vt:lpstr>
      <vt:lpstr>Belief Despite Evil</vt:lpstr>
      <vt:lpstr>Renouncement of Desires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Ricoeurův ghandiismus</dc:title>
  <dc:creator>Matějčková, Tereza</dc:creator>
  <cp:lastModifiedBy>Matějčková, Tereza</cp:lastModifiedBy>
  <cp:revision>27</cp:revision>
  <dcterms:created xsi:type="dcterms:W3CDTF">2018-12-15T19:49:12Z</dcterms:created>
  <dcterms:modified xsi:type="dcterms:W3CDTF">2018-12-17T19:47:22Z</dcterms:modified>
</cp:coreProperties>
</file>