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3" r:id="rId8"/>
    <p:sldId id="262" r:id="rId9"/>
    <p:sldId id="261" r:id="rId10"/>
    <p:sldId id="270" r:id="rId11"/>
    <p:sldId id="273" r:id="rId12"/>
    <p:sldId id="271" r:id="rId13"/>
    <p:sldId id="272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9343B8-87BC-035E-7402-D9FD91D6530A}" name="Vorlíková, Zuzana" initials="VZ" userId="S::vorlikoz@ff.cuni.cz::7813ce25-037d-4370-b736-c36ecf1a721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846B81-73C3-55E7-DD95-E17A8DE03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710E97F-3FBD-6DD8-F1D7-DA74FDAF8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F009B-A36D-4101-2DFB-D4F7EDAB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7EAFFA-406D-8501-F9F6-E9752C3B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AE3B1-0A5F-7FCD-02C9-78CC50C37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B065A-22E9-8B08-BC34-61DB34895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67FFA77-9C6D-AE56-C077-B84426BD9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D8D632-EE31-0183-1E68-7B01CE5F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9C759-51D4-C269-4275-7407702E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852774-F24D-E95F-7D51-4BD57FFC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62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C393646-A663-717B-3254-1948672A4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75104D2-531D-AD61-53EC-F09AEEF22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0878EA-C093-E935-33F5-2A4EEDA6F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EE780B-6ADC-0D45-379B-4DB12FD0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B3B679-3B00-5E53-31E6-94BF0D93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5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1F2C1F-168A-BEF6-2F0C-A67E70A12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2BC63D-6BE6-B0C8-3AE5-203685A0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CBE831-3E9D-0B65-3929-82301B49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5994F-10B7-31A9-CF95-1A2D38D7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A72C0-AFD4-E91F-E8FE-0316F91FF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0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5AF82F-19C1-7061-A37E-2C4E46B0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1BEE5A-A270-3C37-379D-48FBA25C2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3B8CC0-A2FA-9527-1DCD-EECA1349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F56FB-B5F9-8913-9E67-B193B8B5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09FC2B-0204-7B67-F6EB-96E36DB14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4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87D7F-2A65-A207-8345-EFC0E99D6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AAC030-BA34-39A5-A321-2F779FB63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6F5025C-86C8-A575-4DFA-7ABDE3115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3DAF878-3149-2613-C11C-0E3367406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D2030AC-8EC9-AC42-B3FF-882193D79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499C20C-CA14-75AE-6B2A-9793FE1A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36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D2F73-F5FE-5F08-4721-68FD72B1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E22738-1384-DD0C-5D0C-CBF8D7F94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673AA2-36EA-B6BD-ACFA-11DD0055A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63E3615-BEEE-8CF9-7590-D4F922377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2B23ED-99A9-342F-AA08-051594BBB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5251097-9DB4-373D-B5B0-BC0D47EA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4E6FE41-573B-BD1E-9898-E949E41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1E1454-C403-3046-99F6-4CB7352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259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0F851A-6300-D479-497D-E7E8C0BE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100DFAE-26C3-E204-70DC-945819FA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A943ED-2296-7B96-DCF5-C33AB3792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24FE6A-B004-9F31-94C2-A6E3B0B8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0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99DEFB2-1C4C-ADEA-594E-2D80F494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98E6FD3-9A16-C157-7E44-AE56DA86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B5E3A8-EB63-6472-2923-2F0BFC228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48B49-FAA4-0E5C-EA29-952587F0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487FD6-B8E4-8756-7E7C-C8EA09A9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ACCC3BB-C2CB-4B8B-0811-94A0236D4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A9C738-440A-CAAC-CFC5-A742D7BC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F85086-6032-37AD-30A6-E9443CAD9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659468-B4CE-1AC2-0CD1-8BBA81FF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1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8F1D7-AD6E-E673-B40C-336623CE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7946C15-305B-ECE5-79EA-5EE2E2522F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97207FF-AF3E-ACEF-F76F-027000DD0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86EDEE-6793-A3F4-99F4-E3F6316A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C2E8BA-6360-9E14-28C5-C2B7BFFB0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67D4441-2A95-AE8C-7940-17FF3ECA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1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00E14B-6EDB-F661-168F-2C91B7272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fi-FI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6736913-32E6-2902-88D1-670147DB8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i-FI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E1EF70F-C745-95B0-ACC9-609AE56683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10/28/2024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F5304E-35C1-4963-BD02-18D62246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7A13DC-5C06-59B0-156A-AF93EA66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4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eteentermipankki.fi/wiki/Nimitys:kollokaatio" TargetMode="External"/><Relationship Id="rId2" Type="http://schemas.openxmlformats.org/officeDocument/2006/relationships/hyperlink" Target="https://wiki.korpus.cz/doku.php/pojmy:asociacni_mir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orpus.c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rpus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F5CC4E-B04A-E4A0-EBE4-447F6985E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fi-FI" sz="4600" b="0" i="1">
                <a:effectLst/>
                <a:latin typeface="Calibri" panose="020F0502020204030204" pitchFamily="34" charset="0"/>
              </a:rPr>
              <a:t>Kollokaation käsitteistä ja myötäesiintymistä mittaavista testeistä</a:t>
            </a:r>
            <a:endParaRPr lang="sk-SK" sz="4600"/>
          </a:p>
        </p:txBody>
      </p:sp>
    </p:spTree>
    <p:extLst>
      <p:ext uri="{BB962C8B-B14F-4D97-AF65-F5344CB8AC3E}">
        <p14:creationId xmlns:p14="http://schemas.microsoft.com/office/powerpoint/2010/main" val="63474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C57F7-44ED-3EF9-C118-14B9602B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7952"/>
            <a:ext cx="10571998" cy="970450"/>
          </a:xfrm>
        </p:spPr>
        <p:txBody>
          <a:bodyPr/>
          <a:lstStyle/>
          <a:p>
            <a:r>
              <a:rPr lang="cs-CZ" dirty="0" err="1"/>
              <a:t>Aurinko</a:t>
            </a:r>
            <a:r>
              <a:rPr lang="cs-CZ" dirty="0"/>
              <a:t> – 1R </a:t>
            </a:r>
            <a:r>
              <a:rPr lang="cs-CZ" dirty="0" err="1"/>
              <a:t>paikka</a:t>
            </a:r>
            <a:endParaRPr lang="sk-SK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CB4CD81-2B68-C8D0-89B5-D0ED193C8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25" y="1519232"/>
            <a:ext cx="3786706" cy="503608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8DFBCE-2116-3070-4195-A7649E0C3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207" y="1519232"/>
            <a:ext cx="3795089" cy="5022015"/>
          </a:xfrm>
          <a:prstGeom prst="rect">
            <a:avLst/>
          </a:prstGeom>
        </p:spPr>
      </p:pic>
      <p:pic>
        <p:nvPicPr>
          <p:cNvPr id="9" name="Obrázek 8" descr="Obsah obrázku stůl&#10;&#10;Popis byl vytvořen automaticky">
            <a:extLst>
              <a:ext uri="{FF2B5EF4-FFF2-40B4-BE49-F238E27FC236}">
                <a16:creationId xmlns:a16="http://schemas.microsoft.com/office/drawing/2014/main" id="{D82D91B5-312F-F645-B096-14DE6C940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8794" y="1511611"/>
            <a:ext cx="3939881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05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99A428-8373-48CE-A98F-83649CC29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Kollokaattina</a:t>
            </a:r>
            <a:r>
              <a:rPr lang="cs-CZ" dirty="0"/>
              <a:t> </a:t>
            </a:r>
            <a:r>
              <a:rPr lang="cs-CZ" dirty="0" err="1"/>
              <a:t>pilkku</a:t>
            </a:r>
            <a:endParaRPr lang="en-US" dirty="0"/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9FC337D9-4308-B1ED-6818-0EE020A9E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931"/>
            <a:ext cx="12192000" cy="4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09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46E94B28-66D9-6466-5CAA-E8A8FE494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64510"/>
            <a:ext cx="10515600" cy="4273567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C63AAFA-A019-CFE9-10A0-0EA0A72E2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722" y="0"/>
            <a:ext cx="8131277" cy="22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2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>
            <a:extLst>
              <a:ext uri="{FF2B5EF4-FFF2-40B4-BE49-F238E27FC236}">
                <a16:creationId xmlns:a16="http://schemas.microsoft.com/office/drawing/2014/main" id="{B2A43F0C-7E02-1EA4-A933-9313EEE47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27523"/>
            <a:ext cx="10571998" cy="970450"/>
          </a:xfrm>
        </p:spPr>
        <p:txBody>
          <a:bodyPr/>
          <a:lstStyle/>
          <a:p>
            <a:r>
              <a:rPr lang="cs-CZ" dirty="0"/>
              <a:t>MI-</a:t>
            </a:r>
            <a:r>
              <a:rPr lang="cs-CZ" dirty="0" err="1"/>
              <a:t>scoren</a:t>
            </a:r>
            <a:r>
              <a:rPr lang="cs-CZ" dirty="0"/>
              <a:t> </a:t>
            </a:r>
            <a:r>
              <a:rPr lang="cs-CZ" dirty="0" err="1"/>
              <a:t>tuloksia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88AA68F-4A90-10D5-561D-53545FC11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33824"/>
            <a:ext cx="12192000" cy="234687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24653C9-481C-D0E6-510B-60FF655B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82140"/>
            <a:ext cx="12192000" cy="20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7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89BBB-E517-8A3C-35E0-967DA96F0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Lähteet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3C8E8D-577B-41FF-F0E6-A4FC7CAD06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Cvrček, Václav: </a:t>
            </a:r>
            <a:r>
              <a:rPr lang="cs-CZ" dirty="0" err="1"/>
              <a:t>Nimitys:asociační</a:t>
            </a:r>
            <a:r>
              <a:rPr lang="cs-CZ" dirty="0"/>
              <a:t> míry. (</a:t>
            </a:r>
            <a:r>
              <a:rPr lang="cs-CZ" dirty="0" err="1"/>
              <a:t>Tarkka</a:t>
            </a:r>
            <a:r>
              <a:rPr lang="cs-CZ" dirty="0"/>
              <a:t> </a:t>
            </a:r>
            <a:r>
              <a:rPr lang="cs-CZ" dirty="0" err="1"/>
              <a:t>osoite</a:t>
            </a:r>
            <a:r>
              <a:rPr lang="cs-CZ" dirty="0"/>
              <a:t>: </a:t>
            </a:r>
            <a:r>
              <a:rPr lang="cs-CZ" dirty="0">
                <a:hlinkClick r:id="rId2"/>
              </a:rPr>
              <a:t>https://wiki.korpus.cz/doku.php/</a:t>
            </a:r>
            <a:r>
              <a:rPr lang="cs-CZ" dirty="0" err="1">
                <a:hlinkClick r:id="rId2"/>
              </a:rPr>
              <a:t>pojmy:asociacni_miry</a:t>
            </a:r>
            <a:r>
              <a:rPr lang="cs-CZ" dirty="0"/>
              <a:t>)</a:t>
            </a:r>
          </a:p>
          <a:p>
            <a:r>
              <a:rPr lang="cs-CZ" dirty="0" err="1"/>
              <a:t>Klégr</a:t>
            </a:r>
            <a:r>
              <a:rPr lang="cs-CZ" dirty="0"/>
              <a:t>, Aleš: </a:t>
            </a:r>
            <a:r>
              <a:rPr lang="en-US" dirty="0" err="1"/>
              <a:t>Lexikální</a:t>
            </a:r>
            <a:r>
              <a:rPr lang="en-US" dirty="0"/>
              <a:t> </a:t>
            </a:r>
            <a:r>
              <a:rPr lang="en-US" dirty="0" err="1"/>
              <a:t>kolokace</a:t>
            </a:r>
            <a:r>
              <a:rPr lang="en-US" dirty="0"/>
              <a:t>: </a:t>
            </a:r>
            <a:r>
              <a:rPr lang="en-US" dirty="0" err="1"/>
              <a:t>základní</a:t>
            </a:r>
            <a:r>
              <a:rPr lang="en-US" dirty="0"/>
              <a:t> </a:t>
            </a:r>
            <a:r>
              <a:rPr lang="en-US" dirty="0" err="1"/>
              <a:t>přehled</a:t>
            </a:r>
            <a:r>
              <a:rPr lang="en-US" dirty="0"/>
              <a:t> o </a:t>
            </a:r>
            <a:r>
              <a:rPr lang="en-US" dirty="0" err="1"/>
              <a:t>vývoji</a:t>
            </a:r>
            <a:r>
              <a:rPr lang="en-US" dirty="0"/>
              <a:t> </a:t>
            </a:r>
            <a:r>
              <a:rPr lang="en-US" dirty="0" err="1"/>
              <a:t>pojetí</a:t>
            </a:r>
            <a:r>
              <a:rPr lang="cs-CZ" dirty="0"/>
              <a:t>. In: </a:t>
            </a:r>
            <a:r>
              <a:rPr lang="cs-CZ" i="1" dirty="0"/>
              <a:t>Časopis pro moderní filologii </a:t>
            </a:r>
            <a:r>
              <a:rPr lang="cs-CZ" dirty="0"/>
              <a:t>98, 2016, Č. 1, S. 95–103.</a:t>
            </a:r>
          </a:p>
          <a:p>
            <a:r>
              <a:rPr lang="fi-FI" dirty="0"/>
              <a:t>Tieteen termipankki 5.10.2022: Nimitys:kollokaatio. (Tarkka osoite: </a:t>
            </a:r>
            <a:r>
              <a:rPr lang="fi-FI" dirty="0">
                <a:hlinkClick r:id="rId3"/>
              </a:rPr>
              <a:t>https://www.tieteentermipankki.fi/wiki/Nimitys:kollokaatio</a:t>
            </a:r>
            <a:r>
              <a:rPr lang="fi-FI" dirty="0"/>
              <a:t>.)</a:t>
            </a:r>
            <a:r>
              <a:rPr lang="cs-CZ" dirty="0"/>
              <a:t> </a:t>
            </a:r>
          </a:p>
          <a:p>
            <a:r>
              <a:rPr lang="en-US" dirty="0" err="1"/>
              <a:t>Křen</a:t>
            </a:r>
            <a:r>
              <a:rPr lang="cs-CZ" dirty="0"/>
              <a:t>, Michal</a:t>
            </a:r>
            <a:r>
              <a:rPr lang="en-US" dirty="0"/>
              <a:t>: ASOCIAČNÍ MÍRA. In: Petr </a:t>
            </a:r>
            <a:r>
              <a:rPr lang="en-US" dirty="0" err="1"/>
              <a:t>Karlík</a:t>
            </a:r>
            <a:r>
              <a:rPr lang="en-US" dirty="0"/>
              <a:t>, Marek </a:t>
            </a:r>
            <a:r>
              <a:rPr lang="en-US" dirty="0" err="1"/>
              <a:t>Nekula</a:t>
            </a:r>
            <a:r>
              <a:rPr lang="en-US" dirty="0"/>
              <a:t>, Jana </a:t>
            </a:r>
            <a:r>
              <a:rPr lang="en-US" dirty="0" err="1"/>
              <a:t>Pleskalová</a:t>
            </a:r>
            <a:r>
              <a:rPr lang="en-US" dirty="0"/>
              <a:t> (eds.), </a:t>
            </a:r>
            <a:r>
              <a:rPr lang="en-US" i="1" dirty="0" err="1"/>
              <a:t>CzechEncy</a:t>
            </a:r>
            <a:r>
              <a:rPr lang="en-US" i="1" dirty="0"/>
              <a:t> - </a:t>
            </a:r>
            <a:r>
              <a:rPr lang="en-US" i="1" dirty="0" err="1"/>
              <a:t>Nový</a:t>
            </a:r>
            <a:r>
              <a:rPr lang="en-US" i="1" dirty="0"/>
              <a:t> </a:t>
            </a:r>
            <a:r>
              <a:rPr lang="en-US" i="1" dirty="0" err="1"/>
              <a:t>encyklopedický</a:t>
            </a:r>
            <a:r>
              <a:rPr lang="en-US" i="1" dirty="0"/>
              <a:t> </a:t>
            </a:r>
            <a:r>
              <a:rPr lang="en-US" i="1" dirty="0" err="1"/>
              <a:t>slovník</a:t>
            </a:r>
            <a:r>
              <a:rPr lang="en-US" i="1" dirty="0"/>
              <a:t> </a:t>
            </a:r>
            <a:r>
              <a:rPr lang="en-US" i="1" dirty="0" err="1"/>
              <a:t>češtiny</a:t>
            </a:r>
            <a:r>
              <a:rPr lang="en-US" dirty="0"/>
              <a:t>.</a:t>
            </a:r>
            <a:r>
              <a:rPr lang="cs-CZ" dirty="0"/>
              <a:t> (</a:t>
            </a:r>
            <a:r>
              <a:rPr lang="cs-CZ" dirty="0" err="1"/>
              <a:t>Tarkka</a:t>
            </a:r>
            <a:r>
              <a:rPr lang="cs-CZ" dirty="0"/>
              <a:t> </a:t>
            </a:r>
            <a:r>
              <a:rPr lang="cs-CZ" dirty="0" err="1"/>
              <a:t>osoite</a:t>
            </a:r>
            <a:r>
              <a:rPr lang="cs-CZ" dirty="0"/>
              <a:t>: </a:t>
            </a:r>
            <a:r>
              <a:rPr lang="en-US" dirty="0"/>
              <a:t>https://www.czechency.org/</a:t>
            </a:r>
            <a:r>
              <a:rPr lang="en-US" dirty="0" err="1"/>
              <a:t>slovnik</a:t>
            </a:r>
            <a:r>
              <a:rPr lang="en-US" dirty="0"/>
              <a:t>/ASOCIAČNÍ MÍRA</a:t>
            </a:r>
            <a:r>
              <a:rPr lang="cs-CZ" dirty="0"/>
              <a:t>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Aineisto</a:t>
            </a:r>
            <a:r>
              <a:rPr lang="cs-CZ" dirty="0"/>
              <a:t>:</a:t>
            </a:r>
          </a:p>
          <a:p>
            <a:r>
              <a:rPr lang="en-US" dirty="0"/>
              <a:t>BENKO, V.: </a:t>
            </a:r>
            <a:r>
              <a:rPr lang="en-US" dirty="0" err="1"/>
              <a:t>Araneum</a:t>
            </a:r>
            <a:r>
              <a:rPr lang="en-US" dirty="0"/>
              <a:t> </a:t>
            </a:r>
            <a:r>
              <a:rPr lang="en-US" dirty="0" err="1"/>
              <a:t>Finnicum</a:t>
            </a:r>
            <a:r>
              <a:rPr lang="en-US" dirty="0"/>
              <a:t> </a:t>
            </a:r>
            <a:r>
              <a:rPr lang="en-US" dirty="0" err="1"/>
              <a:t>Maius</a:t>
            </a:r>
            <a:r>
              <a:rPr lang="en-US" dirty="0"/>
              <a:t>, </a:t>
            </a:r>
            <a:r>
              <a:rPr lang="en-US" dirty="0" err="1"/>
              <a:t>versio</a:t>
            </a:r>
            <a:r>
              <a:rPr lang="en-US" dirty="0"/>
              <a:t> 15.04.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národního</a:t>
            </a:r>
            <a:r>
              <a:rPr lang="en-US" dirty="0"/>
              <a:t> </a:t>
            </a:r>
            <a:r>
              <a:rPr lang="en-US" dirty="0" err="1"/>
              <a:t>korpusu</a:t>
            </a:r>
            <a:r>
              <a:rPr lang="en-US" dirty="0"/>
              <a:t> FF UK, Praha 2015. </a:t>
            </a:r>
            <a:r>
              <a:rPr lang="en-US" dirty="0" err="1"/>
              <a:t>Saatavilla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http://www.korpus.c</a:t>
            </a:r>
            <a:r>
              <a:rPr lang="cs-CZ" dirty="0">
                <a:hlinkClick r:id="rId4"/>
              </a:rPr>
              <a:t>z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5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7AE74-D081-B306-0FEA-3B596D3B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Sisältö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152FFBA-0F7E-13C1-5B58-7D31B64BD3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080728"/>
            <a:ext cx="10363826" cy="3424107"/>
          </a:xfrm>
        </p:spPr>
        <p:txBody>
          <a:bodyPr/>
          <a:lstStyle/>
          <a:p>
            <a:r>
              <a:rPr lang="cs-CZ" dirty="0" err="1"/>
              <a:t>Miten</a:t>
            </a:r>
            <a:r>
              <a:rPr lang="cs-CZ" dirty="0"/>
              <a:t> </a:t>
            </a:r>
            <a:r>
              <a:rPr lang="cs-CZ" dirty="0" err="1"/>
              <a:t>määritellään</a:t>
            </a:r>
            <a:r>
              <a:rPr lang="cs-CZ" dirty="0"/>
              <a:t> </a:t>
            </a:r>
            <a:r>
              <a:rPr lang="cs-CZ" dirty="0" err="1"/>
              <a:t>kollokaatio</a:t>
            </a:r>
            <a:r>
              <a:rPr lang="cs-CZ" dirty="0"/>
              <a:t>?</a:t>
            </a:r>
          </a:p>
          <a:p>
            <a:r>
              <a:rPr lang="cs-CZ" dirty="0" err="1"/>
              <a:t>Millaiset</a:t>
            </a:r>
            <a:r>
              <a:rPr lang="cs-CZ" dirty="0"/>
              <a:t> </a:t>
            </a:r>
            <a:r>
              <a:rPr lang="cs-CZ" dirty="0" err="1"/>
              <a:t>myöntäesiintymistä</a:t>
            </a:r>
            <a:r>
              <a:rPr lang="cs-CZ" dirty="0"/>
              <a:t> </a:t>
            </a:r>
            <a:r>
              <a:rPr lang="cs-CZ" dirty="0" err="1"/>
              <a:t>mittaavat</a:t>
            </a:r>
            <a:r>
              <a:rPr lang="cs-CZ" dirty="0"/>
              <a:t> </a:t>
            </a:r>
            <a:r>
              <a:rPr lang="cs-CZ" dirty="0" err="1"/>
              <a:t>testit</a:t>
            </a:r>
            <a:r>
              <a:rPr lang="cs-CZ" dirty="0"/>
              <a:t> ovat </a:t>
            </a:r>
            <a:r>
              <a:rPr lang="cs-CZ" dirty="0" err="1"/>
              <a:t>saatavilla</a:t>
            </a:r>
            <a:r>
              <a:rPr lang="cs-CZ" dirty="0"/>
              <a:t>?</a:t>
            </a:r>
          </a:p>
          <a:p>
            <a:r>
              <a:rPr lang="cs-CZ" dirty="0" err="1"/>
              <a:t>Mitä</a:t>
            </a:r>
            <a:r>
              <a:rPr lang="cs-CZ" dirty="0"/>
              <a:t> </a:t>
            </a:r>
            <a:r>
              <a:rPr lang="cs-CZ" dirty="0" err="1"/>
              <a:t>minkäkin</a:t>
            </a:r>
            <a:r>
              <a:rPr lang="cs-CZ" dirty="0"/>
              <a:t> </a:t>
            </a:r>
            <a:r>
              <a:rPr lang="cs-CZ" dirty="0" err="1"/>
              <a:t>testin</a:t>
            </a:r>
            <a:r>
              <a:rPr lang="cs-CZ" dirty="0"/>
              <a:t> </a:t>
            </a:r>
            <a:r>
              <a:rPr lang="cs-CZ" dirty="0" err="1"/>
              <a:t>tulokset</a:t>
            </a:r>
            <a:r>
              <a:rPr lang="cs-CZ" dirty="0"/>
              <a:t> </a:t>
            </a:r>
            <a:r>
              <a:rPr lang="cs-CZ" dirty="0" err="1"/>
              <a:t>kertovat</a:t>
            </a:r>
            <a:r>
              <a:rPr lang="cs-CZ" dirty="0"/>
              <a:t> </a:t>
            </a:r>
            <a:r>
              <a:rPr lang="cs-CZ" dirty="0" err="1"/>
              <a:t>meille</a:t>
            </a:r>
            <a:r>
              <a:rPr lang="cs-CZ" dirty="0"/>
              <a:t>?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954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6F4B1-0EE6-597D-5A24-BDD43B4F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Kollokaation</a:t>
            </a:r>
            <a:r>
              <a:rPr lang="cs-CZ" dirty="0"/>
              <a:t> </a:t>
            </a:r>
            <a:r>
              <a:rPr lang="cs-CZ" dirty="0" err="1"/>
              <a:t>määritelmiä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FFB48D-5852-6CA2-4C4E-BFD91737C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Mitä</a:t>
            </a:r>
            <a:r>
              <a:rPr lang="cs-CZ" dirty="0"/>
              <a:t> </a:t>
            </a:r>
            <a:r>
              <a:rPr lang="cs-CZ" dirty="0" err="1"/>
              <a:t>kollokaatio</a:t>
            </a:r>
            <a:r>
              <a:rPr lang="cs-CZ" dirty="0"/>
              <a:t> on?</a:t>
            </a:r>
          </a:p>
          <a:p>
            <a:pPr marL="0" indent="0">
              <a:buNone/>
            </a:pPr>
            <a:r>
              <a:rPr lang="cs-CZ" sz="2800" i="1" dirty="0"/>
              <a:t>co – </a:t>
            </a:r>
            <a:r>
              <a:rPr lang="cs-CZ" sz="2800" i="1" dirty="0" err="1"/>
              <a:t>locare</a:t>
            </a:r>
            <a:endParaRPr lang="cs-CZ" i="1" dirty="0"/>
          </a:p>
          <a:p>
            <a:pPr marL="0" indent="0">
              <a:buNone/>
            </a:pPr>
            <a:r>
              <a:rPr lang="cs-CZ" dirty="0" err="1"/>
              <a:t>Tieteen</a:t>
            </a:r>
            <a:r>
              <a:rPr lang="cs-CZ" dirty="0"/>
              <a:t> </a:t>
            </a:r>
            <a:r>
              <a:rPr lang="cs-CZ" dirty="0" err="1"/>
              <a:t>termipankki</a:t>
            </a:r>
            <a:r>
              <a:rPr lang="cs-CZ" dirty="0"/>
              <a:t>: </a:t>
            </a:r>
            <a:r>
              <a:rPr lang="cs-CZ" b="1" dirty="0"/>
              <a:t>„</a:t>
            </a:r>
            <a:r>
              <a:rPr lang="fi-FI" b="1" dirty="0">
                <a:solidFill>
                  <a:schemeClr val="tx1">
                    <a:lumMod val="95000"/>
                  </a:schemeClr>
                </a:solidFill>
              </a:rPr>
              <a:t>usein</a:t>
            </a:r>
            <a:r>
              <a:rPr lang="fi-FI" b="1" dirty="0"/>
              <a:t> yhdessä esiintyvien sanojen muodostama kokonaisuus</a:t>
            </a:r>
            <a:r>
              <a:rPr lang="cs-CZ" b="1" dirty="0"/>
              <a:t>“</a:t>
            </a:r>
          </a:p>
          <a:p>
            <a:pPr marL="0" indent="0">
              <a:buNone/>
            </a:pPr>
            <a:r>
              <a:rPr lang="cs-CZ" dirty="0" err="1"/>
              <a:t>Tietyn</a:t>
            </a:r>
            <a:r>
              <a:rPr lang="cs-CZ" dirty="0"/>
              <a:t> </a:t>
            </a:r>
            <a:r>
              <a:rPr lang="cs-CZ" dirty="0" err="1"/>
              <a:t>sanan</a:t>
            </a:r>
            <a:r>
              <a:rPr lang="cs-CZ" dirty="0"/>
              <a:t> „</a:t>
            </a:r>
            <a:r>
              <a:rPr lang="cs-CZ" dirty="0" err="1"/>
              <a:t>naapurit</a:t>
            </a:r>
            <a:r>
              <a:rPr lang="cs-CZ" dirty="0"/>
              <a:t>“ </a:t>
            </a:r>
            <a:r>
              <a:rPr lang="cs-CZ" dirty="0" err="1"/>
              <a:t>eivät</a:t>
            </a:r>
            <a:r>
              <a:rPr lang="cs-CZ" dirty="0"/>
              <a:t> </a:t>
            </a:r>
            <a:r>
              <a:rPr lang="cs-CZ" dirty="0" err="1"/>
              <a:t>ole</a:t>
            </a:r>
            <a:r>
              <a:rPr lang="cs-CZ" dirty="0"/>
              <a:t> </a:t>
            </a:r>
            <a:r>
              <a:rPr lang="cs-CZ" dirty="0" err="1"/>
              <a:t>vapaassa</a:t>
            </a:r>
            <a:r>
              <a:rPr lang="cs-CZ" dirty="0"/>
              <a:t> </a:t>
            </a:r>
            <a:r>
              <a:rPr lang="cs-CZ" dirty="0" err="1"/>
              <a:t>valinnassa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riippuu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sekä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todellisesta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maailmasta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esm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i="1" dirty="0" err="1">
                <a:sym typeface="Wingdings" panose="05000000000000000000" pitchFamily="2" charset="2"/>
              </a:rPr>
              <a:t>sininen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taivas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valkoinen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lumi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koira</a:t>
            </a:r>
            <a:r>
              <a:rPr lang="cs-CZ" i="1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haukkuu</a:t>
            </a:r>
            <a:r>
              <a:rPr lang="cs-CZ" dirty="0">
                <a:sym typeface="Wingdings" panose="05000000000000000000" pitchFamily="2" charset="2"/>
              </a:rPr>
              <a:t>) </a:t>
            </a:r>
            <a:r>
              <a:rPr lang="cs-CZ" dirty="0" err="1">
                <a:sym typeface="Wingdings" panose="05000000000000000000" pitchFamily="2" charset="2"/>
              </a:rPr>
              <a:t>että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kielellisestä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vakiintumisesta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säännöistä</a:t>
            </a:r>
            <a:r>
              <a:rPr lang="cs-CZ" dirty="0">
                <a:sym typeface="Wingdings" panose="05000000000000000000" pitchFamily="2" charset="2"/>
              </a:rPr>
              <a:t> (</a:t>
            </a:r>
            <a:r>
              <a:rPr lang="cs-CZ" dirty="0" err="1">
                <a:sym typeface="Wingdings" panose="05000000000000000000" pitchFamily="2" charset="2"/>
              </a:rPr>
              <a:t>esm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cs-CZ" dirty="0" err="1">
                <a:sym typeface="Wingdings" panose="05000000000000000000" pitchFamily="2" charset="2"/>
              </a:rPr>
              <a:t>idiomit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englanti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i="1" dirty="0">
                <a:sym typeface="Wingdings" panose="05000000000000000000" pitchFamily="2" charset="2"/>
              </a:rPr>
              <a:t>make a </a:t>
            </a:r>
            <a:r>
              <a:rPr lang="cs-CZ" i="1" dirty="0" err="1">
                <a:sym typeface="Wingdings" panose="05000000000000000000" pitchFamily="2" charset="2"/>
              </a:rPr>
              <a:t>phone</a:t>
            </a:r>
            <a:r>
              <a:rPr lang="cs-CZ" i="1" dirty="0">
                <a:sym typeface="Wingdings" panose="05000000000000000000" pitchFamily="2" charset="2"/>
              </a:rPr>
              <a:t> call/*do a </a:t>
            </a:r>
            <a:r>
              <a:rPr lang="cs-CZ" i="1" dirty="0" err="1">
                <a:sym typeface="Wingdings" panose="05000000000000000000" pitchFamily="2" charset="2"/>
              </a:rPr>
              <a:t>phone</a:t>
            </a:r>
            <a:r>
              <a:rPr lang="cs-CZ" i="1" dirty="0">
                <a:sym typeface="Wingdings" panose="05000000000000000000" pitchFamily="2" charset="2"/>
              </a:rPr>
              <a:t> call.)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Vähemmän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enemmän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rajoitettu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ympäristö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err="1">
                <a:sym typeface="Wingdings" panose="05000000000000000000" pitchFamily="2" charset="2"/>
              </a:rPr>
              <a:t>Kielioppiliset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sanat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konjunktiot</a:t>
            </a:r>
            <a:r>
              <a:rPr lang="cs-CZ" dirty="0">
                <a:sym typeface="Wingdings" panose="05000000000000000000" pitchFamily="2" charset="2"/>
              </a:rPr>
              <a:t> „</a:t>
            </a:r>
            <a:r>
              <a:rPr lang="cs-CZ" dirty="0" err="1">
                <a:sym typeface="Wingdings" panose="05000000000000000000" pitchFamily="2" charset="2"/>
              </a:rPr>
              <a:t>sikin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sokin</a:t>
            </a:r>
            <a:r>
              <a:rPr lang="cs-CZ" dirty="0">
                <a:sym typeface="Wingdings" panose="05000000000000000000" pitchFamily="2" charset="2"/>
              </a:rPr>
              <a:t>“ </a:t>
            </a:r>
            <a:r>
              <a:rPr lang="cs-CZ" dirty="0" err="1">
                <a:sym typeface="Wingdings" panose="05000000000000000000" pitchFamily="2" charset="2"/>
              </a:rPr>
              <a:t>hädin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tuskin</a:t>
            </a:r>
            <a:r>
              <a:rPr lang="cs-CZ" dirty="0">
                <a:sym typeface="Wingdings" panose="05000000000000000000" pitchFamily="2" charset="2"/>
              </a:rPr>
              <a:t>“</a:t>
            </a:r>
          </a:p>
          <a:p>
            <a:r>
              <a:rPr lang="cs-CZ" dirty="0" err="1">
                <a:sym typeface="Wingdings" panose="05000000000000000000" pitchFamily="2" charset="2"/>
              </a:rPr>
              <a:t>Vakiintunut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sattumanvarainen</a:t>
            </a:r>
            <a:endParaRPr lang="cs-CZ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dirty="0" err="1">
                <a:sym typeface="Wingdings" panose="05000000000000000000" pitchFamily="2" charset="2"/>
              </a:rPr>
              <a:t>Monisanaiset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fi-FI" dirty="0">
                <a:sym typeface="Wingdings" panose="05000000000000000000" pitchFamily="2" charset="2"/>
              </a:rPr>
              <a:t>termit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idiomit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fraseemit</a:t>
            </a:r>
            <a:r>
              <a:rPr lang="cs-CZ" dirty="0">
                <a:sym typeface="Wingdings" panose="05000000000000000000" pitchFamily="2" charset="2"/>
              </a:rPr>
              <a:t>  </a:t>
            </a:r>
            <a:r>
              <a:rPr lang="cs-CZ" dirty="0" err="1">
                <a:sym typeface="Wingdings" panose="05000000000000000000" pitchFamily="2" charset="2"/>
              </a:rPr>
              <a:t>tavalliset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yhdistelmät</a:t>
            </a:r>
            <a:r>
              <a:rPr lang="cs-CZ" dirty="0">
                <a:sym typeface="Wingdings" panose="05000000000000000000" pitchFamily="2" charset="2"/>
              </a:rPr>
              <a:t>  </a:t>
            </a:r>
            <a:r>
              <a:rPr lang="cs-CZ" dirty="0" err="1">
                <a:sym typeface="Wingdings" panose="05000000000000000000" pitchFamily="2" charset="2"/>
              </a:rPr>
              <a:t>erikoislaatuiset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metaforit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1202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ED1255-FD19-803E-7EB6-459078B2F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k-SK" dirty="0"/>
          </a:p>
          <a:p>
            <a:r>
              <a:rPr lang="sk-SK" b="1" dirty="0" err="1"/>
              <a:t>Node</a:t>
            </a:r>
            <a:r>
              <a:rPr lang="sk-SK" b="1" dirty="0"/>
              <a:t>/</a:t>
            </a:r>
            <a:r>
              <a:rPr lang="sk-SK" b="1" dirty="0" err="1"/>
              <a:t>noodi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avainsana</a:t>
            </a:r>
            <a:r>
              <a:rPr lang="sk-SK" dirty="0"/>
              <a:t>, </a:t>
            </a:r>
            <a:r>
              <a:rPr lang="sk-SK" dirty="0" err="1"/>
              <a:t>hakusana</a:t>
            </a:r>
            <a:r>
              <a:rPr lang="sk-SK" dirty="0"/>
              <a:t>) + </a:t>
            </a:r>
            <a:r>
              <a:rPr lang="sk-SK" dirty="0" err="1"/>
              <a:t>kollokaatti</a:t>
            </a:r>
            <a:r>
              <a:rPr lang="sk-SK" dirty="0"/>
              <a:t> (</a:t>
            </a:r>
            <a:r>
              <a:rPr lang="sk-SK" dirty="0" err="1"/>
              <a:t>esiintyy</a:t>
            </a:r>
            <a:r>
              <a:rPr lang="sk-SK" dirty="0"/>
              <a:t> </a:t>
            </a:r>
            <a:r>
              <a:rPr lang="sk-SK" dirty="0" err="1"/>
              <a:t>noodin</a:t>
            </a:r>
            <a:r>
              <a:rPr lang="sk-SK" dirty="0"/>
              <a:t> </a:t>
            </a:r>
            <a:r>
              <a:rPr lang="sk-SK" dirty="0" err="1"/>
              <a:t>kanssa</a:t>
            </a:r>
            <a:r>
              <a:rPr lang="sk-SK" dirty="0"/>
              <a:t>) – </a:t>
            </a:r>
            <a:r>
              <a:rPr lang="sk-SK" dirty="0" err="1"/>
              <a:t>riippuu</a:t>
            </a:r>
            <a:r>
              <a:rPr lang="sk-SK" dirty="0"/>
              <a:t> </a:t>
            </a:r>
            <a:r>
              <a:rPr lang="sk-SK" dirty="0" err="1"/>
              <a:t>sittä</a:t>
            </a:r>
            <a:r>
              <a:rPr lang="sk-SK" dirty="0"/>
              <a:t>, </a:t>
            </a:r>
            <a:r>
              <a:rPr lang="sk-SK" dirty="0" err="1"/>
              <a:t>mitä</a:t>
            </a:r>
            <a:r>
              <a:rPr lang="sk-SK" dirty="0"/>
              <a:t> </a:t>
            </a:r>
            <a:r>
              <a:rPr lang="sk-SK" dirty="0" err="1"/>
              <a:t>häemme</a:t>
            </a:r>
            <a:r>
              <a:rPr lang="sk-SK" dirty="0"/>
              <a:t> (auto-</a:t>
            </a:r>
            <a:r>
              <a:rPr lang="sk-SK" dirty="0" err="1"/>
              <a:t>sanaa</a:t>
            </a:r>
            <a:r>
              <a:rPr lang="sk-SK" dirty="0"/>
              <a:t> </a:t>
            </a:r>
            <a:r>
              <a:rPr lang="sk-SK" dirty="0" err="1"/>
              <a:t>tutkiessaan</a:t>
            </a:r>
            <a:r>
              <a:rPr lang="sk-SK" dirty="0"/>
              <a:t> </a:t>
            </a:r>
            <a:r>
              <a:rPr lang="sk-SK" dirty="0" err="1"/>
              <a:t>ajaa</a:t>
            </a:r>
            <a:r>
              <a:rPr lang="sk-SK" dirty="0"/>
              <a:t> on </a:t>
            </a:r>
            <a:r>
              <a:rPr lang="sk-SK" dirty="0" err="1"/>
              <a:t>kollokaatti</a:t>
            </a:r>
            <a:r>
              <a:rPr lang="sk-SK" dirty="0"/>
              <a:t>, auto </a:t>
            </a:r>
            <a:r>
              <a:rPr lang="sk-SK" dirty="0" err="1"/>
              <a:t>node</a:t>
            </a:r>
            <a:r>
              <a:rPr lang="sk-SK" dirty="0"/>
              <a:t>, </a:t>
            </a:r>
            <a:r>
              <a:rPr lang="sk-SK" dirty="0" err="1"/>
              <a:t>jos</a:t>
            </a:r>
            <a:r>
              <a:rPr lang="sk-SK" dirty="0"/>
              <a:t> </a:t>
            </a:r>
            <a:r>
              <a:rPr lang="sk-SK" dirty="0" err="1"/>
              <a:t>tutkittaisiin</a:t>
            </a:r>
            <a:r>
              <a:rPr lang="sk-SK" dirty="0"/>
              <a:t> </a:t>
            </a:r>
            <a:r>
              <a:rPr lang="sk-SK" dirty="0" err="1"/>
              <a:t>ajaa</a:t>
            </a:r>
            <a:r>
              <a:rPr lang="sk-SK" dirty="0"/>
              <a:t>- </a:t>
            </a:r>
            <a:r>
              <a:rPr lang="sk-SK" dirty="0" err="1"/>
              <a:t>verbiä</a:t>
            </a:r>
            <a:r>
              <a:rPr lang="sk-SK" dirty="0"/>
              <a:t> </a:t>
            </a:r>
            <a:r>
              <a:rPr lang="sk-SK" dirty="0" err="1"/>
              <a:t>tilanne</a:t>
            </a:r>
            <a:r>
              <a:rPr lang="sk-SK" dirty="0"/>
              <a:t> </a:t>
            </a:r>
            <a:r>
              <a:rPr lang="sk-SK" dirty="0" err="1"/>
              <a:t>olisi</a:t>
            </a:r>
            <a:r>
              <a:rPr lang="sk-SK" dirty="0"/>
              <a:t> </a:t>
            </a:r>
            <a:r>
              <a:rPr lang="sk-SK" dirty="0" err="1"/>
              <a:t>päinvastoin</a:t>
            </a:r>
            <a:r>
              <a:rPr lang="sk-SK" dirty="0"/>
              <a:t>).</a:t>
            </a:r>
          </a:p>
          <a:p>
            <a:endParaRPr lang="sk-SK" dirty="0"/>
          </a:p>
          <a:p>
            <a:r>
              <a:rPr lang="cs-CZ" dirty="0" err="1"/>
              <a:t>Eri</a:t>
            </a:r>
            <a:r>
              <a:rPr lang="cs-CZ" dirty="0"/>
              <a:t> </a:t>
            </a:r>
            <a:r>
              <a:rPr lang="cs-CZ" dirty="0" err="1"/>
              <a:t>näkökulmi</a:t>
            </a:r>
            <a:r>
              <a:rPr lang="cs-CZ" dirty="0"/>
              <a:t> </a:t>
            </a:r>
            <a:r>
              <a:rPr lang="cs-CZ" dirty="0" err="1"/>
              <a:t>siihen</a:t>
            </a:r>
            <a:r>
              <a:rPr lang="cs-CZ" dirty="0"/>
              <a:t>, </a:t>
            </a:r>
            <a:r>
              <a:rPr lang="cs-CZ" b="1" dirty="0" err="1"/>
              <a:t>kuinka</a:t>
            </a:r>
            <a:r>
              <a:rPr lang="cs-CZ" b="1" dirty="0"/>
              <a:t> </a:t>
            </a:r>
            <a:r>
              <a:rPr lang="cs-CZ" b="1" dirty="0" err="1"/>
              <a:t>kaukana</a:t>
            </a:r>
            <a:r>
              <a:rPr lang="cs-CZ" b="1" dirty="0"/>
              <a:t> </a:t>
            </a:r>
            <a:r>
              <a:rPr lang="cs-CZ" dirty="0" err="1"/>
              <a:t>toinen</a:t>
            </a:r>
            <a:r>
              <a:rPr lang="cs-CZ" dirty="0"/>
              <a:t> </a:t>
            </a:r>
            <a:r>
              <a:rPr lang="cs-CZ" dirty="0" err="1"/>
              <a:t>toisestaan</a:t>
            </a:r>
            <a:r>
              <a:rPr lang="cs-CZ" dirty="0"/>
              <a:t> </a:t>
            </a:r>
            <a:r>
              <a:rPr lang="cs-CZ" dirty="0" err="1"/>
              <a:t>kollokaation</a:t>
            </a:r>
            <a:r>
              <a:rPr lang="cs-CZ" dirty="0"/>
              <a:t> </a:t>
            </a:r>
            <a:r>
              <a:rPr lang="cs-CZ" dirty="0" err="1"/>
              <a:t>osat</a:t>
            </a:r>
            <a:r>
              <a:rPr lang="cs-CZ" dirty="0"/>
              <a:t> </a:t>
            </a:r>
            <a:r>
              <a:rPr lang="cs-CZ" dirty="0" err="1"/>
              <a:t>saavat</a:t>
            </a:r>
            <a:r>
              <a:rPr lang="cs-CZ" dirty="0"/>
              <a:t> </a:t>
            </a:r>
            <a:r>
              <a:rPr lang="cs-CZ" dirty="0" err="1"/>
              <a:t>olla</a:t>
            </a:r>
            <a:endParaRPr lang="cs-CZ" dirty="0"/>
          </a:p>
          <a:p>
            <a:r>
              <a:rPr lang="cs-CZ" dirty="0" err="1"/>
              <a:t>Eri</a:t>
            </a:r>
            <a:r>
              <a:rPr lang="cs-CZ" dirty="0"/>
              <a:t> </a:t>
            </a:r>
            <a:r>
              <a:rPr lang="cs-CZ" dirty="0" err="1"/>
              <a:t>näkökulmia</a:t>
            </a:r>
            <a:r>
              <a:rPr lang="cs-CZ" dirty="0"/>
              <a:t> </a:t>
            </a:r>
            <a:r>
              <a:rPr lang="cs-CZ" dirty="0" err="1"/>
              <a:t>siihen</a:t>
            </a:r>
            <a:r>
              <a:rPr lang="cs-CZ" dirty="0"/>
              <a:t>, </a:t>
            </a:r>
            <a:r>
              <a:rPr lang="cs-CZ" b="1" dirty="0" err="1"/>
              <a:t>kuinka</a:t>
            </a:r>
            <a:r>
              <a:rPr lang="cs-CZ" b="1" dirty="0"/>
              <a:t> </a:t>
            </a:r>
            <a:r>
              <a:rPr lang="cs-CZ" b="1" dirty="0" err="1"/>
              <a:t>vahva</a:t>
            </a:r>
            <a:r>
              <a:rPr lang="cs-CZ" b="1" dirty="0"/>
              <a:t> </a:t>
            </a:r>
            <a:r>
              <a:rPr lang="cs-CZ" b="1" dirty="0" err="1"/>
              <a:t>semanttinen</a:t>
            </a:r>
            <a:r>
              <a:rPr lang="cs-CZ" b="1" dirty="0"/>
              <a:t> </a:t>
            </a:r>
            <a:r>
              <a:rPr lang="cs-CZ" b="1" dirty="0" err="1"/>
              <a:t>yhteys</a:t>
            </a:r>
            <a:r>
              <a:rPr lang="cs-CZ" dirty="0"/>
              <a:t> </a:t>
            </a:r>
            <a:r>
              <a:rPr lang="cs-CZ" dirty="0" err="1"/>
              <a:t>osien</a:t>
            </a:r>
            <a:r>
              <a:rPr lang="cs-CZ" dirty="0"/>
              <a:t> </a:t>
            </a:r>
            <a:r>
              <a:rPr lang="cs-CZ" dirty="0" err="1"/>
              <a:t>välillä</a:t>
            </a:r>
            <a:r>
              <a:rPr lang="cs-CZ" dirty="0"/>
              <a:t> </a:t>
            </a:r>
            <a:r>
              <a:rPr lang="cs-CZ" dirty="0" err="1"/>
              <a:t>pitää</a:t>
            </a:r>
            <a:r>
              <a:rPr lang="cs-CZ" dirty="0"/>
              <a:t> </a:t>
            </a:r>
            <a:r>
              <a:rPr lang="cs-CZ" dirty="0" err="1"/>
              <a:t>olla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34AB786-66FF-DDBC-9A27-22B4E440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 err="1"/>
              <a:t>Kollokaation</a:t>
            </a:r>
            <a:r>
              <a:rPr lang="cs-CZ" dirty="0"/>
              <a:t> </a:t>
            </a:r>
            <a:r>
              <a:rPr lang="cs-CZ" dirty="0" err="1"/>
              <a:t>määritelmiä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2296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AF6529-F518-DE88-F8AD-7410E0755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564" y="447188"/>
            <a:ext cx="11896436" cy="970450"/>
          </a:xfrm>
        </p:spPr>
        <p:txBody>
          <a:bodyPr/>
          <a:lstStyle/>
          <a:p>
            <a:r>
              <a:rPr lang="cs-CZ" dirty="0" err="1"/>
              <a:t>Kaksi</a:t>
            </a:r>
            <a:r>
              <a:rPr lang="cs-CZ" dirty="0"/>
              <a:t> </a:t>
            </a:r>
            <a:r>
              <a:rPr lang="cs-CZ" dirty="0" err="1"/>
              <a:t>pääsuuntausta</a:t>
            </a:r>
            <a:r>
              <a:rPr lang="cs-CZ" dirty="0"/>
              <a:t> </a:t>
            </a:r>
            <a:r>
              <a:rPr lang="cs-CZ" dirty="0" err="1"/>
              <a:t>lähestyä</a:t>
            </a:r>
            <a:r>
              <a:rPr lang="cs-CZ" dirty="0"/>
              <a:t> </a:t>
            </a:r>
            <a:r>
              <a:rPr lang="cs-CZ" dirty="0" err="1"/>
              <a:t>myötäesiintymiä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A254DAC-22CA-2F42-1E74-74893EBFD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Miten</a:t>
            </a:r>
            <a:r>
              <a:rPr lang="cs-CZ" dirty="0"/>
              <a:t> </a:t>
            </a:r>
            <a:r>
              <a:rPr lang="cs-CZ" dirty="0" err="1"/>
              <a:t>määritellä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lyötää</a:t>
            </a:r>
            <a:r>
              <a:rPr lang="cs-CZ" dirty="0"/>
              <a:t> </a:t>
            </a:r>
            <a:r>
              <a:rPr lang="cs-CZ" dirty="0" err="1"/>
              <a:t>kollokaatioita</a:t>
            </a:r>
            <a:r>
              <a:rPr lang="cs-CZ" dirty="0"/>
              <a:t>?</a:t>
            </a:r>
          </a:p>
          <a:p>
            <a:endParaRPr lang="cs-CZ" dirty="0"/>
          </a:p>
          <a:p>
            <a:r>
              <a:rPr lang="cs-CZ" b="1" dirty="0" err="1"/>
              <a:t>frekvenssin</a:t>
            </a:r>
            <a:r>
              <a:rPr lang="cs-CZ" b="1" dirty="0"/>
              <a:t> </a:t>
            </a:r>
            <a:r>
              <a:rPr lang="cs-CZ" b="1" dirty="0" err="1"/>
              <a:t>mukaan</a:t>
            </a:r>
            <a:r>
              <a:rPr lang="cs-CZ" b="1" dirty="0"/>
              <a:t> </a:t>
            </a:r>
            <a:r>
              <a:rPr lang="cs-CZ" dirty="0"/>
              <a:t>(</a:t>
            </a:r>
            <a:r>
              <a:rPr lang="en-US" dirty="0"/>
              <a:t>frequency-based)</a:t>
            </a:r>
            <a:r>
              <a:rPr lang="cs-CZ" dirty="0"/>
              <a:t> – </a:t>
            </a:r>
            <a:r>
              <a:rPr lang="cs-CZ" dirty="0" err="1"/>
              <a:t>bottom</a:t>
            </a:r>
            <a:r>
              <a:rPr lang="cs-CZ" dirty="0"/>
              <a:t>-up - </a:t>
            </a:r>
            <a:r>
              <a:rPr lang="cs-CZ" dirty="0" err="1"/>
              <a:t>empiirinen</a:t>
            </a:r>
            <a:r>
              <a:rPr lang="cs-CZ" dirty="0"/>
              <a:t>, </a:t>
            </a:r>
            <a:r>
              <a:rPr lang="cs-CZ" dirty="0" err="1"/>
              <a:t>yhteisesiintymiä</a:t>
            </a:r>
            <a:r>
              <a:rPr lang="cs-CZ" dirty="0"/>
              <a:t> </a:t>
            </a:r>
            <a:r>
              <a:rPr lang="cs-CZ" dirty="0" err="1"/>
              <a:t>saadaan</a:t>
            </a:r>
            <a:r>
              <a:rPr lang="cs-CZ" dirty="0"/>
              <a:t> </a:t>
            </a:r>
            <a:r>
              <a:rPr lang="cs-CZ" dirty="0" err="1"/>
              <a:t>korpuksesta</a:t>
            </a:r>
            <a:r>
              <a:rPr lang="cs-CZ" dirty="0"/>
              <a:t>, </a:t>
            </a:r>
            <a:r>
              <a:rPr lang="cs-CZ" dirty="0" err="1"/>
              <a:t>Firth</a:t>
            </a:r>
            <a:r>
              <a:rPr lang="cs-CZ" dirty="0"/>
              <a:t>, </a:t>
            </a:r>
            <a:r>
              <a:rPr lang="cs-CZ" dirty="0" err="1"/>
              <a:t>Hallyday</a:t>
            </a:r>
            <a:r>
              <a:rPr lang="cs-CZ" dirty="0"/>
              <a:t>, </a:t>
            </a:r>
            <a:r>
              <a:rPr lang="cs-CZ" dirty="0" err="1"/>
              <a:t>Sinclair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tuloksena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usein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tieto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mikä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sana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hakeutuu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minkäkin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sanan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ymäristöön</a:t>
            </a:r>
            <a:endParaRPr lang="cs-CZ" dirty="0"/>
          </a:p>
          <a:p>
            <a:r>
              <a:rPr lang="cs-CZ" b="1" dirty="0" err="1"/>
              <a:t>merkityksen</a:t>
            </a:r>
            <a:r>
              <a:rPr lang="cs-CZ" b="1" dirty="0"/>
              <a:t> </a:t>
            </a:r>
            <a:r>
              <a:rPr lang="cs-CZ" b="1" dirty="0" err="1"/>
              <a:t>mukaan</a:t>
            </a:r>
            <a:r>
              <a:rPr lang="cs-CZ" dirty="0"/>
              <a:t> (</a:t>
            </a:r>
            <a:r>
              <a:rPr lang="cs-CZ" dirty="0" err="1"/>
              <a:t>fraseologinen</a:t>
            </a:r>
            <a:r>
              <a:rPr lang="cs-CZ" dirty="0"/>
              <a:t>) – top-</a:t>
            </a:r>
            <a:r>
              <a:rPr lang="cs-CZ" dirty="0" err="1"/>
              <a:t>down</a:t>
            </a:r>
            <a:r>
              <a:rPr lang="cs-CZ" dirty="0"/>
              <a:t> – </a:t>
            </a:r>
            <a:r>
              <a:rPr lang="cs-CZ" dirty="0" err="1"/>
              <a:t>ensin</a:t>
            </a:r>
            <a:r>
              <a:rPr lang="cs-CZ" dirty="0"/>
              <a:t> </a:t>
            </a:r>
            <a:r>
              <a:rPr lang="cs-CZ" dirty="0" err="1"/>
              <a:t>asetetaan</a:t>
            </a:r>
            <a:r>
              <a:rPr lang="cs-CZ" dirty="0"/>
              <a:t> </a:t>
            </a:r>
            <a:r>
              <a:rPr lang="cs-CZ" dirty="0" err="1"/>
              <a:t>säännöt</a:t>
            </a:r>
            <a:r>
              <a:rPr lang="cs-CZ" dirty="0"/>
              <a:t>, </a:t>
            </a:r>
            <a:r>
              <a:rPr lang="cs-CZ" dirty="0" err="1"/>
              <a:t>joiden</a:t>
            </a:r>
            <a:r>
              <a:rPr lang="cs-CZ" dirty="0"/>
              <a:t> </a:t>
            </a:r>
            <a:r>
              <a:rPr lang="cs-CZ" dirty="0" err="1"/>
              <a:t>perusteella</a:t>
            </a:r>
            <a:r>
              <a:rPr lang="cs-CZ" dirty="0"/>
              <a:t> </a:t>
            </a:r>
            <a:r>
              <a:rPr lang="cs-CZ" dirty="0" err="1"/>
              <a:t>etsitään</a:t>
            </a:r>
            <a:r>
              <a:rPr lang="cs-CZ" dirty="0"/>
              <a:t> </a:t>
            </a:r>
            <a:r>
              <a:rPr lang="cs-CZ" dirty="0" err="1"/>
              <a:t>kollokaatioita</a:t>
            </a:r>
            <a:r>
              <a:rPr lang="cs-CZ" dirty="0"/>
              <a:t>, </a:t>
            </a:r>
            <a:r>
              <a:rPr lang="cs-CZ" dirty="0" err="1"/>
              <a:t>Palmer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</a:t>
            </a:r>
            <a:r>
              <a:rPr lang="cs-CZ" dirty="0" err="1"/>
              <a:t>tuloksena</a:t>
            </a:r>
            <a:r>
              <a:rPr lang="cs-CZ" dirty="0"/>
              <a:t> </a:t>
            </a:r>
            <a:r>
              <a:rPr lang="cs-CZ" dirty="0" err="1"/>
              <a:t>usein</a:t>
            </a:r>
            <a:r>
              <a:rPr lang="cs-CZ" dirty="0"/>
              <a:t> </a:t>
            </a:r>
            <a:r>
              <a:rPr lang="cs-CZ" dirty="0" err="1"/>
              <a:t>fraseemien</a:t>
            </a:r>
            <a:r>
              <a:rPr lang="cs-CZ" dirty="0"/>
              <a:t> </a:t>
            </a:r>
            <a:r>
              <a:rPr lang="cs-CZ" dirty="0" err="1"/>
              <a:t>luokittelu</a:t>
            </a:r>
            <a:r>
              <a:rPr lang="cs-CZ" dirty="0"/>
              <a:t>, </a:t>
            </a:r>
            <a:r>
              <a:rPr lang="cs-CZ" dirty="0" err="1"/>
              <a:t>kohteena</a:t>
            </a:r>
            <a:r>
              <a:rPr lang="cs-CZ" dirty="0"/>
              <a:t> </a:t>
            </a:r>
            <a:r>
              <a:rPr lang="cs-CZ" dirty="0" err="1"/>
              <a:t>vakiintuneempia</a:t>
            </a:r>
            <a:r>
              <a:rPr lang="cs-CZ" dirty="0"/>
              <a:t> </a:t>
            </a:r>
            <a:r>
              <a:rPr lang="cs-CZ" dirty="0" err="1"/>
              <a:t>yhteisesiintyiä</a:t>
            </a:r>
            <a:r>
              <a:rPr lang="cs-CZ" dirty="0"/>
              <a:t>, </a:t>
            </a:r>
            <a:r>
              <a:rPr lang="cs-CZ" dirty="0" err="1"/>
              <a:t>jotkan</a:t>
            </a:r>
            <a:r>
              <a:rPr lang="cs-CZ" dirty="0"/>
              <a:t> </a:t>
            </a:r>
            <a:r>
              <a:rPr lang="cs-CZ" dirty="0" err="1"/>
              <a:t>usein</a:t>
            </a:r>
            <a:r>
              <a:rPr lang="cs-CZ" dirty="0"/>
              <a:t> </a:t>
            </a:r>
            <a:r>
              <a:rPr lang="cs-CZ" dirty="0" err="1"/>
              <a:t>jollakin</a:t>
            </a:r>
            <a:r>
              <a:rPr lang="cs-CZ" dirty="0"/>
              <a:t> </a:t>
            </a:r>
            <a:r>
              <a:rPr lang="cs-CZ" dirty="0" err="1"/>
              <a:t>tavalla</a:t>
            </a:r>
            <a:r>
              <a:rPr lang="cs-CZ" dirty="0"/>
              <a:t> </a:t>
            </a:r>
            <a:r>
              <a:rPr lang="cs-CZ" dirty="0" err="1"/>
              <a:t>poikeavat</a:t>
            </a:r>
            <a:endParaRPr lang="cs-CZ" dirty="0"/>
          </a:p>
          <a:p>
            <a:pPr marL="0" indent="0">
              <a:buNone/>
            </a:pPr>
            <a:r>
              <a:rPr lang="cs-CZ" dirty="0">
                <a:sym typeface="Wingdings" panose="05000000000000000000" pitchFamily="2" charset="2"/>
              </a:rPr>
              <a:t>	 </a:t>
            </a:r>
            <a:r>
              <a:rPr lang="cs-CZ" dirty="0" err="1">
                <a:sym typeface="Wingdings" panose="05000000000000000000" pitchFamily="2" charset="2"/>
              </a:rPr>
              <a:t>esm</a:t>
            </a:r>
            <a:r>
              <a:rPr lang="cs-CZ" dirty="0">
                <a:sym typeface="Wingdings" panose="05000000000000000000" pitchFamily="2" charset="2"/>
              </a:rPr>
              <a:t>. </a:t>
            </a:r>
            <a:r>
              <a:rPr lang="fi-FI" dirty="0">
                <a:sym typeface="Wingdings" panose="05000000000000000000" pitchFamily="2" charset="2"/>
              </a:rPr>
              <a:t>sen osi</a:t>
            </a:r>
            <a:r>
              <a:rPr lang="cs-CZ" dirty="0">
                <a:sym typeface="Wingdings" panose="05000000000000000000" pitchFamily="2" charset="2"/>
              </a:rPr>
              <a:t>a</a:t>
            </a:r>
            <a:r>
              <a:rPr lang="fi-FI" dirty="0">
                <a:sym typeface="Wingdings" panose="05000000000000000000" pitchFamily="2" charset="2"/>
              </a:rPr>
              <a:t> ei voida korvata synonyym</a:t>
            </a:r>
            <a:r>
              <a:rPr lang="cs-CZ" dirty="0" err="1">
                <a:sym typeface="Wingdings" panose="05000000000000000000" pitchFamily="2" charset="2"/>
              </a:rPr>
              <a:t>ei</a:t>
            </a:r>
            <a:r>
              <a:rPr lang="fi-FI" dirty="0">
                <a:sym typeface="Wingdings" panose="05000000000000000000" pitchFamily="2" charset="2"/>
              </a:rPr>
              <a:t>llä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vanhentunut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kieli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säilyy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jne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2708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90683-17E8-0B0D-7A7D-011A1B21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</a:t>
            </a:r>
            <a:r>
              <a:rPr lang="en-US" dirty="0" err="1"/>
              <a:t>requency</a:t>
            </a:r>
            <a:r>
              <a:rPr lang="en-US" dirty="0"/>
              <a:t>-based</a:t>
            </a:r>
            <a:r>
              <a:rPr lang="cs-CZ" dirty="0"/>
              <a:t> </a:t>
            </a:r>
            <a:r>
              <a:rPr lang="cs-CZ" dirty="0" err="1"/>
              <a:t>lähestymistapa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015BA7-B15D-2779-E1A8-A52E9EB6B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493592"/>
            <a:ext cx="10554574" cy="3636511"/>
          </a:xfrm>
        </p:spPr>
        <p:txBody>
          <a:bodyPr/>
          <a:lstStyle/>
          <a:p>
            <a:r>
              <a:rPr lang="cs-CZ" dirty="0" err="1">
                <a:sym typeface="Wingdings" panose="05000000000000000000" pitchFamily="2" charset="2"/>
              </a:rPr>
              <a:t>Termi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J.R.Firth</a:t>
            </a:r>
            <a:r>
              <a:rPr lang="cs-CZ" dirty="0">
                <a:sym typeface="Wingdings" panose="05000000000000000000" pitchFamily="2" charset="2"/>
              </a:rPr>
              <a:t> (1950-luvulla)</a:t>
            </a:r>
          </a:p>
          <a:p>
            <a:r>
              <a:rPr lang="cs-CZ" dirty="0" err="1">
                <a:sym typeface="Wingdings" panose="05000000000000000000" pitchFamily="2" charset="2"/>
              </a:rPr>
              <a:t>Firth</a:t>
            </a:r>
            <a:r>
              <a:rPr lang="cs-CZ" dirty="0">
                <a:sym typeface="Wingdings" panose="05000000000000000000" pitchFamily="2" charset="2"/>
              </a:rPr>
              <a:t>: </a:t>
            </a:r>
            <a:r>
              <a:rPr lang="cs-CZ" dirty="0" err="1">
                <a:sym typeface="Wingdings" panose="05000000000000000000" pitchFamily="2" charset="2"/>
              </a:rPr>
              <a:t>kollokaatio</a:t>
            </a:r>
            <a:r>
              <a:rPr lang="cs-CZ" dirty="0">
                <a:sym typeface="Wingdings" panose="05000000000000000000" pitchFamily="2" charset="2"/>
              </a:rPr>
              <a:t> on osa </a:t>
            </a:r>
            <a:r>
              <a:rPr lang="cs-CZ" dirty="0" err="1">
                <a:sym typeface="Wingdings" panose="05000000000000000000" pitchFamily="2" charset="2"/>
              </a:rPr>
              <a:t>sanan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merkitystä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dirty="0" err="1">
                <a:sym typeface="Wingdings" panose="05000000000000000000" pitchFamily="2" charset="2"/>
              </a:rPr>
              <a:t>merkitys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syntyy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vasta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kontekstissa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ilman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sitä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sanalla</a:t>
            </a:r>
            <a:r>
              <a:rPr lang="cs-CZ" dirty="0">
                <a:sym typeface="Wingdings" panose="05000000000000000000" pitchFamily="2" charset="2"/>
              </a:rPr>
              <a:t> on </a:t>
            </a:r>
            <a:r>
              <a:rPr lang="cs-CZ" dirty="0" err="1">
                <a:sym typeface="Wingdings" panose="05000000000000000000" pitchFamily="2" charset="2"/>
              </a:rPr>
              <a:t>vain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semanttinen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potentiaali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/>
              <a:t>Sinclair</a:t>
            </a:r>
            <a:r>
              <a:rPr lang="cs-CZ" dirty="0"/>
              <a:t>: </a:t>
            </a:r>
            <a:r>
              <a:rPr lang="cs-CZ" dirty="0" err="1"/>
              <a:t>kielessä</a:t>
            </a:r>
            <a:r>
              <a:rPr lang="cs-CZ" dirty="0"/>
              <a:t> on </a:t>
            </a:r>
            <a:r>
              <a:rPr lang="cs-CZ" dirty="0" err="1"/>
              <a:t>kaksi</a:t>
            </a:r>
            <a:r>
              <a:rPr lang="cs-CZ" dirty="0"/>
              <a:t> </a:t>
            </a:r>
            <a:r>
              <a:rPr lang="cs-CZ" dirty="0" err="1"/>
              <a:t>prinsiippia</a:t>
            </a:r>
            <a:r>
              <a:rPr lang="cs-CZ" dirty="0"/>
              <a:t>: </a:t>
            </a:r>
            <a:r>
              <a:rPr lang="cs-CZ" dirty="0" err="1"/>
              <a:t>idiomaattinen</a:t>
            </a:r>
            <a:r>
              <a:rPr lang="cs-CZ" dirty="0"/>
              <a:t> (</a:t>
            </a:r>
            <a:r>
              <a:rPr lang="cs-CZ" dirty="0" err="1"/>
              <a:t>toisen</a:t>
            </a:r>
            <a:r>
              <a:rPr lang="cs-CZ" dirty="0"/>
              <a:t> </a:t>
            </a:r>
            <a:r>
              <a:rPr lang="cs-CZ" dirty="0" err="1"/>
              <a:t>sanan</a:t>
            </a:r>
            <a:r>
              <a:rPr lang="cs-CZ" dirty="0"/>
              <a:t> </a:t>
            </a:r>
            <a:r>
              <a:rPr lang="cs-CZ" dirty="0" err="1"/>
              <a:t>valinta</a:t>
            </a:r>
            <a:r>
              <a:rPr lang="cs-CZ" dirty="0"/>
              <a:t> </a:t>
            </a:r>
            <a:r>
              <a:rPr lang="cs-CZ" dirty="0" err="1"/>
              <a:t>vaikuttaa</a:t>
            </a:r>
            <a:r>
              <a:rPr lang="cs-CZ" dirty="0"/>
              <a:t> </a:t>
            </a:r>
            <a:r>
              <a:rPr lang="cs-CZ" dirty="0" err="1"/>
              <a:t>seuraavan</a:t>
            </a:r>
            <a:r>
              <a:rPr lang="cs-CZ" dirty="0"/>
              <a:t> </a:t>
            </a:r>
            <a:r>
              <a:rPr lang="cs-CZ" dirty="0" err="1"/>
              <a:t>sanan</a:t>
            </a:r>
            <a:r>
              <a:rPr lang="cs-CZ" dirty="0"/>
              <a:t> </a:t>
            </a:r>
            <a:r>
              <a:rPr lang="cs-CZ" dirty="0" err="1"/>
              <a:t>valintaan</a:t>
            </a:r>
            <a:r>
              <a:rPr lang="cs-CZ" dirty="0"/>
              <a:t>)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vapaa</a:t>
            </a:r>
            <a:r>
              <a:rPr lang="cs-CZ" dirty="0"/>
              <a:t> </a:t>
            </a:r>
            <a:r>
              <a:rPr lang="cs-CZ" dirty="0" err="1"/>
              <a:t>valinta</a:t>
            </a:r>
            <a:r>
              <a:rPr lang="cs-CZ" dirty="0"/>
              <a:t> (</a:t>
            </a:r>
            <a:r>
              <a:rPr lang="cs-CZ" dirty="0" err="1"/>
              <a:t>valitsemme</a:t>
            </a:r>
            <a:r>
              <a:rPr lang="cs-CZ" dirty="0"/>
              <a:t> </a:t>
            </a:r>
            <a:r>
              <a:rPr lang="cs-CZ" dirty="0" err="1"/>
              <a:t>jokaisen</a:t>
            </a:r>
            <a:r>
              <a:rPr lang="cs-CZ" dirty="0"/>
              <a:t> </a:t>
            </a:r>
            <a:r>
              <a:rPr lang="cs-CZ" dirty="0" err="1"/>
              <a:t>sanan</a:t>
            </a:r>
            <a:r>
              <a:rPr lang="cs-CZ" dirty="0"/>
              <a:t> </a:t>
            </a:r>
            <a:r>
              <a:rPr lang="cs-CZ" dirty="0" err="1"/>
              <a:t>erikseen</a:t>
            </a:r>
            <a:r>
              <a:rPr lang="cs-CZ" dirty="0"/>
              <a:t>).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59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4A692A-3536-7463-6FAC-EB3452B7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Frequency-based</a:t>
            </a:r>
            <a:r>
              <a:rPr lang="sk-SK" dirty="0"/>
              <a:t> </a:t>
            </a:r>
            <a:r>
              <a:rPr lang="sk-SK" dirty="0" err="1"/>
              <a:t>lähestymistapa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EED1255-FD19-803E-7EB6-459078B2F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222287"/>
            <a:ext cx="10554574" cy="4492549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err="1"/>
              <a:t>Syntaktinen</a:t>
            </a:r>
            <a:r>
              <a:rPr lang="cs-CZ" b="1" dirty="0"/>
              <a:t> </a:t>
            </a:r>
            <a:r>
              <a:rPr lang="cs-CZ" b="1" dirty="0" err="1"/>
              <a:t>suhde</a:t>
            </a:r>
            <a:r>
              <a:rPr lang="cs-CZ" b="1" dirty="0"/>
              <a:t>?</a:t>
            </a:r>
          </a:p>
          <a:p>
            <a:pPr marL="0" indent="0">
              <a:buNone/>
            </a:pPr>
            <a:r>
              <a:rPr lang="cs-CZ" dirty="0" err="1"/>
              <a:t>Otetaan</a:t>
            </a:r>
            <a:r>
              <a:rPr lang="cs-CZ" dirty="0"/>
              <a:t> </a:t>
            </a:r>
            <a:r>
              <a:rPr lang="cs-CZ" dirty="0" err="1"/>
              <a:t>komponentit</a:t>
            </a:r>
            <a:r>
              <a:rPr lang="cs-CZ" dirty="0"/>
              <a:t> </a:t>
            </a:r>
            <a:r>
              <a:rPr lang="cs-CZ" dirty="0" err="1"/>
              <a:t>ilman</a:t>
            </a:r>
            <a:r>
              <a:rPr lang="cs-CZ" dirty="0"/>
              <a:t> </a:t>
            </a:r>
            <a:r>
              <a:rPr lang="cs-CZ" dirty="0" err="1"/>
              <a:t>suhdetta</a:t>
            </a:r>
            <a:r>
              <a:rPr lang="cs-CZ" dirty="0"/>
              <a:t> (</a:t>
            </a:r>
            <a:r>
              <a:rPr lang="cs-CZ" dirty="0" err="1"/>
              <a:t>Sinclair</a:t>
            </a:r>
            <a:r>
              <a:rPr lang="cs-CZ" dirty="0"/>
              <a:t>) x </a:t>
            </a:r>
            <a:r>
              <a:rPr lang="cs-CZ" dirty="0" err="1"/>
              <a:t>suhde</a:t>
            </a:r>
            <a:r>
              <a:rPr lang="cs-CZ" dirty="0"/>
              <a:t> on </a:t>
            </a:r>
            <a:r>
              <a:rPr lang="cs-CZ" dirty="0" err="1"/>
              <a:t>pakollinen</a:t>
            </a:r>
            <a:r>
              <a:rPr lang="cs-CZ" dirty="0"/>
              <a:t>, </a:t>
            </a:r>
            <a:r>
              <a:rPr lang="cs-CZ" dirty="0" err="1"/>
              <a:t>muuten</a:t>
            </a:r>
            <a:r>
              <a:rPr lang="cs-CZ" dirty="0"/>
              <a:t> </a:t>
            </a:r>
            <a:r>
              <a:rPr lang="cs-CZ" dirty="0" err="1"/>
              <a:t>kyse</a:t>
            </a:r>
            <a:r>
              <a:rPr lang="cs-CZ" dirty="0"/>
              <a:t> </a:t>
            </a:r>
            <a:r>
              <a:rPr lang="cs-CZ" dirty="0" err="1"/>
              <a:t>ei</a:t>
            </a:r>
            <a:r>
              <a:rPr lang="cs-CZ" dirty="0"/>
              <a:t> </a:t>
            </a:r>
            <a:r>
              <a:rPr lang="cs-CZ" dirty="0" err="1"/>
              <a:t>ole</a:t>
            </a:r>
            <a:r>
              <a:rPr lang="cs-CZ" dirty="0"/>
              <a:t> </a:t>
            </a:r>
            <a:r>
              <a:rPr lang="cs-CZ" dirty="0" err="1"/>
              <a:t>kollokaatiosta</a:t>
            </a:r>
            <a:r>
              <a:rPr lang="cs-CZ" dirty="0"/>
              <a:t>.</a:t>
            </a:r>
          </a:p>
          <a:p>
            <a:r>
              <a:rPr lang="cs-CZ" b="1" dirty="0" err="1"/>
              <a:t>Frekvenssi</a:t>
            </a:r>
            <a:r>
              <a:rPr lang="cs-CZ" b="1" dirty="0"/>
              <a:t>? </a:t>
            </a:r>
          </a:p>
          <a:p>
            <a:pPr marL="0" indent="0">
              <a:buNone/>
            </a:pPr>
            <a:r>
              <a:rPr lang="sk-SK" dirty="0" err="1"/>
              <a:t>Sinclair</a:t>
            </a:r>
            <a:r>
              <a:rPr lang="sk-SK" dirty="0"/>
              <a:t> – </a:t>
            </a:r>
            <a:r>
              <a:rPr lang="sk-SK" dirty="0" err="1"/>
              <a:t>tilastollisesti</a:t>
            </a:r>
            <a:r>
              <a:rPr lang="sk-SK" dirty="0"/>
              <a:t> </a:t>
            </a:r>
            <a:r>
              <a:rPr lang="sk-SK" dirty="0" err="1"/>
              <a:t>merkillisia</a:t>
            </a:r>
            <a:r>
              <a:rPr lang="cs-CZ" dirty="0"/>
              <a:t> </a:t>
            </a:r>
            <a:r>
              <a:rPr lang="sk-SK" dirty="0"/>
              <a:t>ja </a:t>
            </a:r>
            <a:r>
              <a:rPr lang="sk-SK" dirty="0" err="1"/>
              <a:t>sattumanvaraisia</a:t>
            </a:r>
            <a:r>
              <a:rPr lang="sk-SK" dirty="0"/>
              <a:t>.</a:t>
            </a:r>
            <a:endParaRPr lang="cs-CZ" dirty="0"/>
          </a:p>
          <a:p>
            <a:pPr marL="0" indent="0">
              <a:buNone/>
            </a:pPr>
            <a:r>
              <a:rPr lang="cs-CZ" dirty="0" err="1"/>
              <a:t>Otetaan</a:t>
            </a:r>
            <a:r>
              <a:rPr lang="cs-CZ" dirty="0"/>
              <a:t> </a:t>
            </a:r>
            <a:r>
              <a:rPr lang="cs-CZ" dirty="0" err="1"/>
              <a:t>vain</a:t>
            </a:r>
            <a:r>
              <a:rPr lang="cs-CZ" dirty="0"/>
              <a:t> </a:t>
            </a:r>
            <a:r>
              <a:rPr lang="cs-CZ" dirty="0" err="1"/>
              <a:t>tilastollisesti</a:t>
            </a:r>
            <a:r>
              <a:rPr lang="cs-CZ" dirty="0"/>
              <a:t> </a:t>
            </a:r>
            <a:r>
              <a:rPr lang="cs-CZ" dirty="0" err="1"/>
              <a:t>merkillise</a:t>
            </a:r>
            <a:r>
              <a:rPr lang="cs-CZ" dirty="0"/>
              <a:t> x </a:t>
            </a:r>
            <a:r>
              <a:rPr lang="cs-CZ" dirty="0" err="1"/>
              <a:t>yksi</a:t>
            </a:r>
            <a:r>
              <a:rPr lang="cs-CZ" dirty="0"/>
              <a:t> </a:t>
            </a:r>
            <a:r>
              <a:rPr lang="cs-CZ" dirty="0" err="1"/>
              <a:t>myötäesiintymä</a:t>
            </a:r>
            <a:r>
              <a:rPr lang="cs-CZ" dirty="0"/>
              <a:t> </a:t>
            </a:r>
            <a:r>
              <a:rPr lang="cs-CZ" dirty="0" err="1"/>
              <a:t>riittää</a:t>
            </a:r>
            <a:r>
              <a:rPr lang="cs-CZ" dirty="0"/>
              <a:t>.</a:t>
            </a:r>
          </a:p>
          <a:p>
            <a:r>
              <a:rPr lang="cs-CZ" b="1" dirty="0" err="1"/>
              <a:t>Lasketaanko</a:t>
            </a:r>
            <a:r>
              <a:rPr lang="cs-CZ" b="1" dirty="0"/>
              <a:t> </a:t>
            </a:r>
            <a:r>
              <a:rPr lang="cs-CZ" b="1" dirty="0" err="1"/>
              <a:t>eri</a:t>
            </a:r>
            <a:r>
              <a:rPr lang="cs-CZ" b="1" dirty="0"/>
              <a:t> </a:t>
            </a:r>
            <a:r>
              <a:rPr lang="cs-CZ" b="1" dirty="0" err="1"/>
              <a:t>muotoja</a:t>
            </a:r>
            <a:r>
              <a:rPr lang="cs-CZ" b="1" dirty="0"/>
              <a:t> </a:t>
            </a:r>
            <a:r>
              <a:rPr lang="cs-CZ" b="1" dirty="0" err="1"/>
              <a:t>erikseen</a:t>
            </a:r>
            <a:r>
              <a:rPr lang="cs-CZ" b="1" dirty="0"/>
              <a:t>?</a:t>
            </a:r>
          </a:p>
          <a:p>
            <a:pPr marL="0" indent="0">
              <a:buNone/>
            </a:pPr>
            <a:r>
              <a:rPr lang="cs-CZ" dirty="0" err="1"/>
              <a:t>Halliday</a:t>
            </a:r>
            <a:r>
              <a:rPr lang="cs-CZ" dirty="0"/>
              <a:t> „</a:t>
            </a:r>
            <a:r>
              <a:rPr lang="cs-CZ" dirty="0" err="1"/>
              <a:t>lexiacal</a:t>
            </a:r>
            <a:r>
              <a:rPr lang="cs-CZ" dirty="0"/>
              <a:t> </a:t>
            </a:r>
            <a:r>
              <a:rPr lang="cs-CZ" dirty="0" err="1"/>
              <a:t>item</a:t>
            </a:r>
            <a:r>
              <a:rPr lang="cs-CZ" dirty="0"/>
              <a:t>“ – </a:t>
            </a:r>
            <a:r>
              <a:rPr lang="cs-CZ" dirty="0" err="1"/>
              <a:t>myös</a:t>
            </a:r>
            <a:r>
              <a:rPr lang="cs-CZ" dirty="0"/>
              <a:t> </a:t>
            </a:r>
            <a:r>
              <a:rPr lang="cs-CZ" dirty="0" err="1"/>
              <a:t>komparatiivi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superlatiivi</a:t>
            </a:r>
            <a:r>
              <a:rPr lang="cs-CZ" dirty="0"/>
              <a:t>, </a:t>
            </a:r>
            <a:r>
              <a:rPr lang="cs-CZ" dirty="0" err="1"/>
              <a:t>adjektiivi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adverbi</a:t>
            </a:r>
            <a:r>
              <a:rPr lang="cs-CZ" dirty="0"/>
              <a:t> </a:t>
            </a:r>
            <a:r>
              <a:rPr lang="cs-CZ" dirty="0" err="1"/>
              <a:t>yhtenä</a:t>
            </a:r>
            <a:r>
              <a:rPr lang="cs-CZ" dirty="0"/>
              <a:t> </a:t>
            </a:r>
            <a:r>
              <a:rPr lang="cs-CZ" dirty="0" err="1"/>
              <a:t>yksikkönä</a:t>
            </a:r>
            <a:r>
              <a:rPr lang="cs-CZ" dirty="0"/>
              <a:t> (</a:t>
            </a:r>
            <a:r>
              <a:rPr lang="en-US" dirty="0"/>
              <a:t>strong argument, he argued strongly, the strength of the argument</a:t>
            </a:r>
            <a:r>
              <a:rPr lang="cs-CZ" dirty="0"/>
              <a:t>). </a:t>
            </a:r>
            <a:r>
              <a:rPr lang="cs-CZ" dirty="0" err="1"/>
              <a:t>Tulokset</a:t>
            </a:r>
            <a:r>
              <a:rPr lang="cs-CZ" dirty="0"/>
              <a:t> </a:t>
            </a:r>
            <a:r>
              <a:rPr lang="cs-CZ" dirty="0" err="1"/>
              <a:t>voivat</a:t>
            </a:r>
            <a:r>
              <a:rPr lang="cs-CZ" dirty="0"/>
              <a:t> </a:t>
            </a:r>
            <a:r>
              <a:rPr lang="cs-CZ" dirty="0" err="1"/>
              <a:t>eroa</a:t>
            </a:r>
            <a:r>
              <a:rPr lang="cs-CZ" dirty="0"/>
              <a:t> (</a:t>
            </a:r>
            <a:r>
              <a:rPr lang="cs-CZ" dirty="0" err="1"/>
              <a:t>yksikkö</a:t>
            </a:r>
            <a:r>
              <a:rPr lang="cs-CZ" dirty="0"/>
              <a:t> </a:t>
            </a:r>
            <a:r>
              <a:rPr lang="cs-CZ" dirty="0" err="1"/>
              <a:t>ja</a:t>
            </a:r>
            <a:r>
              <a:rPr lang="cs-CZ" dirty="0"/>
              <a:t> </a:t>
            </a:r>
            <a:r>
              <a:rPr lang="cs-CZ" dirty="0" err="1"/>
              <a:t>monikko</a:t>
            </a:r>
            <a:r>
              <a:rPr lang="cs-CZ" dirty="0"/>
              <a:t>) .</a:t>
            </a:r>
          </a:p>
          <a:p>
            <a:pPr marL="0" indent="0">
              <a:buNone/>
            </a:pPr>
            <a:r>
              <a:rPr lang="sk-SK" b="1" dirty="0" err="1"/>
              <a:t>Kuinka</a:t>
            </a:r>
            <a:r>
              <a:rPr lang="sk-SK" b="1" dirty="0"/>
              <a:t> </a:t>
            </a:r>
            <a:r>
              <a:rPr lang="sk-SK" b="1" dirty="0" err="1"/>
              <a:t>monta</a:t>
            </a:r>
            <a:r>
              <a:rPr lang="sk-SK" b="1" dirty="0"/>
              <a:t> </a:t>
            </a:r>
            <a:r>
              <a:rPr lang="sk-SK" b="1" dirty="0" err="1"/>
              <a:t>sanaa</a:t>
            </a:r>
            <a:r>
              <a:rPr lang="sk-SK" b="1" dirty="0"/>
              <a:t>?</a:t>
            </a:r>
          </a:p>
          <a:p>
            <a:pPr marL="0" indent="0">
              <a:buNone/>
            </a:pPr>
            <a:r>
              <a:rPr lang="sk-SK" dirty="0" err="1"/>
              <a:t>Firth</a:t>
            </a:r>
            <a:r>
              <a:rPr lang="sk-SK" dirty="0"/>
              <a:t>: 2-15 </a:t>
            </a:r>
            <a:r>
              <a:rPr lang="sk-SK" dirty="0" err="1"/>
              <a:t>sanaa</a:t>
            </a:r>
            <a:r>
              <a:rPr lang="sk-SK" dirty="0"/>
              <a:t>, </a:t>
            </a:r>
            <a:r>
              <a:rPr lang="sk-SK" dirty="0" err="1"/>
              <a:t>usein</a:t>
            </a:r>
            <a:r>
              <a:rPr lang="sk-SK" dirty="0"/>
              <a:t> </a:t>
            </a:r>
            <a:r>
              <a:rPr lang="sk-SK" dirty="0" err="1"/>
              <a:t>kaksi</a:t>
            </a:r>
            <a:r>
              <a:rPr lang="sk-SK" dirty="0"/>
              <a:t>, n-</a:t>
            </a:r>
            <a:r>
              <a:rPr lang="sk-SK" dirty="0" err="1"/>
              <a:t>gramit</a:t>
            </a:r>
            <a:r>
              <a:rPr lang="sk-SK" dirty="0"/>
              <a:t>.</a:t>
            </a:r>
          </a:p>
          <a:p>
            <a:r>
              <a:rPr lang="sk-SK" b="1" dirty="0" err="1"/>
              <a:t>Peräkkäin</a:t>
            </a:r>
            <a:r>
              <a:rPr lang="sk-SK" b="1" dirty="0"/>
              <a:t> vai </a:t>
            </a:r>
            <a:r>
              <a:rPr lang="sk-SK" b="1" dirty="0" err="1"/>
              <a:t>ei</a:t>
            </a:r>
            <a:r>
              <a:rPr lang="sk-SK" b="1" dirty="0"/>
              <a:t>?</a:t>
            </a:r>
          </a:p>
          <a:p>
            <a:pPr marL="0" indent="0">
              <a:buNone/>
            </a:pPr>
            <a:r>
              <a:rPr lang="sk-SK" dirty="0" err="1"/>
              <a:t>Pitääkö</a:t>
            </a:r>
            <a:r>
              <a:rPr lang="sk-SK" dirty="0"/>
              <a:t> </a:t>
            </a:r>
            <a:r>
              <a:rPr lang="sk-SK" dirty="0" err="1"/>
              <a:t>kollokaation</a:t>
            </a:r>
            <a:r>
              <a:rPr lang="sk-SK" dirty="0"/>
              <a:t> </a:t>
            </a:r>
            <a:r>
              <a:rPr lang="sk-SK" dirty="0" err="1"/>
              <a:t>olla</a:t>
            </a:r>
            <a:r>
              <a:rPr lang="sk-SK" dirty="0"/>
              <a:t> </a:t>
            </a:r>
            <a:r>
              <a:rPr lang="sk-SK" dirty="0" err="1"/>
              <a:t>keskeytymätön</a:t>
            </a:r>
            <a:r>
              <a:rPr lang="sk-SK" dirty="0"/>
              <a:t> </a:t>
            </a:r>
            <a:r>
              <a:rPr lang="sk-SK" dirty="0" err="1"/>
              <a:t>ketju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cs-CZ" dirty="0" err="1"/>
              <a:t>esm</a:t>
            </a:r>
            <a:r>
              <a:rPr lang="en-US" dirty="0"/>
              <a:t>. 5-gram</a:t>
            </a:r>
            <a:r>
              <a:rPr lang="cs-CZ" dirty="0" err="1"/>
              <a:t>it</a:t>
            </a:r>
            <a:r>
              <a:rPr lang="cs-CZ" dirty="0"/>
              <a:t>:</a:t>
            </a:r>
            <a:r>
              <a:rPr lang="en-US" dirty="0"/>
              <a:t> at the end of the, in the corner of the)</a:t>
            </a:r>
            <a:r>
              <a:rPr lang="cs-CZ" dirty="0"/>
              <a:t>, 95 % </a:t>
            </a:r>
            <a:r>
              <a:rPr lang="cs-CZ" dirty="0" err="1"/>
              <a:t>kollokaatioista</a:t>
            </a:r>
            <a:r>
              <a:rPr lang="cs-CZ" dirty="0"/>
              <a:t> on </a:t>
            </a:r>
            <a:r>
              <a:rPr lang="cs-CZ" dirty="0" err="1"/>
              <a:t>lajuudessa</a:t>
            </a:r>
            <a:r>
              <a:rPr lang="cs-CZ" dirty="0"/>
              <a:t> 4 </a:t>
            </a:r>
            <a:r>
              <a:rPr lang="cs-CZ" dirty="0" err="1"/>
              <a:t>molemiin</a:t>
            </a:r>
            <a:r>
              <a:rPr lang="cs-CZ" dirty="0"/>
              <a:t> </a:t>
            </a:r>
            <a:r>
              <a:rPr lang="cs-CZ" dirty="0" err="1"/>
              <a:t>puoliin</a:t>
            </a:r>
            <a:r>
              <a:rPr lang="cs-CZ" dirty="0"/>
              <a:t>.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3229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305A86-5600-31E6-B799-790DC571C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Möntäesiintymistä</a:t>
            </a:r>
            <a:r>
              <a:rPr lang="cs-CZ" dirty="0"/>
              <a:t> </a:t>
            </a:r>
            <a:r>
              <a:rPr lang="cs-CZ" dirty="0" err="1"/>
              <a:t>mittaavat</a:t>
            </a:r>
            <a:r>
              <a:rPr lang="cs-CZ" dirty="0"/>
              <a:t> </a:t>
            </a:r>
            <a:r>
              <a:rPr lang="cs-CZ" dirty="0" err="1"/>
              <a:t>testit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C35CB26-0025-9753-32CC-90273311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Absoluuttinen</a:t>
            </a:r>
            <a:r>
              <a:rPr lang="sk-SK" dirty="0"/>
              <a:t> x </a:t>
            </a:r>
            <a:r>
              <a:rPr lang="sk-SK" dirty="0" err="1"/>
              <a:t>relatiivinen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 err="1"/>
              <a:t>i.p.m</a:t>
            </a:r>
            <a:r>
              <a:rPr lang="sk-SK" dirty="0"/>
              <a:t>. (</a:t>
            </a:r>
            <a:r>
              <a:rPr lang="sk-SK" dirty="0" err="1"/>
              <a:t>instances</a:t>
            </a:r>
            <a:r>
              <a:rPr lang="sk-SK" dirty="0"/>
              <a:t> per </a:t>
            </a:r>
            <a:r>
              <a:rPr lang="sk-SK" dirty="0" err="1"/>
              <a:t>million</a:t>
            </a:r>
            <a:r>
              <a:rPr lang="sk-SK" dirty="0"/>
              <a:t>) – </a:t>
            </a:r>
            <a:r>
              <a:rPr lang="sk-SK" dirty="0" err="1"/>
              <a:t>hypoteettinen</a:t>
            </a:r>
            <a:r>
              <a:rPr lang="sk-SK" dirty="0"/>
              <a:t> </a:t>
            </a:r>
            <a:r>
              <a:rPr lang="sk-SK" dirty="0" err="1"/>
              <a:t>osumien</a:t>
            </a:r>
            <a:r>
              <a:rPr lang="sk-SK" dirty="0"/>
              <a:t> </a:t>
            </a:r>
            <a:r>
              <a:rPr lang="sk-SK" dirty="0" err="1"/>
              <a:t>määrä</a:t>
            </a:r>
            <a:r>
              <a:rPr lang="sk-SK" dirty="0"/>
              <a:t> 1 </a:t>
            </a:r>
            <a:r>
              <a:rPr lang="sk-SK" dirty="0" err="1"/>
              <a:t>miljoonan</a:t>
            </a:r>
            <a:r>
              <a:rPr lang="sk-SK" dirty="0"/>
              <a:t> 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korpuksessa</a:t>
            </a:r>
            <a:r>
              <a:rPr lang="sk-SK" dirty="0"/>
              <a:t> – </a:t>
            </a:r>
            <a:r>
              <a:rPr lang="sk-SK" dirty="0" err="1"/>
              <a:t>mahdollistaa</a:t>
            </a:r>
            <a:r>
              <a:rPr lang="sk-SK" dirty="0"/>
              <a:t> </a:t>
            </a:r>
            <a:r>
              <a:rPr lang="sk-SK" dirty="0" err="1"/>
              <a:t>verrata</a:t>
            </a:r>
            <a:r>
              <a:rPr lang="sk-SK" dirty="0"/>
              <a:t> </a:t>
            </a:r>
            <a:r>
              <a:rPr lang="sk-SK" dirty="0" err="1"/>
              <a:t>erikokoisten</a:t>
            </a:r>
            <a:r>
              <a:rPr lang="sk-SK" dirty="0"/>
              <a:t> </a:t>
            </a:r>
            <a:r>
              <a:rPr lang="sk-SK" dirty="0" err="1"/>
              <a:t>korpusten</a:t>
            </a:r>
            <a:r>
              <a:rPr lang="sk-SK" dirty="0"/>
              <a:t> </a:t>
            </a:r>
            <a:r>
              <a:rPr lang="sk-SK" dirty="0" err="1"/>
              <a:t>tuloksia</a:t>
            </a:r>
            <a:endParaRPr lang="sk-SK" dirty="0"/>
          </a:p>
          <a:p>
            <a:r>
              <a:rPr lang="sk-SK" dirty="0" err="1"/>
              <a:t>Tilastollisia</a:t>
            </a:r>
            <a:r>
              <a:rPr lang="sk-SK" dirty="0"/>
              <a:t> </a:t>
            </a:r>
            <a:r>
              <a:rPr lang="sk-SK" dirty="0" err="1"/>
              <a:t>testejä</a:t>
            </a:r>
            <a:r>
              <a:rPr lang="sk-SK" dirty="0"/>
              <a:t> (association </a:t>
            </a:r>
            <a:r>
              <a:rPr lang="sk-SK" dirty="0" err="1"/>
              <a:t>measures</a:t>
            </a:r>
            <a:r>
              <a:rPr lang="sk-SK" dirty="0"/>
              <a:t>):</a:t>
            </a:r>
          </a:p>
          <a:p>
            <a:pPr marL="0" indent="0">
              <a:buNone/>
            </a:pPr>
            <a:r>
              <a:rPr lang="sk-SK" dirty="0"/>
              <a:t>X-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Y-</a:t>
            </a:r>
            <a:r>
              <a:rPr lang="sk-SK" dirty="0" err="1"/>
              <a:t>sanan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XY-</a:t>
            </a:r>
            <a:r>
              <a:rPr lang="sk-SK" dirty="0" err="1"/>
              <a:t>yhdistelmän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, </a:t>
            </a:r>
            <a:r>
              <a:rPr lang="sk-SK" dirty="0" err="1"/>
              <a:t>korpuksen</a:t>
            </a:r>
            <a:r>
              <a:rPr lang="sk-SK" dirty="0"/>
              <a:t> </a:t>
            </a:r>
            <a:r>
              <a:rPr lang="sk-SK" dirty="0" err="1"/>
              <a:t>koko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MI-</a:t>
            </a:r>
            <a:r>
              <a:rPr lang="sk-SK" b="1" dirty="0" err="1"/>
              <a:t>score</a:t>
            </a:r>
            <a:r>
              <a:rPr lang="sk-SK" dirty="0"/>
              <a:t>: </a:t>
            </a:r>
            <a:r>
              <a:rPr lang="sk-SK" dirty="0" err="1"/>
              <a:t>vahvat</a:t>
            </a:r>
            <a:r>
              <a:rPr lang="sk-SK" dirty="0"/>
              <a:t> </a:t>
            </a:r>
            <a:r>
              <a:rPr lang="sk-SK" dirty="0" err="1"/>
              <a:t>kollokaatiot</a:t>
            </a:r>
            <a:r>
              <a:rPr lang="sk-SK" dirty="0"/>
              <a:t>, </a:t>
            </a:r>
            <a:r>
              <a:rPr lang="sk-SK" dirty="0" err="1"/>
              <a:t>sanat</a:t>
            </a:r>
            <a:r>
              <a:rPr lang="sk-SK" dirty="0"/>
              <a:t>, </a:t>
            </a:r>
            <a:r>
              <a:rPr lang="sk-SK" dirty="0" err="1"/>
              <a:t>joiden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 on </a:t>
            </a:r>
            <a:r>
              <a:rPr lang="sk-SK" dirty="0" err="1"/>
              <a:t>matala</a:t>
            </a:r>
            <a:endParaRPr lang="sk-SK" dirty="0"/>
          </a:p>
          <a:p>
            <a:pPr marL="0" indent="0">
              <a:buNone/>
            </a:pPr>
            <a:r>
              <a:rPr lang="sk-SK" b="1" dirty="0"/>
              <a:t>T-</a:t>
            </a:r>
            <a:r>
              <a:rPr lang="sk-SK" b="1" dirty="0" err="1"/>
              <a:t>score</a:t>
            </a:r>
            <a:r>
              <a:rPr lang="sk-SK" dirty="0"/>
              <a:t>: </a:t>
            </a:r>
            <a:r>
              <a:rPr lang="sk-SK" dirty="0" err="1"/>
              <a:t>toistuvat</a:t>
            </a:r>
            <a:r>
              <a:rPr lang="sk-SK" dirty="0"/>
              <a:t> </a:t>
            </a:r>
            <a:r>
              <a:rPr lang="sk-SK" dirty="0" err="1"/>
              <a:t>kollokaatiot</a:t>
            </a:r>
            <a:r>
              <a:rPr lang="sk-SK" dirty="0"/>
              <a:t>, </a:t>
            </a:r>
            <a:r>
              <a:rPr lang="sk-SK" dirty="0" err="1"/>
              <a:t>sanat</a:t>
            </a:r>
            <a:r>
              <a:rPr lang="sk-SK" dirty="0"/>
              <a:t>, </a:t>
            </a:r>
            <a:r>
              <a:rPr lang="sk-SK" dirty="0" err="1"/>
              <a:t>joiden</a:t>
            </a:r>
            <a:r>
              <a:rPr lang="sk-SK" dirty="0"/>
              <a:t> </a:t>
            </a:r>
            <a:r>
              <a:rPr lang="sk-SK" dirty="0" err="1"/>
              <a:t>frekvenssi</a:t>
            </a:r>
            <a:r>
              <a:rPr lang="sk-SK" dirty="0"/>
              <a:t> on </a:t>
            </a:r>
            <a:r>
              <a:rPr lang="sk-SK" dirty="0" err="1"/>
              <a:t>iso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4136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C57F7-44ED-3EF9-C118-14B9602B6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7952"/>
            <a:ext cx="10571998" cy="970450"/>
          </a:xfrm>
        </p:spPr>
        <p:txBody>
          <a:bodyPr/>
          <a:lstStyle/>
          <a:p>
            <a:r>
              <a:rPr lang="cs-CZ" dirty="0" err="1"/>
              <a:t>Käytäntö</a:t>
            </a:r>
            <a:r>
              <a:rPr lang="cs-CZ" dirty="0"/>
              <a:t> – </a:t>
            </a:r>
            <a:r>
              <a:rPr lang="cs-CZ" dirty="0" err="1"/>
              <a:t>esimerkkinä</a:t>
            </a:r>
            <a:r>
              <a:rPr lang="cs-CZ" dirty="0"/>
              <a:t> „</a:t>
            </a:r>
            <a:r>
              <a:rPr lang="cs-CZ" dirty="0" err="1"/>
              <a:t>aurinko</a:t>
            </a:r>
            <a:r>
              <a:rPr lang="cs-CZ" dirty="0"/>
              <a:t>“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6B026F4-A759-95BC-CE01-C997A8CF7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BENKO, V.: </a:t>
            </a:r>
            <a:r>
              <a:rPr lang="en-US" dirty="0" err="1"/>
              <a:t>Araneum</a:t>
            </a:r>
            <a:r>
              <a:rPr lang="en-US" dirty="0"/>
              <a:t> </a:t>
            </a:r>
            <a:r>
              <a:rPr lang="en-US" dirty="0" err="1"/>
              <a:t>Finnicum</a:t>
            </a:r>
            <a:r>
              <a:rPr lang="en-US" dirty="0"/>
              <a:t> </a:t>
            </a:r>
            <a:r>
              <a:rPr lang="en-US" dirty="0" err="1"/>
              <a:t>Maius</a:t>
            </a:r>
            <a:r>
              <a:rPr lang="en-US" dirty="0"/>
              <a:t>, </a:t>
            </a:r>
            <a:r>
              <a:rPr lang="en-US" dirty="0" err="1"/>
              <a:t>versio</a:t>
            </a:r>
            <a:r>
              <a:rPr lang="en-US" dirty="0"/>
              <a:t> 15.04. </a:t>
            </a:r>
            <a:r>
              <a:rPr lang="en-US" dirty="0" err="1"/>
              <a:t>Ústav</a:t>
            </a:r>
            <a:r>
              <a:rPr lang="en-US" dirty="0"/>
              <a:t> </a:t>
            </a:r>
            <a:r>
              <a:rPr lang="en-US" dirty="0" err="1"/>
              <a:t>Českého</a:t>
            </a:r>
            <a:r>
              <a:rPr lang="en-US" dirty="0"/>
              <a:t> </a:t>
            </a:r>
            <a:r>
              <a:rPr lang="en-US" dirty="0" err="1"/>
              <a:t>národního</a:t>
            </a:r>
            <a:r>
              <a:rPr lang="en-US" dirty="0"/>
              <a:t> </a:t>
            </a:r>
            <a:r>
              <a:rPr lang="en-US" dirty="0" err="1"/>
              <a:t>korpusu</a:t>
            </a:r>
            <a:r>
              <a:rPr lang="en-US" dirty="0"/>
              <a:t> FF UK, Praha 2015. </a:t>
            </a:r>
            <a:r>
              <a:rPr lang="en-US" dirty="0" err="1"/>
              <a:t>Saatavilla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http://www.korpus.c</a:t>
            </a:r>
            <a:r>
              <a:rPr lang="cs-CZ" dirty="0">
                <a:hlinkClick r:id="rId2"/>
              </a:rPr>
              <a:t>z</a:t>
            </a:r>
            <a:endParaRPr lang="cs-CZ" dirty="0"/>
          </a:p>
          <a:p>
            <a:r>
              <a:rPr lang="cs-CZ" dirty="0" err="1"/>
              <a:t>Noin</a:t>
            </a:r>
            <a:r>
              <a:rPr lang="cs-CZ" dirty="0"/>
              <a:t> </a:t>
            </a:r>
            <a:r>
              <a:rPr lang="cs-CZ" dirty="0" err="1"/>
              <a:t>miljardi</a:t>
            </a:r>
            <a:r>
              <a:rPr lang="cs-CZ" dirty="0"/>
              <a:t> </a:t>
            </a:r>
            <a:r>
              <a:rPr lang="cs-CZ" dirty="0" err="1"/>
              <a:t>sanetta</a:t>
            </a:r>
            <a:r>
              <a:rPr lang="cs-CZ" dirty="0"/>
              <a:t>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4270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6134</TotalTime>
  <Words>762</Words>
  <Application>Microsoft Office PowerPoint</Application>
  <PresentationFormat>Širokoúhlá obrazovka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Wingdings</vt:lpstr>
      <vt:lpstr>Motiv Office</vt:lpstr>
      <vt:lpstr>Kollokaation käsitteistä ja myötäesiintymistä mittaavista testeistä</vt:lpstr>
      <vt:lpstr>Sisältö</vt:lpstr>
      <vt:lpstr>Kollokaation määritelmiä</vt:lpstr>
      <vt:lpstr>Kollokaation määritelmiä</vt:lpstr>
      <vt:lpstr>Kaksi pääsuuntausta lähestyä myötäesiintymiä</vt:lpstr>
      <vt:lpstr>Frequency-based lähestymistapa</vt:lpstr>
      <vt:lpstr>Frequency-based lähestymistapa</vt:lpstr>
      <vt:lpstr>Möntäesiintymistä mittaavat testit</vt:lpstr>
      <vt:lpstr>Käytäntö – esimerkkinä „aurinko“</vt:lpstr>
      <vt:lpstr>Aurinko – 1R paikka</vt:lpstr>
      <vt:lpstr>Kollokaattina pilkku</vt:lpstr>
      <vt:lpstr>Prezentace aplikace PowerPoint</vt:lpstr>
      <vt:lpstr>MI-scoren tuloksia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Kollokaation käsitteistä ja myötäesiintymistä mittaavista testeistä</dc:title>
  <dc:creator>Juraj Jancík</dc:creator>
  <cp:lastModifiedBy>Vorlíková, Zuzana</cp:lastModifiedBy>
  <cp:revision>15</cp:revision>
  <dcterms:created xsi:type="dcterms:W3CDTF">2022-09-25T11:28:00Z</dcterms:created>
  <dcterms:modified xsi:type="dcterms:W3CDTF">2024-10-28T19:53:08Z</dcterms:modified>
</cp:coreProperties>
</file>