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304" r:id="rId5"/>
    <p:sldId id="305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008000"/>
    <a:srgbClr val="FF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64" d="100"/>
          <a:sy n="64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29D1-29A3-4498-A7ED-A66556E10648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56AF6-9194-4A42-80F7-9FD40A8020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56AF6-9194-4A42-80F7-9FD40A80200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2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F4A9-2C92-4DAD-8062-69D47408E3CB}" type="datetimeFigureOut">
              <a:rPr lang="cs-CZ" smtClean="0"/>
              <a:pPr/>
              <a:t>18.05.2020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ctrTitle"/>
          </p:nvPr>
        </p:nvSpPr>
        <p:spPr>
          <a:xfrm>
            <a:off x="685800" y="2277453"/>
            <a:ext cx="77724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KTERÝ / KTERÁ / KTERÉ</a:t>
            </a:r>
            <a:br>
              <a:rPr lang="cs-CZ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ČKZK1 - 17. LEKCE</a:t>
            </a:r>
            <a:b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gramatika – relativní věty</a:t>
            </a:r>
          </a:p>
          <a:p>
            <a: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Zuzana </a:t>
            </a:r>
            <a:r>
              <a:rPr lang="cs-CZ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Lehoučková</a:t>
            </a:r>
            <a:r>
              <a:rPr lang="cs-CZ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(ÚJOP – Albertov), zdroj: Kateřina </a:t>
            </a:r>
            <a:r>
              <a:rPr lang="cs-CZ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Demovičová</a:t>
            </a:r>
            <a:endParaRPr lang="cs-CZ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95465D8-9C65-4CAB-BB93-96FC0B5FC42D}"/>
              </a:ext>
            </a:extLst>
          </p:cNvPr>
          <p:cNvSpPr txBox="1">
            <a:spLocks/>
          </p:cNvSpPr>
          <p:nvPr/>
        </p:nvSpPr>
        <p:spPr>
          <a:xfrm>
            <a:off x="5570558" y="499533"/>
            <a:ext cx="3109494" cy="98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/>
              <a:t>ÚJOP UK, Veškerá práva vyhrazena © 2020  Interní materiál pro účely výuky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6DB869-A78F-44B0-BF79-C81FF9BC9FEC}"/>
              </a:ext>
            </a:extLst>
          </p:cNvPr>
          <p:cNvSpPr txBox="1"/>
          <p:nvPr/>
        </p:nvSpPr>
        <p:spPr>
          <a:xfrm>
            <a:off x="492918" y="5473005"/>
            <a:ext cx="2638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Studijní středisko Praha-Albertov</a:t>
            </a:r>
          </a:p>
          <a:p>
            <a:r>
              <a:rPr lang="cs-CZ" sz="1400" dirty="0"/>
              <a:t>Albertov 7/3a, 128 00 Praha 2</a:t>
            </a:r>
          </a:p>
          <a:p>
            <a:r>
              <a:rPr lang="cs-CZ" sz="1400" dirty="0"/>
              <a:t>tel.: +420 224 921 015</a:t>
            </a:r>
          </a:p>
          <a:p>
            <a:r>
              <a:rPr lang="cs-CZ" sz="1400" dirty="0"/>
              <a:t>e-mail: albertov@ujop.cuni.cz</a:t>
            </a:r>
          </a:p>
          <a:p>
            <a:r>
              <a:rPr lang="cs-CZ" sz="1400" dirty="0"/>
              <a:t>IČ: 00216208 DIČ: CZ00216208</a:t>
            </a: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D4C1D8C4-B468-4ED1-BBD9-04A6CF697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9580"/>
            <a:ext cx="4464496" cy="115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F83E4-85EA-45FE-9B77-08089D88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84" y="344703"/>
            <a:ext cx="7886700" cy="908913"/>
          </a:xfrm>
        </p:spPr>
        <p:txBody>
          <a:bodyPr>
            <a:normAutofit/>
          </a:bodyPr>
          <a:lstStyle/>
          <a:p>
            <a:r>
              <a:rPr lang="cs-CZ" sz="3750" b="1" dirty="0">
                <a:solidFill>
                  <a:srgbClr val="FFFF99"/>
                </a:solidFill>
              </a:rPr>
              <a:t>kter</a:t>
            </a:r>
            <a:r>
              <a:rPr lang="cs-CZ" sz="37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ý</a:t>
            </a:r>
            <a:r>
              <a:rPr lang="cs-CZ" sz="3750" b="1" dirty="0">
                <a:solidFill>
                  <a:srgbClr val="FFFF99"/>
                </a:solidFill>
              </a:rPr>
              <a:t>/kter</a:t>
            </a:r>
            <a:r>
              <a:rPr lang="cs-CZ" sz="3750" b="1" dirty="0">
                <a:solidFill>
                  <a:srgbClr val="FF0000"/>
                </a:solidFill>
              </a:rPr>
              <a:t>á</a:t>
            </a:r>
            <a:r>
              <a:rPr lang="cs-CZ" sz="3750" b="1" dirty="0">
                <a:solidFill>
                  <a:srgbClr val="FFFF99"/>
                </a:solidFill>
              </a:rPr>
              <a:t>/kter</a:t>
            </a:r>
            <a:r>
              <a:rPr lang="cs-CZ" sz="3750" b="1" dirty="0">
                <a:solidFill>
                  <a:srgbClr val="00FF00"/>
                </a:solidFill>
              </a:rPr>
              <a:t>é</a:t>
            </a:r>
            <a:r>
              <a:rPr lang="cs-CZ" sz="3750" b="1" dirty="0">
                <a:solidFill>
                  <a:srgbClr val="FFFF99"/>
                </a:solidFill>
              </a:rPr>
              <a:t> - </a:t>
            </a:r>
            <a:r>
              <a:rPr lang="cs-CZ" sz="3750" b="1" dirty="0" err="1">
                <a:solidFill>
                  <a:srgbClr val="FFFF99"/>
                </a:solidFill>
              </a:rPr>
              <a:t>Nsg</a:t>
            </a:r>
            <a:r>
              <a:rPr lang="cs-CZ" sz="3750" b="1" dirty="0">
                <a:solidFill>
                  <a:srgbClr val="FFFF99"/>
                </a:solidFill>
              </a:rPr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CB9E6-85D0-45D5-A0B3-802688A7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2073124"/>
            <a:ext cx="8640000" cy="4444426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cs-CZ" sz="2800" dirty="0"/>
              <a:t> „který“ má stejné formy </a:t>
            </a:r>
            <a:r>
              <a:rPr lang="cs-CZ" sz="2800" dirty="0">
                <a:solidFill>
                  <a:srgbClr val="FF0000"/>
                </a:solidFill>
              </a:rPr>
              <a:t>jako adjektivum „dobrý“</a:t>
            </a:r>
          </a:p>
          <a:p>
            <a:r>
              <a:rPr lang="cs-CZ" sz="2800" u="sng" dirty="0"/>
              <a:t>Singulár: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0070C0"/>
                </a:solidFill>
              </a:rPr>
              <a:t>Ma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0070C0"/>
                </a:solidFill>
              </a:rPr>
              <a:t>Muž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ý</a:t>
            </a:r>
            <a:r>
              <a:rPr lang="cs-CZ" sz="2800" dirty="0"/>
              <a:t> stojí před domem, je můj učitel.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Mi:</a:t>
            </a:r>
            <a:r>
              <a:rPr lang="cs-CZ" sz="2800" dirty="0"/>
              <a:t>	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Dům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ý</a:t>
            </a:r>
            <a:r>
              <a:rPr lang="cs-CZ" sz="2800" dirty="0"/>
              <a:t> je na konci ulice, je náš.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F: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Žena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á</a:t>
            </a:r>
            <a:r>
              <a:rPr lang="cs-CZ" sz="2800" dirty="0"/>
              <a:t> jde do banky, je moje šéfka.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B050"/>
                </a:solidFill>
              </a:rPr>
              <a:t>N: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00B050"/>
                </a:solidFill>
              </a:rPr>
              <a:t>Město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é</a:t>
            </a:r>
            <a:r>
              <a:rPr lang="cs-CZ" sz="2800" dirty="0"/>
              <a:t> je uprostřed Evropy, se jmenuje Praha.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52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CB9E6-85D0-45D5-A0B3-802688A7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772815"/>
            <a:ext cx="8640000" cy="4740481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cs-CZ" dirty="0"/>
              <a:t> „který“ má stejné formy </a:t>
            </a:r>
            <a:r>
              <a:rPr lang="cs-CZ" dirty="0">
                <a:solidFill>
                  <a:srgbClr val="FF0000"/>
                </a:solidFill>
              </a:rPr>
              <a:t>jako adjektivum „dobrý“</a:t>
            </a:r>
          </a:p>
          <a:p>
            <a:r>
              <a:rPr lang="cs-CZ" sz="2800" u="sng" dirty="0"/>
              <a:t>Plurál: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0070C0"/>
                </a:solidFill>
              </a:rPr>
              <a:t>Ma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0070C0"/>
                </a:solidFill>
              </a:rPr>
              <a:t>Studenti</a:t>
            </a:r>
            <a:r>
              <a:rPr lang="cs-CZ" sz="2800" dirty="0"/>
              <a:t>, kte</a:t>
            </a:r>
            <a:r>
              <a:rPr lang="cs-CZ" sz="2800" dirty="0">
                <a:highlight>
                  <a:srgbClr val="FFFF00"/>
                </a:highlight>
              </a:rPr>
              <a:t>ří</a:t>
            </a:r>
            <a:r>
              <a:rPr lang="cs-CZ" sz="2800" dirty="0"/>
              <a:t> </a:t>
            </a:r>
            <a:r>
              <a:rPr lang="cs-CZ" sz="2800" dirty="0" err="1"/>
              <a:t>studujou</a:t>
            </a:r>
            <a:r>
              <a:rPr lang="cs-CZ" sz="2800" dirty="0"/>
              <a:t> na Albertově, jsou z celého světa.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Mi:</a:t>
            </a:r>
            <a:r>
              <a:rPr lang="cs-CZ" sz="2800" dirty="0"/>
              <a:t>	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Obrazy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é</a:t>
            </a:r>
            <a:r>
              <a:rPr lang="cs-CZ" sz="2800" dirty="0"/>
              <a:t> jsou v obýváku, jsou krásné.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F: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Knihy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é</a:t>
            </a:r>
            <a:r>
              <a:rPr lang="cs-CZ" sz="2800" dirty="0"/>
              <a:t> jsou na stole, jsou v češtině.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B050"/>
                </a:solidFill>
              </a:rPr>
              <a:t>N:</a:t>
            </a:r>
            <a:r>
              <a:rPr lang="cs-CZ" sz="2800" dirty="0"/>
              <a:t>	</a:t>
            </a:r>
            <a:r>
              <a:rPr lang="cs-CZ" sz="2800" dirty="0">
                <a:solidFill>
                  <a:srgbClr val="00B050"/>
                </a:solidFill>
              </a:rPr>
              <a:t>Auta</a:t>
            </a:r>
            <a:r>
              <a:rPr lang="cs-CZ" sz="2800" dirty="0"/>
              <a:t>, kter</a:t>
            </a:r>
            <a:r>
              <a:rPr lang="cs-CZ" sz="2800" dirty="0">
                <a:highlight>
                  <a:srgbClr val="FFFF00"/>
                </a:highlight>
              </a:rPr>
              <a:t>á</a:t>
            </a:r>
            <a:r>
              <a:rPr lang="cs-CZ" sz="2800" dirty="0"/>
              <a:t> jsou před domem, jsou naše.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3600" dirty="0"/>
              <a:t>	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C7C44FF-2C6A-49E4-BF67-FF380D6A8796}"/>
              </a:ext>
            </a:extLst>
          </p:cNvPr>
          <p:cNvSpPr txBox="1">
            <a:spLocks/>
          </p:cNvSpPr>
          <p:nvPr/>
        </p:nvSpPr>
        <p:spPr>
          <a:xfrm>
            <a:off x="440084" y="344703"/>
            <a:ext cx="7886700" cy="90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50" b="1" dirty="0">
                <a:solidFill>
                  <a:srgbClr val="FFFF99"/>
                </a:solidFill>
              </a:rPr>
              <a:t>kteř</a:t>
            </a:r>
            <a:r>
              <a:rPr lang="cs-CZ" sz="37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í</a:t>
            </a:r>
            <a:r>
              <a:rPr lang="cs-CZ" sz="3750" b="1" dirty="0">
                <a:solidFill>
                  <a:srgbClr val="FFFF99"/>
                </a:solidFill>
              </a:rPr>
              <a:t>/kter</a:t>
            </a:r>
            <a:r>
              <a:rPr lang="cs-CZ" sz="37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é</a:t>
            </a:r>
            <a:r>
              <a:rPr lang="cs-CZ" sz="3750" b="1" dirty="0">
                <a:solidFill>
                  <a:srgbClr val="FFFF99"/>
                </a:solidFill>
              </a:rPr>
              <a:t>/kter</a:t>
            </a:r>
            <a:r>
              <a:rPr lang="cs-CZ" sz="3750" b="1" dirty="0">
                <a:solidFill>
                  <a:srgbClr val="FF0000"/>
                </a:solidFill>
              </a:rPr>
              <a:t>é</a:t>
            </a:r>
            <a:r>
              <a:rPr lang="cs-CZ" sz="3750" b="1" dirty="0">
                <a:solidFill>
                  <a:srgbClr val="FFFF99"/>
                </a:solidFill>
              </a:rPr>
              <a:t>/kter</a:t>
            </a:r>
            <a:r>
              <a:rPr lang="cs-CZ" sz="3750" b="1" dirty="0">
                <a:solidFill>
                  <a:srgbClr val="00FF00"/>
                </a:solidFill>
              </a:rPr>
              <a:t>á</a:t>
            </a:r>
            <a:r>
              <a:rPr lang="cs-CZ" sz="3750" b="1" dirty="0">
                <a:solidFill>
                  <a:srgbClr val="FFFF99"/>
                </a:solidFill>
              </a:rPr>
              <a:t> - </a:t>
            </a:r>
            <a:r>
              <a:rPr lang="cs-CZ" sz="3750" b="1" dirty="0" err="1">
                <a:solidFill>
                  <a:srgbClr val="FFFF99"/>
                </a:solidFill>
              </a:rPr>
              <a:t>Npl</a:t>
            </a:r>
            <a:r>
              <a:rPr lang="cs-CZ" sz="3750" b="1" dirty="0">
                <a:solidFill>
                  <a:srgbClr val="FFFF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38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89F7D46-C2BA-45E7-911B-8FC0D856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1" y="188640"/>
            <a:ext cx="9144000" cy="18553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BF84737-F1D2-466D-B052-2DCD0D92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8665"/>
            <a:ext cx="9144000" cy="19006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6114BB3-94CB-4D6A-9CDD-EEAE1781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81" y="4725144"/>
            <a:ext cx="9144000" cy="17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4A0855-5910-4477-A4B0-13289CB84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18136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A49F89-127B-4696-92D2-727DDBC6F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27" y="3429000"/>
            <a:ext cx="754858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4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8534F3-761B-4316-B1C0-B8DC3ABC47DF}"/>
</file>

<file path=customXml/itemProps2.xml><?xml version="1.0" encoding="utf-8"?>
<ds:datastoreItem xmlns:ds="http://schemas.openxmlformats.org/officeDocument/2006/customXml" ds:itemID="{439A09F3-4E09-4A3F-AB24-35356B202164}"/>
</file>

<file path=customXml/itemProps3.xml><?xml version="1.0" encoding="utf-8"?>
<ds:datastoreItem xmlns:ds="http://schemas.openxmlformats.org/officeDocument/2006/customXml" ds:itemID="{9FAD5ADB-F1DF-4A56-9904-24047D39BB02}"/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233</Words>
  <Application>Microsoft Office PowerPoint</Application>
  <PresentationFormat>Předvádění na obrazovce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sady Office</vt:lpstr>
      <vt:lpstr>KTERÝ / KTERÁ / KTERÉ  ČKZK1 - 17. LEKCE gramatika – relativní věty   Zuzana Lehoučková (ÚJOP – Albertov), zdroj: Kateřina Demovičová</vt:lpstr>
      <vt:lpstr>který/která/které - Nsg.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CHCETE HLEDAT POKLAD?  NCSBS - 13. LEKCE  nová slova  Zuzana Lehoučková (ÚJOP – Albertov)</dc:title>
  <dc:creator>pomocnik</dc:creator>
  <cp:lastModifiedBy> </cp:lastModifiedBy>
  <cp:revision>30</cp:revision>
  <dcterms:created xsi:type="dcterms:W3CDTF">2015-04-28T05:23:31Z</dcterms:created>
  <dcterms:modified xsi:type="dcterms:W3CDTF">2020-05-18T06:04:20Z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