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4" r:id="rId4"/>
    <p:sldId id="298" r:id="rId5"/>
    <p:sldId id="295" r:id="rId6"/>
    <p:sldId id="299" r:id="rId7"/>
    <p:sldId id="296" r:id="rId8"/>
    <p:sldId id="297" r:id="rId9"/>
    <p:sldId id="258" r:id="rId10"/>
    <p:sldId id="302" r:id="rId11"/>
    <p:sldId id="303" r:id="rId12"/>
    <p:sldId id="261" r:id="rId13"/>
    <p:sldId id="262" r:id="rId14"/>
    <p:sldId id="283" r:id="rId15"/>
    <p:sldId id="285" r:id="rId16"/>
    <p:sldId id="288" r:id="rId17"/>
    <p:sldId id="289" r:id="rId18"/>
    <p:sldId id="281" r:id="rId19"/>
    <p:sldId id="304" r:id="rId20"/>
    <p:sldId id="30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1C96-E530-41F8-9A83-6CE46E0AD2AA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B1C96-E530-41F8-9A83-6CE46E0AD2AA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F126A-1A5A-42BB-B5A5-FF6225CB32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knihovna.cz/index.php?title=Kvalitativn%C3%AD_rozhovory_%E2%80%93_polostrukturovan%C3%A9_a_nestrukturovan%C3%A9#Nestrukturovan.C3.BD_rozhovor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ibguides.usc.edu/content.php?pid=83009&amp;sid=81807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Metody v BP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Bakalářský seminář</a:t>
            </a:r>
          </a:p>
          <a:p>
            <a:r>
              <a:rPr lang="cs-CZ" dirty="0"/>
              <a:t>Magdalena Mouralová a Olga </a:t>
            </a:r>
            <a:r>
              <a:rPr lang="cs-CZ" dirty="0" err="1"/>
              <a:t>Angelovská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Data a jejich sběr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>
                <a:solidFill>
                  <a:srgbClr val="0070C0"/>
                </a:solidFill>
              </a:rPr>
              <a:t>Jaké znáte typy dat?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Primární, sekundární, terciární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Tvrdá (statistická), měkká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Čísla, slova, obrázky...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Sebraná v přirozeném prostředí, iniciovaná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Nominální, ordinální, kardinální</a:t>
            </a:r>
          </a:p>
          <a:p>
            <a:pPr eaLnBrk="1" hangingPunct="1"/>
            <a:r>
              <a:rPr lang="cs-CZ">
                <a:solidFill>
                  <a:srgbClr val="0070C0"/>
                </a:solidFill>
              </a:rPr>
              <a:t>Co můžete říci o svých datech?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Odkud jsou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Koho/co reprezentují, proč jste zvolili zrovna tato data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Jak probíhal výběr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Jak probíhal sběr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Jak vypadají</a:t>
            </a:r>
          </a:p>
          <a:p>
            <a:pPr eaLnBrk="1" hangingPunct="1"/>
            <a:endParaRPr lang="cs-CZ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Data a jejich sběr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>
                <a:solidFill>
                  <a:srgbClr val="0070C0"/>
                </a:solidFill>
              </a:rPr>
              <a:t>Jaké znáte metody sběru dat?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Pozorování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/>
              <a:t>Ne/polo/standardizované; Ne/zúčastněné; Skryté/zjevné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Rozhovory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/>
              <a:t>Strukturovaný, polostrukturovaný, hloubkový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/>
              <a:t>S návodem, se scénářem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/>
              <a:t>Skupinové – focus group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/>
              <a:t>Přímý/na dálku (telefon, skype, mail)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Dotazníky, ankety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/>
              <a:t>Sběr textů/dokumentů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/>
              <a:t>VPD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/>
              <a:t>články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/>
              <a:t>Výpovědi, projevy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/>
              <a:t>Knihy, filmy…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Výzkumník data nejen sbírá, ale i sám vytváří</a:t>
            </a:r>
          </a:p>
          <a:p>
            <a:pPr eaLnBrk="1" hangingPunct="1">
              <a:lnSpc>
                <a:spcPct val="80000"/>
              </a:lnSpc>
            </a:pPr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4038600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/>
              <a:t>Studium dokumentů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Dokumenty jsou zdroje informací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Zajímá nás politika, kterou dokument popisuje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Cílem je orientace v problému, poznání situace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Příklady otázek: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Jaký je legislativní rámec?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Jaký je rozsah problému?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Jaká opatření jsou realizovaná?</a:t>
            </a:r>
          </a:p>
          <a:p>
            <a:r>
              <a:rPr lang="cs-CZ" sz="2000"/>
              <a:t>Vhodné dokumenty</a:t>
            </a:r>
          </a:p>
          <a:p>
            <a:pPr lvl="1"/>
            <a:r>
              <a:rPr lang="cs-CZ" sz="1800"/>
              <a:t>studie, výzkumy, odborné články, diplomové práce (theses.cz)…</a:t>
            </a:r>
          </a:p>
          <a:p>
            <a:pPr lvl="1" eaLnBrk="1" hangingPunct="1">
              <a:lnSpc>
                <a:spcPct val="80000"/>
              </a:lnSpc>
            </a:pPr>
            <a:endParaRPr lang="cs-CZ" sz="220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244975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/>
              <a:t>Analýza dokumentů</a:t>
            </a:r>
          </a:p>
          <a:p>
            <a:pPr eaLnBrk="1" hangingPunct="1">
              <a:lnSpc>
                <a:spcPct val="80000"/>
              </a:lnSpc>
            </a:pPr>
            <a:r>
              <a:rPr lang="cs-CZ" sz="2000">
                <a:sym typeface="Wingdings" pitchFamily="2" charset="2"/>
              </a:rPr>
              <a:t>Dokumenty jsou data, objekty zkoumání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>
                <a:sym typeface="Wingdings" pitchFamily="2" charset="2"/>
              </a:rPr>
              <a:t>Zajímá nás samotný dokument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Cílem je </a:t>
            </a:r>
            <a:r>
              <a:rPr lang="cs-CZ" sz="2000">
                <a:sym typeface="Wingdings" pitchFamily="2" charset="2"/>
              </a:rPr>
              <a:t>rozklad na jednotky, odhalení struktury, vztahů, komunikačního stylu...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>
                <a:sym typeface="Wingdings" pitchFamily="2" charset="2"/>
              </a:rPr>
              <a:t>Příklady otázek: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Jak se mluví o problému?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Jaká témata jsou nastolována?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Jaký je fog index?</a:t>
            </a:r>
          </a:p>
          <a:p>
            <a:r>
              <a:rPr lang="cs-CZ" sz="2000"/>
              <a:t>Vhodné dokumenty </a:t>
            </a:r>
          </a:p>
          <a:p>
            <a:pPr lvl="1"/>
            <a:r>
              <a:rPr lang="cs-CZ" sz="1800"/>
              <a:t>Téměř cokoliv, záleží na výzkumných otázkách</a:t>
            </a:r>
          </a:p>
          <a:p>
            <a:pPr eaLnBrk="1" hangingPunct="1">
              <a:lnSpc>
                <a:spcPct val="80000"/>
              </a:lnSpc>
            </a:pPr>
            <a:endParaRPr lang="cs-CZ" sz="2200"/>
          </a:p>
        </p:txBody>
      </p:sp>
      <p:sp>
        <p:nvSpPr>
          <p:cNvPr id="4100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/>
              <a:t>Dokumenty – Na co? Proč?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Dokumenty – Co? Kolik?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Klíčový je VÝBĚR, samotný sběr je často banální</a:t>
            </a:r>
          </a:p>
          <a:p>
            <a:pPr lvl="1"/>
            <a:r>
              <a:rPr lang="cs-CZ" sz="2400" b="1" dirty="0"/>
              <a:t>promyslet a popsat</a:t>
            </a:r>
          </a:p>
          <a:p>
            <a:pPr lvl="1">
              <a:buFontTx/>
              <a:buAutoNum type="arabicPeriod"/>
            </a:pPr>
            <a:r>
              <a:rPr lang="cs-CZ" sz="2000" dirty="0"/>
              <a:t>Výběr odpovídá výzkumným cílům</a:t>
            </a:r>
          </a:p>
          <a:p>
            <a:pPr lvl="1">
              <a:buFontTx/>
              <a:buAutoNum type="arabicPeriod"/>
            </a:pPr>
            <a:r>
              <a:rPr lang="cs-CZ" sz="2000" dirty="0"/>
              <a:t>Výběr není nahodilý; dokumenty jsou vybrány podle nějakého klíče, tvoří jasný celek</a:t>
            </a:r>
          </a:p>
          <a:p>
            <a:pPr lvl="1">
              <a:buFontTx/>
              <a:buAutoNum type="arabicPeriod"/>
            </a:pPr>
            <a:r>
              <a:rPr lang="cs-CZ" sz="2000" dirty="0"/>
              <a:t>Dokumenty jsou dostupné</a:t>
            </a:r>
          </a:p>
          <a:p>
            <a:pPr lvl="1">
              <a:buFontTx/>
              <a:buAutoNum type="arabicPeriod"/>
            </a:pPr>
            <a:r>
              <a:rPr lang="cs-CZ" sz="2000" dirty="0"/>
              <a:t>Výběr je důkladný (je osvěžující pracovat s dokumenty, se kterými se běžně nepracuje)</a:t>
            </a:r>
          </a:p>
          <a:p>
            <a:pPr>
              <a:buFontTx/>
              <a:buChar char="•"/>
            </a:pPr>
            <a:r>
              <a:rPr lang="cs-CZ" sz="2800" dirty="0"/>
              <a:t>Dokumenty existují nezávisle na vás</a:t>
            </a:r>
          </a:p>
          <a:p>
            <a:pPr lvl="1"/>
            <a:r>
              <a:rPr lang="cs-CZ" sz="2100" dirty="0"/>
              <a:t>Reflektujte okolností vzniku, původní smysl dokumentu</a:t>
            </a:r>
          </a:p>
          <a:p>
            <a:r>
              <a:rPr lang="cs-CZ" sz="2400" dirty="0"/>
              <a:t>Kolik?</a:t>
            </a:r>
          </a:p>
          <a:p>
            <a:pPr lvl="1"/>
            <a:r>
              <a:rPr lang="cs-CZ" sz="2000" dirty="0"/>
              <a:t>Co nejvíc </a:t>
            </a:r>
            <a:r>
              <a:rPr lang="cs-CZ" sz="2000" dirty="0">
                <a:sym typeface="Wingdings" pitchFamily="2" charset="2"/>
              </a:rPr>
              <a:t>, ale promyšleně! </a:t>
            </a:r>
          </a:p>
          <a:p>
            <a:pPr lvl="1"/>
            <a:r>
              <a:rPr lang="cs-CZ" sz="2000" dirty="0">
                <a:sym typeface="Wingdings" pitchFamily="2" charset="2"/>
              </a:rPr>
              <a:t>Pokrýt problém</a:t>
            </a:r>
          </a:p>
          <a:p>
            <a:pPr marL="742950" lvl="2" indent="-342900"/>
            <a:endParaRPr lang="cs-CZ" sz="2000" dirty="0"/>
          </a:p>
          <a:p>
            <a:endParaRPr lang="cs-CZ" sz="2000" dirty="0"/>
          </a:p>
          <a:p>
            <a:pPr lvl="1"/>
            <a:endParaRPr lang="pl-PL" sz="2000" dirty="0"/>
          </a:p>
          <a:p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Rozhovory – Respondenti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Terminologie: Respondent/informační partner/komunikační partner</a:t>
            </a:r>
          </a:p>
          <a:p>
            <a:pPr eaLnBrk="1" hangingPunct="1"/>
            <a:r>
              <a:rPr lang="cs-CZ" sz="2800" dirty="0"/>
              <a:t>Takoví, aby jejich výpověď dokázala posunout naše hledání odpovědi na výzkumné otázky</a:t>
            </a:r>
          </a:p>
          <a:p>
            <a:pPr eaLnBrk="1" hangingPunct="1"/>
            <a:r>
              <a:rPr lang="cs-CZ" sz="2800" dirty="0"/>
              <a:t>Počet závisí na výzkumném problému </a:t>
            </a:r>
          </a:p>
          <a:p>
            <a:pPr lvl="1" eaLnBrk="1" hangingPunct="1"/>
            <a:r>
              <a:rPr lang="cs-CZ" sz="2400" dirty="0"/>
              <a:t>Nasycený vzorek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rozhovorů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/>
              <a:t>Strukturovaný rozhovor (princip dotazníku)</a:t>
            </a:r>
          </a:p>
          <a:p>
            <a:r>
              <a:rPr lang="cs-CZ" sz="2800" dirty="0" err="1"/>
              <a:t>Polostrukturovaný</a:t>
            </a:r>
            <a:r>
              <a:rPr lang="cs-CZ" sz="2800" dirty="0"/>
              <a:t> rozhovor (rozhovor pomocí návodu)</a:t>
            </a:r>
          </a:p>
          <a:p>
            <a:r>
              <a:rPr lang="cs-CZ" sz="2800" dirty="0"/>
              <a:t>Nestrukturovaný rozhovor (volný rozhovor, neformální rozhovor, narativní rozhovor)</a:t>
            </a:r>
          </a:p>
          <a:p>
            <a:endParaRPr lang="cs-CZ" sz="2800" dirty="0"/>
          </a:p>
          <a:p>
            <a:r>
              <a:rPr lang="cs-CZ" sz="2800" dirty="0"/>
              <a:t>Expertní rozhovor</a:t>
            </a:r>
          </a:p>
          <a:p>
            <a:endParaRPr lang="cs-CZ" dirty="0"/>
          </a:p>
          <a:p>
            <a:r>
              <a:rPr lang="cs-CZ" sz="1800" dirty="0"/>
              <a:t>Přehledně: </a:t>
            </a:r>
            <a:r>
              <a:rPr lang="cs-CZ" sz="1800" dirty="0">
                <a:hlinkClick r:id="rId2"/>
              </a:rPr>
              <a:t>http://wiki.knihovna.cz/index.php?title=Kvalitativn%C3%AD_rozhovory_%E2%80%93_polostrukturovan%C3%A9_a_nestrukturovan%C3%A9#Nestrukturovan.C3.BD_rozhovor</a:t>
            </a:r>
            <a:endParaRPr lang="cs-CZ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Expertní rozhovor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Není specifická metoda, zahrnuje všechny typy rozhovorů prováděné s experty</a:t>
            </a:r>
          </a:p>
          <a:p>
            <a:pPr>
              <a:lnSpc>
                <a:spcPct val="80000"/>
              </a:lnSpc>
            </a:pPr>
            <a:r>
              <a:rPr lang="cs-CZ" sz="3000" dirty="0"/>
              <a:t>Důležitá úvaha, koho budeme považovat za experta, dle toho pak v metodologii řešíme trochu jiné věci.</a:t>
            </a:r>
          </a:p>
          <a:p>
            <a:pPr>
              <a:lnSpc>
                <a:spcPct val="80000"/>
              </a:lnSpc>
            </a:pPr>
            <a:r>
              <a:rPr lang="cs-CZ" sz="3000" dirty="0"/>
              <a:t>Závisí to na výzkumném záměru a cílech výzkumu </a:t>
            </a:r>
          </a:p>
          <a:p>
            <a:pPr lvl="1">
              <a:lnSpc>
                <a:spcPct val="80000"/>
              </a:lnSpc>
            </a:pPr>
            <a:r>
              <a:rPr lang="cs-CZ" sz="2600" dirty="0"/>
              <a:t>Specialisté ve svém oboru - tzv. </a:t>
            </a:r>
            <a:r>
              <a:rPr lang="cs-CZ" sz="2600" dirty="0" err="1"/>
              <a:t>informanti</a:t>
            </a:r>
            <a:r>
              <a:rPr lang="cs-CZ" sz="2600" dirty="0"/>
              <a:t> (</a:t>
            </a:r>
            <a:r>
              <a:rPr lang="cs-CZ" sz="2600" dirty="0" err="1"/>
              <a:t>anglo</a:t>
            </a:r>
            <a:r>
              <a:rPr lang="cs-CZ" sz="2600" dirty="0"/>
              <a:t>-americký kontext). Výzkumník nebo tazatel by se měl také stát expertem na danou oblast);</a:t>
            </a:r>
          </a:p>
          <a:p>
            <a:pPr lvl="1">
              <a:lnSpc>
                <a:spcPct val="80000"/>
              </a:lnSpc>
            </a:pPr>
            <a:r>
              <a:rPr lang="cs-CZ" sz="2600" dirty="0"/>
              <a:t>lidé, kteří se nachází v určité situace, mají specifickou zkušenost – tzv. respondenti.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Literatura, ze které doporučujeme čerpat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Bogner</a:t>
            </a:r>
            <a:r>
              <a:rPr lang="cs-CZ" dirty="0"/>
              <a:t>, A., </a:t>
            </a:r>
            <a:r>
              <a:rPr lang="cs-CZ" dirty="0" err="1"/>
              <a:t>Littig</a:t>
            </a:r>
            <a:r>
              <a:rPr lang="cs-CZ" dirty="0"/>
              <a:t>. B., Menz, W. </a:t>
            </a:r>
            <a:r>
              <a:rPr lang="cs-CZ" i="1" dirty="0" err="1"/>
              <a:t>Interviewing</a:t>
            </a:r>
            <a:r>
              <a:rPr lang="cs-CZ" i="1" dirty="0"/>
              <a:t> </a:t>
            </a:r>
            <a:r>
              <a:rPr lang="cs-CZ" i="1" dirty="0" err="1"/>
              <a:t>Experts</a:t>
            </a:r>
            <a:r>
              <a:rPr lang="cs-CZ" dirty="0"/>
              <a:t>. </a:t>
            </a:r>
            <a:r>
              <a:rPr lang="cs-CZ" dirty="0" err="1"/>
              <a:t>Palgrave</a:t>
            </a:r>
            <a:r>
              <a:rPr lang="cs-CZ" dirty="0"/>
              <a:t> </a:t>
            </a:r>
            <a:r>
              <a:rPr lang="cs-CZ" dirty="0" err="1"/>
              <a:t>Macmillan</a:t>
            </a:r>
            <a:r>
              <a:rPr lang="cs-CZ" dirty="0"/>
              <a:t>, 2009.</a:t>
            </a:r>
          </a:p>
          <a:p>
            <a:r>
              <a:rPr lang="cs-CZ" dirty="0" err="1"/>
              <a:t>Hendl</a:t>
            </a:r>
            <a:r>
              <a:rPr lang="cs-CZ" dirty="0"/>
              <a:t>, J. </a:t>
            </a:r>
            <a:r>
              <a:rPr lang="cs-CZ" i="1" dirty="0"/>
              <a:t>Kvalitativní výzkum. Základní metody a aplikace</a:t>
            </a:r>
            <a:r>
              <a:rPr lang="cs-CZ" dirty="0"/>
              <a:t>. Praha: Portál, 2012.</a:t>
            </a:r>
            <a:r>
              <a:rPr lang="cs-CZ" dirty="0">
                <a:solidFill>
                  <a:schemeClr val="accent3"/>
                </a:solidFill>
              </a:rPr>
              <a:t> </a:t>
            </a:r>
          </a:p>
          <a:p>
            <a:r>
              <a:rPr lang="cs-CZ" dirty="0"/>
              <a:t>Veselý, A., </a:t>
            </a:r>
            <a:r>
              <a:rPr lang="cs-CZ" dirty="0" err="1"/>
              <a:t>Nekola</a:t>
            </a:r>
            <a:r>
              <a:rPr lang="cs-CZ" dirty="0"/>
              <a:t>, M. </a:t>
            </a:r>
            <a:r>
              <a:rPr lang="cs-CZ" i="1" dirty="0"/>
              <a:t>Analýza a tvorba veřejných politik: přístupy, metody a praxe</a:t>
            </a:r>
            <a:r>
              <a:rPr lang="cs-CZ" dirty="0"/>
              <a:t>. Praha: SLON, 2007. (kapitola o </a:t>
            </a:r>
            <a:r>
              <a:rPr lang="cs-CZ" dirty="0" err="1"/>
              <a:t>veřejněpolitických</a:t>
            </a:r>
            <a:r>
              <a:rPr lang="cs-CZ" dirty="0"/>
              <a:t> dokumentech)</a:t>
            </a:r>
          </a:p>
          <a:p>
            <a:r>
              <a:rPr lang="cs-CZ" dirty="0" err="1"/>
              <a:t>Švaříček</a:t>
            </a:r>
            <a:r>
              <a:rPr lang="cs-CZ" dirty="0"/>
              <a:t>, R., </a:t>
            </a:r>
            <a:r>
              <a:rPr lang="cs-CZ" dirty="0" err="1"/>
              <a:t>Šeďová</a:t>
            </a:r>
            <a:r>
              <a:rPr lang="cs-CZ" dirty="0"/>
              <a:t>, K. </a:t>
            </a:r>
            <a:r>
              <a:rPr lang="cs-CZ" i="1" dirty="0"/>
              <a:t>Kvalitativní výzkum v pedagogických vědách</a:t>
            </a:r>
            <a:r>
              <a:rPr lang="cs-CZ" dirty="0"/>
              <a:t>. Praha: Portál, 2007.</a:t>
            </a:r>
            <a:endParaRPr lang="cs-CZ" dirty="0">
              <a:solidFill>
                <a:schemeClr val="accent3"/>
              </a:solidFill>
            </a:endParaRPr>
          </a:p>
          <a:p>
            <a:r>
              <a:rPr lang="cs-CZ" dirty="0"/>
              <a:t>„velké“ učebnice o metodách, designu ve společenských vědách obecně…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nepovinný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Napsat text, který se stane základem vaší metodologické kapitoly. Jeho součástí bude:</a:t>
            </a:r>
          </a:p>
          <a:p>
            <a:pPr>
              <a:buNone/>
            </a:pPr>
            <a:r>
              <a:rPr lang="cs-CZ" dirty="0"/>
              <a:t>	- identifikace výzkumného designu</a:t>
            </a:r>
          </a:p>
          <a:p>
            <a:pPr>
              <a:buNone/>
            </a:pPr>
            <a:r>
              <a:rPr lang="cs-CZ" dirty="0"/>
              <a:t>	- podrobný popis dat, se kterými budete pracovat (s čím budete pracovat, kolik toho bude, jak to získáte, jak jste to vybrali…)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Domácí úkol povinný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dirty="0"/>
              <a:t>Odevzdat vyplněnou tabulku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26D56DF-4CDA-4E25-BDA8-A28ADF3DD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842575"/>
              </p:ext>
            </p:extLst>
          </p:nvPr>
        </p:nvGraphicFramePr>
        <p:xfrm>
          <a:off x="458229" y="1916832"/>
          <a:ext cx="8229601" cy="431836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645707">
                  <a:extLst>
                    <a:ext uri="{9D8B030D-6E8A-4147-A177-3AD203B41FA5}">
                      <a16:colId xmlns:a16="http://schemas.microsoft.com/office/drawing/2014/main" val="3839804373"/>
                    </a:ext>
                  </a:extLst>
                </a:gridCol>
                <a:gridCol w="1645707">
                  <a:extLst>
                    <a:ext uri="{9D8B030D-6E8A-4147-A177-3AD203B41FA5}">
                      <a16:colId xmlns:a16="http://schemas.microsoft.com/office/drawing/2014/main" val="4075169988"/>
                    </a:ext>
                  </a:extLst>
                </a:gridCol>
                <a:gridCol w="1646240">
                  <a:extLst>
                    <a:ext uri="{9D8B030D-6E8A-4147-A177-3AD203B41FA5}">
                      <a16:colId xmlns:a16="http://schemas.microsoft.com/office/drawing/2014/main" val="11800805"/>
                    </a:ext>
                  </a:extLst>
                </a:gridCol>
                <a:gridCol w="1645707">
                  <a:extLst>
                    <a:ext uri="{9D8B030D-6E8A-4147-A177-3AD203B41FA5}">
                      <a16:colId xmlns:a16="http://schemas.microsoft.com/office/drawing/2014/main" val="3778303449"/>
                    </a:ext>
                  </a:extLst>
                </a:gridCol>
                <a:gridCol w="1646240">
                  <a:extLst>
                    <a:ext uri="{9D8B030D-6E8A-4147-A177-3AD203B41FA5}">
                      <a16:colId xmlns:a16="http://schemas.microsoft.com/office/drawing/2014/main" val="3777037927"/>
                    </a:ext>
                  </a:extLst>
                </a:gridCol>
              </a:tblGrid>
              <a:tr h="1729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Cíle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2060"/>
                          </a:solidFill>
                          <a:effectLst/>
                        </a:rPr>
                        <a:t>(jasné, dosažitelné, ale zároveň zajímavé; doporučujeme číslovat)</a:t>
                      </a:r>
                      <a:endParaRPr lang="cs-CZ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Výzkumné otázky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2060"/>
                          </a:solidFill>
                          <a:effectLst/>
                        </a:rPr>
                        <a:t>(konkrétní, jasné formulované, vztažené k cílům; k jednomu cíli se může vztahovat i více otázek)</a:t>
                      </a:r>
                      <a:endParaRPr lang="cs-CZ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Opora v teorii či předchozích výzkumech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2060"/>
                          </a:solidFill>
                          <a:effectLst/>
                        </a:rPr>
                        <a:t>(nemusí se nutně týkat všech otázek, ale alespoň nějakou otázku, která se opírá o teorii či předchozí výzkumy byste měli mít; je na důkladné zvážení, zda se v práci věnovat teorii, která se nepromítne do žádné VO)</a:t>
                      </a:r>
                      <a:endParaRPr lang="cs-CZ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Data a zdroje potřebné k zodpovězení otázky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2060"/>
                          </a:solidFill>
                          <a:effectLst/>
                        </a:rPr>
                        <a:t>(jaká data budete potřebovat, kde a jak je seženete, jak budete vybírat, sbírat – stačí v bodech)</a:t>
                      </a:r>
                      <a:endParaRPr lang="cs-CZ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Metody analýzy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2060"/>
                          </a:solidFill>
                          <a:effectLst/>
                        </a:rPr>
                        <a:t>(jak z dat budete zjišťovat odpovědi na položené otázky – může se jednat o konkrétní postupy i o obecně vědní metody; je vhodné doplnit ke každé metodě zdroj, který by Vám pomohl se správnou aplikací)</a:t>
                      </a:r>
                      <a:endParaRPr lang="cs-CZ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extLst>
                  <a:ext uri="{0D108BD9-81ED-4DB2-BD59-A6C34878D82A}">
                    <a16:rowId xmlns:a16="http://schemas.microsoft.com/office/drawing/2014/main" val="1254357730"/>
                  </a:ext>
                </a:extLst>
              </a:tr>
              <a:tr h="18084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cs-CZ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5703610"/>
                  </a:ext>
                </a:extLst>
              </a:tr>
              <a:tr h="180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extLst>
                  <a:ext uri="{0D108BD9-81ED-4DB2-BD59-A6C34878D82A}">
                    <a16:rowId xmlns:a16="http://schemas.microsoft.com/office/drawing/2014/main" val="2049768979"/>
                  </a:ext>
                </a:extLst>
              </a:tr>
              <a:tr h="180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extLst>
                  <a:ext uri="{0D108BD9-81ED-4DB2-BD59-A6C34878D82A}">
                    <a16:rowId xmlns:a16="http://schemas.microsoft.com/office/drawing/2014/main" val="559515454"/>
                  </a:ext>
                </a:extLst>
              </a:tr>
              <a:tr h="180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extLst>
                  <a:ext uri="{0D108BD9-81ED-4DB2-BD59-A6C34878D82A}">
                    <a16:rowId xmlns:a16="http://schemas.microsoft.com/office/drawing/2014/main" val="3269918460"/>
                  </a:ext>
                </a:extLst>
              </a:tr>
              <a:tr h="180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0" marR="57520" marT="0" marB="0"/>
                </a:tc>
                <a:extLst>
                  <a:ext uri="{0D108BD9-81ED-4DB2-BD59-A6C34878D82A}">
                    <a16:rowId xmlns:a16="http://schemas.microsoft.com/office/drawing/2014/main" val="1163615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53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hodiny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Ujasnit si, co má být v metodologické kapitole BP</a:t>
            </a:r>
          </a:p>
          <a:p>
            <a:r>
              <a:rPr lang="cs-CZ" dirty="0"/>
              <a:t>Uvědomit si klíčové kroky v rozhodování o výzkumném postupu</a:t>
            </a:r>
          </a:p>
          <a:p>
            <a:r>
              <a:rPr lang="cs-CZ" dirty="0"/>
              <a:t>Rozlišit různé formy práce s dokumenty a různé formy rozhovorů</a:t>
            </a:r>
          </a:p>
          <a:p>
            <a:r>
              <a:rPr lang="cs-CZ" dirty="0"/>
              <a:t>Naplánovat sběr dat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26D56DF-4CDA-4E25-BDA8-A28ADF3DD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204236"/>
              </p:ext>
            </p:extLst>
          </p:nvPr>
        </p:nvGraphicFramePr>
        <p:xfrm>
          <a:off x="539552" y="1417638"/>
          <a:ext cx="8229601" cy="489107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645707">
                  <a:extLst>
                    <a:ext uri="{9D8B030D-6E8A-4147-A177-3AD203B41FA5}">
                      <a16:colId xmlns:a16="http://schemas.microsoft.com/office/drawing/2014/main" val="3839804373"/>
                    </a:ext>
                  </a:extLst>
                </a:gridCol>
                <a:gridCol w="1645707">
                  <a:extLst>
                    <a:ext uri="{9D8B030D-6E8A-4147-A177-3AD203B41FA5}">
                      <a16:colId xmlns:a16="http://schemas.microsoft.com/office/drawing/2014/main" val="4075169988"/>
                    </a:ext>
                  </a:extLst>
                </a:gridCol>
                <a:gridCol w="1646240">
                  <a:extLst>
                    <a:ext uri="{9D8B030D-6E8A-4147-A177-3AD203B41FA5}">
                      <a16:colId xmlns:a16="http://schemas.microsoft.com/office/drawing/2014/main" val="11800805"/>
                    </a:ext>
                  </a:extLst>
                </a:gridCol>
                <a:gridCol w="1645707">
                  <a:extLst>
                    <a:ext uri="{9D8B030D-6E8A-4147-A177-3AD203B41FA5}">
                      <a16:colId xmlns:a16="http://schemas.microsoft.com/office/drawing/2014/main" val="3778303449"/>
                    </a:ext>
                  </a:extLst>
                </a:gridCol>
                <a:gridCol w="1646240">
                  <a:extLst>
                    <a:ext uri="{9D8B030D-6E8A-4147-A177-3AD203B41FA5}">
                      <a16:colId xmlns:a16="http://schemas.microsoft.com/office/drawing/2014/main" val="3777037927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Cíle</a:t>
                      </a: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Výzkumné otázky</a:t>
                      </a: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Opora v teorii či předchozích výzkumech</a:t>
                      </a: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Data a zdroje potřebné k zodpovězení otázky</a:t>
                      </a:r>
                    </a:p>
                  </a:txBody>
                  <a:tcPr marL="57520" marR="575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Metody analýzy</a:t>
                      </a:r>
                    </a:p>
                  </a:txBody>
                  <a:tcPr marL="57520" marR="57520" marT="0" marB="0"/>
                </a:tc>
                <a:extLst>
                  <a:ext uri="{0D108BD9-81ED-4DB2-BD59-A6C34878D82A}">
                    <a16:rowId xmlns:a16="http://schemas.microsoft.com/office/drawing/2014/main" val="1254357730"/>
                  </a:ext>
                </a:extLst>
              </a:tr>
              <a:tr h="18084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Popsat vývoj sociální konstrukce politických stran a hnutí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Jaká byla atmosféra ve společnosti směrem k politickým stranám v roce 2004?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 velká pozornost byla věnována tématu politických stran ve veřejné diskuzi v letech 2004 – 2016?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Teorie diskurzivních přístupů – na základě této teorie budu odrážet mediální analýzu v daném období. Pomůže mi lépe zachytit důležité okamžiky ve vývoji ve veřejné diskuzi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Newton media – budu vybírat ze 2-3 tiskovin, které si určím na zákadě relevantnosti k danému tématu a zároveň různorodosti, a dále 2-3 online zpravodajskými portály. Kombinaci obou volím z důvodu proměny trendů v tiskařském / online zpravodajství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Rozkóduji si zprávy podle pozitivního či negativního vnímání společností – tzn. Zda se jednalo o spíše pozitivní zprávu k pol. Stranám či negativní.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Koncentraci zjistím obdobným způsobem – budu vybírat veškerá relevantní data (zprávy), které si rozkóduji a na základě toho budu určovat četnost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5703610"/>
                  </a:ext>
                </a:extLst>
              </a:tr>
            </a:tbl>
          </a:graphicData>
        </a:graphic>
      </p:graphicFrame>
      <p:sp>
        <p:nvSpPr>
          <p:cNvPr id="6" name="Nadpis 5">
            <a:extLst>
              <a:ext uri="{FF2B5EF4-FFF2-40B4-BE49-F238E27FC236}">
                <a16:creationId xmlns:a16="http://schemas.microsoft.com/office/drawing/2014/main" id="{2BB678D5-3B4B-447F-8451-15209264B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z loňska (Simona </a:t>
            </a:r>
            <a:r>
              <a:rPr lang="cs-CZ" dirty="0" err="1"/>
              <a:t>Švajlenková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83548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Metoda z </a:t>
            </a:r>
            <a:r>
              <a:rPr lang="cs-CZ" dirty="0" err="1"/>
              <a:t>řec</a:t>
            </a:r>
            <a:r>
              <a:rPr lang="cs-CZ" dirty="0"/>
              <a:t>. </a:t>
            </a:r>
            <a:r>
              <a:rPr lang="cs-CZ" dirty="0" err="1"/>
              <a:t>methodos</a:t>
            </a:r>
            <a:r>
              <a:rPr lang="cs-CZ" dirty="0"/>
              <a:t> – cesta za něčím; </a:t>
            </a:r>
          </a:p>
          <a:p>
            <a:pPr lvl="1"/>
            <a:r>
              <a:rPr lang="cs-CZ" dirty="0"/>
              <a:t>teoretická a hodnotová východiska naznačují, proč se na cestu vydávám, </a:t>
            </a:r>
          </a:p>
          <a:p>
            <a:pPr lvl="1"/>
            <a:r>
              <a:rPr lang="cs-CZ" dirty="0"/>
              <a:t>cíle a metody popisují cestu konkrétně (záměr, průběh, problémy)</a:t>
            </a:r>
          </a:p>
          <a:p>
            <a:r>
              <a:rPr lang="cs-CZ" dirty="0"/>
              <a:t>Proč se jim věnovat?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/>
              <a:t>Základní pojmy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/>
              <a:t>Metodologie</a:t>
            </a:r>
            <a:endParaRPr lang="cs-CZ" sz="2000" dirty="0"/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nejobecnější pojem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obecné filozofické předpoklady; logické, poznávací, hodnotové základy použití metod. Zabývá se systemizací, posuzováním a navrhováním strategií a metod výzkumu (obecná a speciální metodologie) = jak, kdy a kde mají být používány konkrétní metody zkoumání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Metoda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souhrn pravidel, jak dosáhnout žádaného výzkumného cíle; postup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Metodika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konkrétní návod, jak provádět danou činnost (jednotlivé kroky); = technika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Heuristika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neformalizované strategie řešení problému a objevování nových poznatku bez přesně stanovených logických pravidel.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základě optiky výzkumu </a:t>
            </a:r>
          </a:p>
          <a:p>
            <a:pPr lvl="1"/>
            <a:r>
              <a:rPr lang="cs-CZ" dirty="0"/>
              <a:t>Jaké otázky jsou vhodné, jaké metody přípustné</a:t>
            </a:r>
          </a:p>
          <a:p>
            <a:pPr lvl="2"/>
            <a:r>
              <a:rPr lang="cs-CZ" dirty="0"/>
              <a:t>Kvalitativní x kvantitativní</a:t>
            </a:r>
          </a:p>
          <a:p>
            <a:pPr lvl="2"/>
            <a:r>
              <a:rPr lang="cs-CZ" dirty="0"/>
              <a:t>Vysvětlující x </a:t>
            </a:r>
            <a:r>
              <a:rPr lang="cs-CZ" dirty="0" err="1"/>
              <a:t>interpretativní</a:t>
            </a:r>
            <a:endParaRPr lang="cs-CZ" dirty="0"/>
          </a:p>
          <a:p>
            <a:pPr lvl="2"/>
            <a:r>
              <a:rPr lang="cs-CZ" dirty="0"/>
              <a:t>Pozitivní x normativní</a:t>
            </a:r>
          </a:p>
          <a:p>
            <a:pPr lvl="2"/>
            <a:r>
              <a:rPr lang="cs-CZ" dirty="0"/>
              <a:t>Konstruktivistický x realistický</a:t>
            </a:r>
          </a:p>
          <a:p>
            <a:r>
              <a:rPr lang="cs-CZ" dirty="0"/>
              <a:t>Na základě fáze výzkumu</a:t>
            </a:r>
          </a:p>
          <a:p>
            <a:pPr lvl="1"/>
            <a:r>
              <a:rPr lang="cs-CZ" dirty="0"/>
              <a:t>Metody sběru dat, metody analýzy dat</a:t>
            </a:r>
          </a:p>
          <a:p>
            <a:r>
              <a:rPr lang="cs-CZ" dirty="0"/>
              <a:t>Na základě cílů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Kvantitativní vs. Kvalitativní výzkum</a:t>
            </a:r>
          </a:p>
        </p:txBody>
      </p:sp>
      <p:sp>
        <p:nvSpPr>
          <p:cNvPr id="11267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Kvantitativní</a:t>
            </a:r>
          </a:p>
        </p:txBody>
      </p:sp>
      <p:sp>
        <p:nvSpPr>
          <p:cNvPr id="11268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testování teorií</a:t>
            </a:r>
          </a:p>
          <a:p>
            <a:r>
              <a:rPr lang="cs-CZ" sz="2000" dirty="0"/>
              <a:t>lze zobecňovat na populaci</a:t>
            </a:r>
          </a:p>
          <a:p>
            <a:r>
              <a:rPr lang="cs-CZ" sz="2000" dirty="0"/>
              <a:t>možná eliminace rušivých proměnných a prokázání vztahu příčina-následek</a:t>
            </a:r>
          </a:p>
          <a:p>
            <a:r>
              <a:rPr lang="cs-CZ" sz="2000" dirty="0"/>
              <a:t>Rychlý a přímočarý sběr dat, rychlá analýza</a:t>
            </a:r>
          </a:p>
          <a:p>
            <a:r>
              <a:rPr lang="cs-CZ" sz="2000" dirty="0"/>
              <a:t>Výsledky relativně nezávislé na výzkumníkovi</a:t>
            </a:r>
          </a:p>
          <a:p>
            <a:r>
              <a:rPr lang="cs-CZ" sz="2000" dirty="0"/>
              <a:t>Redukce, zanedbání kontextu, lokálních zvláštností</a:t>
            </a:r>
          </a:p>
          <a:p>
            <a:endParaRPr lang="cs-CZ" sz="2000" b="1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1269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Kvalitativní</a:t>
            </a:r>
          </a:p>
        </p:txBody>
      </p:sp>
      <p:sp>
        <p:nvSpPr>
          <p:cNvPr id="11270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generování teorií</a:t>
            </a:r>
          </a:p>
          <a:p>
            <a:r>
              <a:rPr lang="cs-CZ" sz="2000" dirty="0"/>
              <a:t>podrobný popis a vhled při  zkoumání jedince, skupiny, událost, fenoménu</a:t>
            </a:r>
          </a:p>
          <a:p>
            <a:r>
              <a:rPr lang="cs-CZ" sz="2000" dirty="0"/>
              <a:t>Fenomén v přirozeném prostředí</a:t>
            </a:r>
          </a:p>
          <a:p>
            <a:r>
              <a:rPr lang="cs-CZ" sz="2000" dirty="0"/>
              <a:t>Umožňuje studovat procesy, reaguje na místní situace a podmínky</a:t>
            </a:r>
          </a:p>
          <a:p>
            <a:r>
              <a:rPr lang="cs-CZ" sz="2000" dirty="0"/>
              <a:t>Hledá místní příčinné souvislosti</a:t>
            </a:r>
          </a:p>
          <a:p>
            <a:r>
              <a:rPr lang="cs-CZ" sz="2000" dirty="0"/>
              <a:t>Pomáhá při počáteční exploraci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Souvislost metod a jiných částí BP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má být v metodologické kapitole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1. Výzkumný design (+ příp. optika výzkumu)</a:t>
            </a:r>
          </a:p>
          <a:p>
            <a:pPr lvl="1"/>
            <a:r>
              <a:rPr lang="cs-CZ" dirty="0"/>
              <a:t>identifikace a popis, navázáno na cíl</a:t>
            </a:r>
          </a:p>
          <a:p>
            <a:pPr>
              <a:buNone/>
            </a:pPr>
            <a:r>
              <a:rPr lang="cs-CZ" dirty="0"/>
              <a:t>2. Vymezení datového souboru </a:t>
            </a:r>
          </a:p>
          <a:p>
            <a:pPr lvl="1"/>
            <a:r>
              <a:rPr lang="cs-CZ" dirty="0"/>
              <a:t>Co? Proč? Jak budete sbírat či vybírat? Jaká mají data a jejich sběr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omezení? </a:t>
            </a:r>
          </a:p>
          <a:p>
            <a:pPr>
              <a:buNone/>
            </a:pPr>
            <a:r>
              <a:rPr lang="cs-CZ" dirty="0"/>
              <a:t>3. Analýza dat</a:t>
            </a:r>
          </a:p>
          <a:p>
            <a:pPr>
              <a:buNone/>
            </a:pPr>
            <a:r>
              <a:rPr lang="cs-CZ" dirty="0"/>
              <a:t>(4. Metody a heuristiky policy analysis, jiné metody)</a:t>
            </a:r>
          </a:p>
          <a:p>
            <a:pPr>
              <a:buNone/>
            </a:pPr>
            <a:r>
              <a:rPr lang="cs-CZ" dirty="0"/>
              <a:t>5. Reflexe: etika, omezení metod </a:t>
            </a:r>
          </a:p>
          <a:p>
            <a:pPr lvl="1"/>
            <a:r>
              <a:rPr lang="cs-CZ" dirty="0"/>
              <a:t>Pozice výzkumníka (hodnotová východiska)</a:t>
            </a:r>
          </a:p>
          <a:p>
            <a:pPr lvl="1"/>
            <a:r>
              <a:rPr lang="cs-CZ" dirty="0"/>
              <a:t>Informovaný souhlas</a:t>
            </a:r>
          </a:p>
          <a:p>
            <a:pPr lvl="1"/>
            <a:r>
              <a:rPr lang="cs-CZ" dirty="0"/>
              <a:t>Omezení, problémy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design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Celková výzkumná strategie</a:t>
            </a:r>
          </a:p>
          <a:p>
            <a:r>
              <a:rPr lang="cs-CZ" dirty="0"/>
              <a:t>Umožňuje uchopit výzkum v celku, jasněji chápat jeho limity, ale i přednosti (na co se máte zaměřit)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Názvosloví nejednotné – dobrý přehled např. na </a:t>
            </a:r>
            <a:r>
              <a:rPr lang="cs-CZ" sz="2000" dirty="0">
                <a:hlinkClick r:id="rId2"/>
              </a:rPr>
              <a:t>http://libguides.usc.edu/content.php?pid=83009&amp;sid=818072</a:t>
            </a:r>
            <a:r>
              <a:rPr lang="cs-CZ" sz="2000" dirty="0"/>
              <a:t> </a:t>
            </a:r>
            <a:r>
              <a:rPr lang="cs-CZ" sz="2800" dirty="0"/>
              <a:t>(ale i tam chybí: např. komparativní design/přístup)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1491</Words>
  <Application>Microsoft Office PowerPoint</Application>
  <PresentationFormat>Předvádění na obrazovce (4:3)</PresentationFormat>
  <Paragraphs>211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sady Office</vt:lpstr>
      <vt:lpstr>Metody v BP</vt:lpstr>
      <vt:lpstr>Cíle hodiny</vt:lpstr>
      <vt:lpstr>Co jsou to metody</vt:lpstr>
      <vt:lpstr>Základní pojmy</vt:lpstr>
      <vt:lpstr>Typy metod</vt:lpstr>
      <vt:lpstr>Kvantitativní vs. Kvalitativní výzkum</vt:lpstr>
      <vt:lpstr>Souvislost metod a jiných částí BP</vt:lpstr>
      <vt:lpstr>Co má být v metodologické kapitole</vt:lpstr>
      <vt:lpstr>Výzkumný design</vt:lpstr>
      <vt:lpstr>Data a jejich sběr</vt:lpstr>
      <vt:lpstr>Data a jejich sběr</vt:lpstr>
      <vt:lpstr>Dokumenty – Na co? Proč?</vt:lpstr>
      <vt:lpstr>Dokumenty – Co? Kolik?</vt:lpstr>
      <vt:lpstr>Rozhovory – Respondenti </vt:lpstr>
      <vt:lpstr>Typy rozhovorů</vt:lpstr>
      <vt:lpstr>Expertní rozhovor</vt:lpstr>
      <vt:lpstr>Literatura, ze které doporučujeme čerpat</vt:lpstr>
      <vt:lpstr>Domácí úkol nepovinný</vt:lpstr>
      <vt:lpstr>Domácí úkol povinný</vt:lpstr>
      <vt:lpstr>Příklad z loňska (Simona Švajlenková)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</dc:title>
  <dc:creator>Eva M. Hejzlarová</dc:creator>
  <cp:lastModifiedBy>Magdalena Mouralová</cp:lastModifiedBy>
  <cp:revision>26</cp:revision>
  <dcterms:created xsi:type="dcterms:W3CDTF">2014-11-11T23:59:30Z</dcterms:created>
  <dcterms:modified xsi:type="dcterms:W3CDTF">2019-11-20T06:30:29Z</dcterms:modified>
</cp:coreProperties>
</file>