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9F5"/>
    <a:srgbClr val="F7B7EC"/>
    <a:srgbClr val="DDF2FF"/>
    <a:srgbClr val="BDEEFF"/>
    <a:srgbClr val="93E3FF"/>
    <a:srgbClr val="CCFFFF"/>
    <a:srgbClr val="00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7A09-0631-4205-BC85-58ED883D04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08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12721-72F1-445C-A114-8D2EA1B35BB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4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BFDFF-1824-4F0B-820E-05819E884F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124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95504E-7854-4EC2-AC0E-4AB4038535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585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D21189-148D-4C70-816A-89F904C701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77CBF-34E3-4A66-BE2C-4571237DBBB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4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761C3-B646-42D5-9E57-BB48B14210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08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E3E5E-ECCD-494F-B3F3-C918F4E1F1E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99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84CA4-18AA-40D9-83B9-5C29644C16C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69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91EAE-D63A-4266-9668-9AD8D2A4EE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9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FE0E0-3B07-4151-8644-A2E3D52E23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2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E9BDE-C734-45ED-B953-49E4BE48789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5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1B50B-A362-4FFB-A9C5-C3A9093F21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5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DEEFF"/>
            </a:gs>
            <a:gs pos="50000">
              <a:srgbClr val="DDF2FF"/>
            </a:gs>
            <a:gs pos="100000">
              <a:srgbClr val="BDE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AE8F1F-E712-41D3-8BF4-A297CE3CFBF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05038"/>
            <a:ext cx="8229600" cy="1143000"/>
          </a:xfrm>
          <a:solidFill>
            <a:srgbClr val="0099FF">
              <a:alpha val="42999"/>
            </a:srgbClr>
          </a:solidFill>
        </p:spPr>
        <p:txBody>
          <a:bodyPr/>
          <a:lstStyle/>
          <a:p>
            <a:r>
              <a:rPr lang="cs-CZ" sz="6000" b="1">
                <a:solidFill>
                  <a:srgbClr val="FF09A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GENEALOGIE I</a:t>
            </a:r>
            <a:endParaRPr lang="en-GB" sz="6000" b="1">
              <a:solidFill>
                <a:srgbClr val="FF09A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68500" y="309563"/>
          <a:ext cx="5124450" cy="618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kument" r:id="rId3" imgW="5758925" imgH="6979995" progId="Word.Document.8">
                  <p:embed/>
                </p:oleObj>
              </mc:Choice>
              <mc:Fallback>
                <p:oleObj name="Dokument" r:id="rId3" imgW="5758925" imgH="697999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309563"/>
                        <a:ext cx="5124450" cy="618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54" name="Group 86"/>
          <p:cNvGrpSpPr>
            <a:grpSpLocks/>
          </p:cNvGrpSpPr>
          <p:nvPr/>
        </p:nvGrpSpPr>
        <p:grpSpPr bwMode="auto">
          <a:xfrm>
            <a:off x="2195513" y="333375"/>
            <a:ext cx="4879975" cy="2422525"/>
            <a:chOff x="1756" y="210"/>
            <a:chExt cx="3074" cy="1526"/>
          </a:xfrm>
        </p:grpSpPr>
        <p:grpSp>
          <p:nvGrpSpPr>
            <p:cNvPr id="7173" name="Group 5"/>
            <p:cNvGrpSpPr>
              <a:grpSpLocks noChangeAspect="1"/>
            </p:cNvGrpSpPr>
            <p:nvPr/>
          </p:nvGrpSpPr>
          <p:grpSpPr bwMode="auto">
            <a:xfrm>
              <a:off x="1756" y="248"/>
              <a:ext cx="538" cy="186"/>
              <a:chOff x="1947" y="1638"/>
              <a:chExt cx="1664" cy="575"/>
            </a:xfrm>
          </p:grpSpPr>
          <p:sp>
            <p:nvSpPr>
              <p:cNvPr id="7174" name="Rectangle 6"/>
              <p:cNvSpPr>
                <a:spLocks noChangeAspect="1" noChangeArrowheads="1"/>
              </p:cNvSpPr>
              <p:nvPr/>
            </p:nvSpPr>
            <p:spPr bwMode="auto">
              <a:xfrm>
                <a:off x="1947" y="1638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5" name="Line 7"/>
              <p:cNvSpPr>
                <a:spLocks noChangeAspect="1" noChangeShapeType="1"/>
              </p:cNvSpPr>
              <p:nvPr/>
            </p:nvSpPr>
            <p:spPr bwMode="auto">
              <a:xfrm flipV="1">
                <a:off x="2513" y="1934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6" name="Oval 8"/>
              <p:cNvSpPr>
                <a:spLocks noChangeAspect="1" noChangeArrowheads="1"/>
              </p:cNvSpPr>
              <p:nvPr/>
            </p:nvSpPr>
            <p:spPr bwMode="auto">
              <a:xfrm>
                <a:off x="3041" y="1643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7" name="Group 9"/>
            <p:cNvGrpSpPr>
              <a:grpSpLocks noChangeAspect="1"/>
            </p:cNvGrpSpPr>
            <p:nvPr/>
          </p:nvGrpSpPr>
          <p:grpSpPr bwMode="auto">
            <a:xfrm>
              <a:off x="1756" y="777"/>
              <a:ext cx="538" cy="186"/>
              <a:chOff x="1947" y="3273"/>
              <a:chExt cx="1664" cy="575"/>
            </a:xfrm>
          </p:grpSpPr>
          <p:sp>
            <p:nvSpPr>
              <p:cNvPr id="7178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1947" y="3273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9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2513" y="3569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0" name="Oval 12"/>
              <p:cNvSpPr>
                <a:spLocks noChangeAspect="1" noChangeArrowheads="1"/>
              </p:cNvSpPr>
              <p:nvPr/>
            </p:nvSpPr>
            <p:spPr bwMode="auto">
              <a:xfrm>
                <a:off x="3041" y="3278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81" name="Group 13"/>
            <p:cNvGrpSpPr>
              <a:grpSpLocks noChangeAspect="1"/>
            </p:cNvGrpSpPr>
            <p:nvPr/>
          </p:nvGrpSpPr>
          <p:grpSpPr bwMode="auto">
            <a:xfrm>
              <a:off x="1756" y="1362"/>
              <a:ext cx="538" cy="374"/>
              <a:chOff x="1947" y="5082"/>
              <a:chExt cx="1664" cy="1157"/>
            </a:xfrm>
          </p:grpSpPr>
          <p:sp>
            <p:nvSpPr>
              <p:cNvPr id="7182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1947" y="5082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3" name="Line 15"/>
              <p:cNvSpPr>
                <a:spLocks noChangeAspect="1" noChangeShapeType="1"/>
              </p:cNvSpPr>
              <p:nvPr/>
            </p:nvSpPr>
            <p:spPr bwMode="auto">
              <a:xfrm flipV="1">
                <a:off x="2513" y="5378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4" name="Oval 16"/>
              <p:cNvSpPr>
                <a:spLocks noChangeAspect="1" noChangeArrowheads="1"/>
              </p:cNvSpPr>
              <p:nvPr/>
            </p:nvSpPr>
            <p:spPr bwMode="auto">
              <a:xfrm>
                <a:off x="3041" y="5104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5" name="Line 17"/>
              <p:cNvSpPr>
                <a:spLocks noChangeAspect="1" noChangeShapeType="1"/>
              </p:cNvSpPr>
              <p:nvPr/>
            </p:nvSpPr>
            <p:spPr bwMode="auto">
              <a:xfrm>
                <a:off x="2791" y="5373"/>
                <a:ext cx="0" cy="6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6" name="Line 18"/>
              <p:cNvSpPr>
                <a:spLocks noChangeAspect="1" noChangeShapeType="1"/>
              </p:cNvSpPr>
              <p:nvPr/>
            </p:nvSpPr>
            <p:spPr bwMode="auto">
              <a:xfrm>
                <a:off x="2590" y="6047"/>
                <a:ext cx="403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7" name="Line 19"/>
              <p:cNvSpPr>
                <a:spLocks noChangeAspect="1" noChangeShapeType="1"/>
              </p:cNvSpPr>
              <p:nvPr/>
            </p:nvSpPr>
            <p:spPr bwMode="auto">
              <a:xfrm>
                <a:off x="2645" y="6137"/>
                <a:ext cx="293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8" name="Line 20"/>
              <p:cNvSpPr>
                <a:spLocks noChangeAspect="1" noChangeShapeType="1"/>
              </p:cNvSpPr>
              <p:nvPr/>
            </p:nvSpPr>
            <p:spPr bwMode="auto">
              <a:xfrm>
                <a:off x="2720" y="6237"/>
                <a:ext cx="143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89" name="Group 21"/>
            <p:cNvGrpSpPr>
              <a:grpSpLocks noChangeAspect="1"/>
            </p:cNvGrpSpPr>
            <p:nvPr/>
          </p:nvGrpSpPr>
          <p:grpSpPr bwMode="auto">
            <a:xfrm>
              <a:off x="3307" y="248"/>
              <a:ext cx="538" cy="192"/>
              <a:chOff x="6741" y="1638"/>
              <a:chExt cx="1664" cy="592"/>
            </a:xfrm>
          </p:grpSpPr>
          <p:sp>
            <p:nvSpPr>
              <p:cNvPr id="7190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6741" y="1638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1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7307" y="1934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2" name="Oval 24"/>
              <p:cNvSpPr>
                <a:spLocks noChangeAspect="1" noChangeArrowheads="1"/>
              </p:cNvSpPr>
              <p:nvPr/>
            </p:nvSpPr>
            <p:spPr bwMode="auto">
              <a:xfrm>
                <a:off x="7835" y="1660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3" name="Line 25"/>
              <p:cNvSpPr>
                <a:spLocks noChangeAspect="1" noChangeShapeType="1"/>
              </p:cNvSpPr>
              <p:nvPr/>
            </p:nvSpPr>
            <p:spPr bwMode="auto">
              <a:xfrm flipH="1">
                <a:off x="7552" y="1741"/>
                <a:ext cx="150" cy="41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94" name="Group 26"/>
            <p:cNvGrpSpPr>
              <a:grpSpLocks noChangeAspect="1"/>
            </p:cNvGrpSpPr>
            <p:nvPr/>
          </p:nvGrpSpPr>
          <p:grpSpPr bwMode="auto">
            <a:xfrm>
              <a:off x="3307" y="777"/>
              <a:ext cx="538" cy="186"/>
              <a:chOff x="6741" y="3273"/>
              <a:chExt cx="1664" cy="575"/>
            </a:xfrm>
          </p:grpSpPr>
          <p:sp>
            <p:nvSpPr>
              <p:cNvPr id="7195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6741" y="3273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6" name="Line 28"/>
              <p:cNvSpPr>
                <a:spLocks noChangeAspect="1" noChangeShapeType="1"/>
              </p:cNvSpPr>
              <p:nvPr/>
            </p:nvSpPr>
            <p:spPr bwMode="auto">
              <a:xfrm flipV="1">
                <a:off x="7307" y="3518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7" name="Oval 29"/>
              <p:cNvSpPr>
                <a:spLocks noChangeAspect="1" noChangeArrowheads="1"/>
              </p:cNvSpPr>
              <p:nvPr/>
            </p:nvSpPr>
            <p:spPr bwMode="auto">
              <a:xfrm>
                <a:off x="7835" y="3278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98" name="Line 30"/>
              <p:cNvSpPr>
                <a:spLocks noChangeAspect="1" noChangeShapeType="1"/>
              </p:cNvSpPr>
              <p:nvPr/>
            </p:nvSpPr>
            <p:spPr bwMode="auto">
              <a:xfrm flipV="1">
                <a:off x="7309" y="3605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99" name="Group 31"/>
            <p:cNvGrpSpPr>
              <a:grpSpLocks noChangeAspect="1"/>
            </p:cNvGrpSpPr>
            <p:nvPr/>
          </p:nvGrpSpPr>
          <p:grpSpPr bwMode="auto">
            <a:xfrm>
              <a:off x="3307" y="1362"/>
              <a:ext cx="538" cy="186"/>
              <a:chOff x="6981" y="5264"/>
              <a:chExt cx="1664" cy="575"/>
            </a:xfrm>
          </p:grpSpPr>
          <p:sp>
            <p:nvSpPr>
              <p:cNvPr id="7200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6981" y="5264"/>
                <a:ext cx="570" cy="57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01" name="Line 33"/>
              <p:cNvSpPr>
                <a:spLocks noChangeAspect="1" noChangeShapeType="1"/>
              </p:cNvSpPr>
              <p:nvPr/>
            </p:nvSpPr>
            <p:spPr bwMode="auto">
              <a:xfrm flipV="1">
                <a:off x="7547" y="5509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02" name="Oval 34"/>
              <p:cNvSpPr>
                <a:spLocks noChangeAspect="1" noChangeArrowheads="1"/>
              </p:cNvSpPr>
              <p:nvPr/>
            </p:nvSpPr>
            <p:spPr bwMode="auto">
              <a:xfrm>
                <a:off x="8075" y="5269"/>
                <a:ext cx="570" cy="5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03" name="Line 35"/>
              <p:cNvSpPr>
                <a:spLocks noChangeAspect="1" noChangeShapeType="1"/>
              </p:cNvSpPr>
              <p:nvPr/>
            </p:nvSpPr>
            <p:spPr bwMode="auto">
              <a:xfrm flipV="1">
                <a:off x="7549" y="5596"/>
                <a:ext cx="514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04" name="Text Box 36"/>
            <p:cNvSpPr txBox="1">
              <a:spLocks noChangeAspect="1" noChangeArrowheads="1"/>
            </p:cNvSpPr>
            <p:nvPr/>
          </p:nvSpPr>
          <p:spPr bwMode="auto">
            <a:xfrm>
              <a:off x="2381" y="210"/>
              <a:ext cx="726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manželský vztah</a:t>
              </a:r>
            </a:p>
            <a:p>
              <a:endParaRPr lang="en-GB"/>
            </a:p>
          </p:txBody>
        </p:sp>
        <p:sp>
          <p:nvSpPr>
            <p:cNvPr id="7205" name="Text Box 37"/>
            <p:cNvSpPr txBox="1">
              <a:spLocks noChangeAspect="1" noChangeArrowheads="1"/>
            </p:cNvSpPr>
            <p:nvPr/>
          </p:nvSpPr>
          <p:spPr bwMode="auto">
            <a:xfrm>
              <a:off x="3917" y="256"/>
              <a:ext cx="531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rozvod</a:t>
              </a:r>
              <a:endParaRPr lang="en-GB"/>
            </a:p>
          </p:txBody>
        </p:sp>
        <p:sp>
          <p:nvSpPr>
            <p:cNvPr id="7206" name="Text Box 38"/>
            <p:cNvSpPr txBox="1">
              <a:spLocks noChangeAspect="1" noChangeArrowheads="1"/>
            </p:cNvSpPr>
            <p:nvPr/>
          </p:nvSpPr>
          <p:spPr bwMode="auto">
            <a:xfrm>
              <a:off x="3917" y="761"/>
              <a:ext cx="823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příbuzenský sňatek</a:t>
              </a:r>
              <a:endParaRPr lang="en-GB"/>
            </a:p>
          </p:txBody>
        </p:sp>
        <p:sp>
          <p:nvSpPr>
            <p:cNvPr id="7207" name="Text Box 39"/>
            <p:cNvSpPr txBox="1">
              <a:spLocks noChangeAspect="1" noChangeArrowheads="1"/>
            </p:cNvSpPr>
            <p:nvPr/>
          </p:nvSpPr>
          <p:spPr bwMode="auto">
            <a:xfrm>
              <a:off x="3917" y="1282"/>
              <a:ext cx="913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příbuzenský nemanželský vztah</a:t>
              </a:r>
              <a:endParaRPr lang="en-GB"/>
            </a:p>
          </p:txBody>
        </p:sp>
        <p:sp>
          <p:nvSpPr>
            <p:cNvPr id="7208" name="Text Box 40"/>
            <p:cNvSpPr txBox="1">
              <a:spLocks noChangeAspect="1" noChangeArrowheads="1"/>
            </p:cNvSpPr>
            <p:nvPr/>
          </p:nvSpPr>
          <p:spPr bwMode="auto">
            <a:xfrm>
              <a:off x="2381" y="746"/>
              <a:ext cx="862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nemanželský vztah</a:t>
              </a:r>
              <a:endParaRPr lang="en-GB"/>
            </a:p>
          </p:txBody>
        </p:sp>
        <p:sp>
          <p:nvSpPr>
            <p:cNvPr id="7209" name="Text Box 41"/>
            <p:cNvSpPr txBox="1">
              <a:spLocks noChangeAspect="1" noChangeArrowheads="1"/>
            </p:cNvSpPr>
            <p:nvPr/>
          </p:nvSpPr>
          <p:spPr bwMode="auto">
            <a:xfrm>
              <a:off x="2381" y="1373"/>
              <a:ext cx="53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sterilita</a:t>
              </a:r>
              <a:endParaRPr lang="en-GB"/>
            </a:p>
          </p:txBody>
        </p:sp>
      </p:grpSp>
      <p:grpSp>
        <p:nvGrpSpPr>
          <p:cNvPr id="7255" name="Group 87"/>
          <p:cNvGrpSpPr>
            <a:grpSpLocks/>
          </p:cNvGrpSpPr>
          <p:nvPr/>
        </p:nvGrpSpPr>
        <p:grpSpPr bwMode="auto">
          <a:xfrm>
            <a:off x="2478088" y="3213100"/>
            <a:ext cx="4614862" cy="3443288"/>
            <a:chOff x="1787" y="2024"/>
            <a:chExt cx="2907" cy="2169"/>
          </a:xfrm>
        </p:grpSpPr>
        <p:sp>
          <p:nvSpPr>
            <p:cNvPr id="7210" name="Text Box 42"/>
            <p:cNvSpPr txBox="1">
              <a:spLocks noChangeAspect="1" noChangeArrowheads="1"/>
            </p:cNvSpPr>
            <p:nvPr/>
          </p:nvSpPr>
          <p:spPr bwMode="auto">
            <a:xfrm>
              <a:off x="1787" y="2024"/>
              <a:ext cx="2286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Značení generací (I,II) a osob v rodokmenu (1,2,3)</a:t>
              </a:r>
              <a:endParaRPr lang="en-GB"/>
            </a:p>
          </p:txBody>
        </p:sp>
        <p:sp>
          <p:nvSpPr>
            <p:cNvPr id="7212" name="Rectangle 44"/>
            <p:cNvSpPr>
              <a:spLocks noChangeAspect="1" noChangeArrowheads="1"/>
            </p:cNvSpPr>
            <p:nvPr/>
          </p:nvSpPr>
          <p:spPr bwMode="auto">
            <a:xfrm>
              <a:off x="2613" y="2437"/>
              <a:ext cx="181" cy="18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45"/>
            <p:cNvSpPr>
              <a:spLocks noChangeAspect="1" noChangeShapeType="1"/>
            </p:cNvSpPr>
            <p:nvPr/>
          </p:nvSpPr>
          <p:spPr bwMode="auto">
            <a:xfrm flipV="1">
              <a:off x="2792" y="2531"/>
              <a:ext cx="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4" name="Oval 46"/>
            <p:cNvSpPr>
              <a:spLocks noChangeAspect="1" noChangeArrowheads="1"/>
            </p:cNvSpPr>
            <p:nvPr/>
          </p:nvSpPr>
          <p:spPr bwMode="auto">
            <a:xfrm>
              <a:off x="2960" y="2439"/>
              <a:ext cx="181" cy="18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5" name="Line 47"/>
            <p:cNvSpPr>
              <a:spLocks noChangeAspect="1" noChangeShapeType="1"/>
            </p:cNvSpPr>
            <p:nvPr/>
          </p:nvSpPr>
          <p:spPr bwMode="auto">
            <a:xfrm>
              <a:off x="2886" y="2533"/>
              <a:ext cx="0" cy="3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6" name="Line 48"/>
            <p:cNvSpPr>
              <a:spLocks noChangeAspect="1" noChangeShapeType="1"/>
            </p:cNvSpPr>
            <p:nvPr/>
          </p:nvSpPr>
          <p:spPr bwMode="auto">
            <a:xfrm>
              <a:off x="2508" y="2750"/>
              <a:ext cx="750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7" name="Rectangle 49"/>
            <p:cNvSpPr>
              <a:spLocks noChangeAspect="1" noChangeArrowheads="1"/>
            </p:cNvSpPr>
            <p:nvPr/>
          </p:nvSpPr>
          <p:spPr bwMode="auto">
            <a:xfrm>
              <a:off x="2425" y="2843"/>
              <a:ext cx="181" cy="18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8" name="Oval 50"/>
            <p:cNvSpPr>
              <a:spLocks noChangeAspect="1" noChangeArrowheads="1"/>
            </p:cNvSpPr>
            <p:nvPr/>
          </p:nvSpPr>
          <p:spPr bwMode="auto">
            <a:xfrm>
              <a:off x="2792" y="2843"/>
              <a:ext cx="199" cy="19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9" name="Line 51"/>
            <p:cNvSpPr>
              <a:spLocks noChangeAspect="1" noChangeShapeType="1"/>
            </p:cNvSpPr>
            <p:nvPr/>
          </p:nvSpPr>
          <p:spPr bwMode="auto">
            <a:xfrm>
              <a:off x="2509" y="2750"/>
              <a:ext cx="0" cy="1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20" name="Line 52"/>
            <p:cNvSpPr>
              <a:spLocks noChangeAspect="1" noChangeShapeType="1"/>
            </p:cNvSpPr>
            <p:nvPr/>
          </p:nvSpPr>
          <p:spPr bwMode="auto">
            <a:xfrm>
              <a:off x="3260" y="2750"/>
              <a:ext cx="0" cy="1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21" name="Line 53"/>
            <p:cNvSpPr>
              <a:spLocks noChangeAspect="1" noChangeShapeType="1"/>
            </p:cNvSpPr>
            <p:nvPr/>
          </p:nvSpPr>
          <p:spPr bwMode="auto">
            <a:xfrm flipV="1">
              <a:off x="2728" y="3037"/>
              <a:ext cx="92" cy="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22" name="Text Box 54"/>
            <p:cNvSpPr txBox="1">
              <a:spLocks noChangeAspect="1" noChangeArrowheads="1"/>
            </p:cNvSpPr>
            <p:nvPr/>
          </p:nvSpPr>
          <p:spPr bwMode="auto">
            <a:xfrm>
              <a:off x="2072" y="2432"/>
              <a:ext cx="133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I</a:t>
              </a:r>
              <a:endParaRPr lang="en-GB"/>
            </a:p>
          </p:txBody>
        </p:sp>
        <p:sp>
          <p:nvSpPr>
            <p:cNvPr id="7223" name="Text Box 55"/>
            <p:cNvSpPr txBox="1">
              <a:spLocks noChangeAspect="1" noChangeArrowheads="1"/>
            </p:cNvSpPr>
            <p:nvPr/>
          </p:nvSpPr>
          <p:spPr bwMode="auto">
            <a:xfrm>
              <a:off x="2047" y="2859"/>
              <a:ext cx="191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II</a:t>
              </a:r>
              <a:endParaRPr lang="en-GB"/>
            </a:p>
          </p:txBody>
        </p:sp>
        <p:sp>
          <p:nvSpPr>
            <p:cNvPr id="7224" name="Text Box 56"/>
            <p:cNvSpPr txBox="1">
              <a:spLocks noChangeAspect="1" noChangeArrowheads="1"/>
            </p:cNvSpPr>
            <p:nvPr/>
          </p:nvSpPr>
          <p:spPr bwMode="auto">
            <a:xfrm>
              <a:off x="2766" y="2565"/>
              <a:ext cx="14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1</a:t>
              </a:r>
              <a:endParaRPr lang="en-GB"/>
            </a:p>
          </p:txBody>
        </p:sp>
        <p:sp>
          <p:nvSpPr>
            <p:cNvPr id="7225" name="Text Box 57"/>
            <p:cNvSpPr txBox="1">
              <a:spLocks noChangeAspect="1" noChangeArrowheads="1"/>
            </p:cNvSpPr>
            <p:nvPr/>
          </p:nvSpPr>
          <p:spPr bwMode="auto">
            <a:xfrm>
              <a:off x="2927" y="2962"/>
              <a:ext cx="14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2</a:t>
              </a:r>
              <a:endParaRPr lang="en-GB"/>
            </a:p>
          </p:txBody>
        </p:sp>
        <p:sp>
          <p:nvSpPr>
            <p:cNvPr id="7226" name="Text Box 58"/>
            <p:cNvSpPr txBox="1">
              <a:spLocks noChangeAspect="1" noChangeArrowheads="1"/>
            </p:cNvSpPr>
            <p:nvPr/>
          </p:nvSpPr>
          <p:spPr bwMode="auto">
            <a:xfrm>
              <a:off x="3082" y="2565"/>
              <a:ext cx="14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2</a:t>
              </a:r>
              <a:endParaRPr lang="en-GB"/>
            </a:p>
          </p:txBody>
        </p:sp>
        <p:sp>
          <p:nvSpPr>
            <p:cNvPr id="7227" name="Text Box 59"/>
            <p:cNvSpPr txBox="1">
              <a:spLocks noChangeAspect="1" noChangeArrowheads="1"/>
            </p:cNvSpPr>
            <p:nvPr/>
          </p:nvSpPr>
          <p:spPr bwMode="auto">
            <a:xfrm>
              <a:off x="3296" y="2962"/>
              <a:ext cx="14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3</a:t>
              </a:r>
              <a:endParaRPr lang="en-GB"/>
            </a:p>
          </p:txBody>
        </p:sp>
        <p:sp>
          <p:nvSpPr>
            <p:cNvPr id="7228" name="Text Box 60"/>
            <p:cNvSpPr txBox="1">
              <a:spLocks noChangeAspect="1" noChangeArrowheads="1"/>
            </p:cNvSpPr>
            <p:nvPr/>
          </p:nvSpPr>
          <p:spPr bwMode="auto">
            <a:xfrm>
              <a:off x="2571" y="2962"/>
              <a:ext cx="14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1</a:t>
              </a:r>
              <a:endParaRPr lang="en-GB"/>
            </a:p>
          </p:txBody>
        </p:sp>
        <p:sp>
          <p:nvSpPr>
            <p:cNvPr id="7229" name="Text Box 61"/>
            <p:cNvSpPr txBox="1">
              <a:spLocks noChangeAspect="1" noChangeArrowheads="1"/>
            </p:cNvSpPr>
            <p:nvPr/>
          </p:nvSpPr>
          <p:spPr bwMode="auto">
            <a:xfrm>
              <a:off x="3522" y="2792"/>
              <a:ext cx="1172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sourozenectvo</a:t>
              </a:r>
            </a:p>
            <a:p>
              <a:r>
                <a:rPr lang="cs-CZ" sz="1400" b="1"/>
                <a:t>II/2 je proband</a:t>
              </a:r>
              <a:endParaRPr lang="en-GB"/>
            </a:p>
          </p:txBody>
        </p:sp>
        <p:sp>
          <p:nvSpPr>
            <p:cNvPr id="7231" name="Rectangle 63"/>
            <p:cNvSpPr>
              <a:spLocks noChangeAspect="1" noChangeArrowheads="1"/>
            </p:cNvSpPr>
            <p:nvPr/>
          </p:nvSpPr>
          <p:spPr bwMode="auto">
            <a:xfrm>
              <a:off x="2800" y="3487"/>
              <a:ext cx="185" cy="18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2" name="Line 64"/>
            <p:cNvSpPr>
              <a:spLocks noChangeAspect="1" noChangeShapeType="1"/>
            </p:cNvSpPr>
            <p:nvPr/>
          </p:nvSpPr>
          <p:spPr bwMode="auto">
            <a:xfrm flipV="1">
              <a:off x="2983" y="3578"/>
              <a:ext cx="167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3" name="Oval 65"/>
            <p:cNvSpPr>
              <a:spLocks noChangeAspect="1" noChangeArrowheads="1"/>
            </p:cNvSpPr>
            <p:nvPr/>
          </p:nvSpPr>
          <p:spPr bwMode="auto">
            <a:xfrm>
              <a:off x="3154" y="3487"/>
              <a:ext cx="185" cy="184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4" name="Line 66"/>
            <p:cNvSpPr>
              <a:spLocks noChangeAspect="1" noChangeShapeType="1"/>
            </p:cNvSpPr>
            <p:nvPr/>
          </p:nvSpPr>
          <p:spPr bwMode="auto">
            <a:xfrm>
              <a:off x="3067" y="3583"/>
              <a:ext cx="0" cy="3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5" name="Oval 67"/>
            <p:cNvSpPr>
              <a:spLocks noChangeAspect="1" noChangeArrowheads="1"/>
            </p:cNvSpPr>
            <p:nvPr/>
          </p:nvSpPr>
          <p:spPr bwMode="auto">
            <a:xfrm>
              <a:off x="2443" y="3487"/>
              <a:ext cx="185" cy="184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6" name="Oval 68"/>
            <p:cNvSpPr>
              <a:spLocks noChangeAspect="1" noChangeArrowheads="1"/>
            </p:cNvSpPr>
            <p:nvPr/>
          </p:nvSpPr>
          <p:spPr bwMode="auto">
            <a:xfrm>
              <a:off x="2624" y="3897"/>
              <a:ext cx="184" cy="184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7" name="Line 69"/>
            <p:cNvSpPr>
              <a:spLocks noChangeAspect="1" noChangeShapeType="1"/>
            </p:cNvSpPr>
            <p:nvPr/>
          </p:nvSpPr>
          <p:spPr bwMode="auto">
            <a:xfrm flipV="1">
              <a:off x="2855" y="4102"/>
              <a:ext cx="94" cy="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38" name="Text Box 70"/>
            <p:cNvSpPr txBox="1">
              <a:spLocks noChangeAspect="1" noChangeArrowheads="1"/>
            </p:cNvSpPr>
            <p:nvPr/>
          </p:nvSpPr>
          <p:spPr bwMode="auto">
            <a:xfrm>
              <a:off x="2085" y="3480"/>
              <a:ext cx="13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I</a:t>
              </a:r>
              <a:endParaRPr lang="en-GB"/>
            </a:p>
          </p:txBody>
        </p:sp>
        <p:sp>
          <p:nvSpPr>
            <p:cNvPr id="7239" name="Text Box 71"/>
            <p:cNvSpPr txBox="1">
              <a:spLocks noChangeAspect="1" noChangeArrowheads="1"/>
            </p:cNvSpPr>
            <p:nvPr/>
          </p:nvSpPr>
          <p:spPr bwMode="auto">
            <a:xfrm>
              <a:off x="2047" y="3915"/>
              <a:ext cx="19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II</a:t>
              </a:r>
              <a:endParaRPr lang="en-GB"/>
            </a:p>
          </p:txBody>
        </p:sp>
        <p:sp>
          <p:nvSpPr>
            <p:cNvPr id="7240" name="Text Box 72"/>
            <p:cNvSpPr txBox="1">
              <a:spLocks noChangeAspect="1" noChangeArrowheads="1"/>
            </p:cNvSpPr>
            <p:nvPr/>
          </p:nvSpPr>
          <p:spPr bwMode="auto">
            <a:xfrm>
              <a:off x="2553" y="3612"/>
              <a:ext cx="14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1</a:t>
              </a:r>
              <a:endParaRPr lang="en-GB"/>
            </a:p>
          </p:txBody>
        </p:sp>
        <p:sp>
          <p:nvSpPr>
            <p:cNvPr id="7241" name="Text Box 73"/>
            <p:cNvSpPr txBox="1">
              <a:spLocks noChangeAspect="1" noChangeArrowheads="1"/>
            </p:cNvSpPr>
            <p:nvPr/>
          </p:nvSpPr>
          <p:spPr bwMode="auto">
            <a:xfrm>
              <a:off x="3133" y="4034"/>
              <a:ext cx="14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2</a:t>
              </a:r>
              <a:endParaRPr lang="en-GB"/>
            </a:p>
          </p:txBody>
        </p:sp>
        <p:sp>
          <p:nvSpPr>
            <p:cNvPr id="7242" name="Text Box 74"/>
            <p:cNvSpPr txBox="1">
              <a:spLocks noChangeAspect="1" noChangeArrowheads="1"/>
            </p:cNvSpPr>
            <p:nvPr/>
          </p:nvSpPr>
          <p:spPr bwMode="auto">
            <a:xfrm>
              <a:off x="2952" y="3612"/>
              <a:ext cx="14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2</a:t>
              </a:r>
              <a:endParaRPr lang="en-GB"/>
            </a:p>
          </p:txBody>
        </p:sp>
        <p:sp>
          <p:nvSpPr>
            <p:cNvPr id="7243" name="Text Box 75"/>
            <p:cNvSpPr txBox="1">
              <a:spLocks noChangeAspect="1" noChangeArrowheads="1"/>
            </p:cNvSpPr>
            <p:nvPr/>
          </p:nvSpPr>
          <p:spPr bwMode="auto">
            <a:xfrm>
              <a:off x="3278" y="3612"/>
              <a:ext cx="14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3</a:t>
              </a:r>
              <a:endParaRPr lang="en-GB"/>
            </a:p>
          </p:txBody>
        </p:sp>
        <p:sp>
          <p:nvSpPr>
            <p:cNvPr id="7244" name="Text Box 76"/>
            <p:cNvSpPr txBox="1">
              <a:spLocks noChangeAspect="1" noChangeArrowheads="1"/>
            </p:cNvSpPr>
            <p:nvPr/>
          </p:nvSpPr>
          <p:spPr bwMode="auto">
            <a:xfrm>
              <a:off x="2717" y="4034"/>
              <a:ext cx="14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1</a:t>
              </a:r>
              <a:endParaRPr lang="en-GB"/>
            </a:p>
          </p:txBody>
        </p:sp>
        <p:sp>
          <p:nvSpPr>
            <p:cNvPr id="7245" name="Text Box 77"/>
            <p:cNvSpPr txBox="1">
              <a:spLocks noChangeAspect="1" noChangeArrowheads="1"/>
            </p:cNvSpPr>
            <p:nvPr/>
          </p:nvSpPr>
          <p:spPr bwMode="auto">
            <a:xfrm>
              <a:off x="3552" y="3846"/>
              <a:ext cx="100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1400" b="1"/>
                <a:t>nevlastní </a:t>
              </a:r>
            </a:p>
            <a:p>
              <a:r>
                <a:rPr lang="cs-CZ" sz="1400" b="1"/>
                <a:t>sourozenci</a:t>
              </a:r>
              <a:endParaRPr lang="en-GB"/>
            </a:p>
          </p:txBody>
        </p:sp>
        <p:sp>
          <p:nvSpPr>
            <p:cNvPr id="7246" name="Line 78"/>
            <p:cNvSpPr>
              <a:spLocks noChangeAspect="1" noChangeShapeType="1"/>
            </p:cNvSpPr>
            <p:nvPr/>
          </p:nvSpPr>
          <p:spPr bwMode="auto">
            <a:xfrm flipV="1">
              <a:off x="2633" y="3578"/>
              <a:ext cx="166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47" name="Line 79"/>
            <p:cNvSpPr>
              <a:spLocks noChangeAspect="1" noChangeShapeType="1"/>
            </p:cNvSpPr>
            <p:nvPr/>
          </p:nvSpPr>
          <p:spPr bwMode="auto">
            <a:xfrm>
              <a:off x="2716" y="3585"/>
              <a:ext cx="0" cy="3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48" name="Line 80"/>
            <p:cNvSpPr>
              <a:spLocks noChangeAspect="1" noChangeShapeType="1"/>
            </p:cNvSpPr>
            <p:nvPr/>
          </p:nvSpPr>
          <p:spPr bwMode="auto">
            <a:xfrm flipH="1">
              <a:off x="2648" y="3475"/>
              <a:ext cx="43" cy="1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49" name="Rectangle 81"/>
            <p:cNvSpPr>
              <a:spLocks noChangeAspect="1" noChangeArrowheads="1"/>
            </p:cNvSpPr>
            <p:nvPr/>
          </p:nvSpPr>
          <p:spPr bwMode="auto">
            <a:xfrm>
              <a:off x="2975" y="3906"/>
              <a:ext cx="185" cy="18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50" name="Oval 82"/>
            <p:cNvSpPr>
              <a:spLocks noChangeAspect="1" noChangeArrowheads="1"/>
            </p:cNvSpPr>
            <p:nvPr/>
          </p:nvSpPr>
          <p:spPr bwMode="auto">
            <a:xfrm>
              <a:off x="3189" y="2840"/>
              <a:ext cx="184" cy="18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323850" y="620713"/>
            <a:ext cx="8569325" cy="4895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8201" name="Picture 9" descr="brow hair loss"/>
          <p:cNvPicPr>
            <a:picLocks noGrp="1" noChangeAspect="1" noChangeArrowheads="1"/>
          </p:cNvPicPr>
          <p:nvPr>
            <p:ph/>
          </p:nvPr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97"/>
          <a:stretch>
            <a:fillRect/>
          </a:stretch>
        </p:blipFill>
        <p:spPr>
          <a:xfrm>
            <a:off x="1042988" y="692150"/>
            <a:ext cx="7400925" cy="4356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66725" y="227647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II</a:t>
            </a:r>
            <a:endParaRPr lang="en-GB" sz="2800" b="1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66725" y="98107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I</a:t>
            </a:r>
            <a:endParaRPr lang="en-GB" sz="2800" b="1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6725" y="3357563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III</a:t>
            </a:r>
            <a:endParaRPr lang="en-GB" sz="2800" b="1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" y="43656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IV</a:t>
            </a:r>
            <a:endParaRPr lang="en-GB" sz="2800" b="1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659563" y="3816350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5</a:t>
            </a:r>
            <a:endParaRPr lang="en-GB" sz="2800" b="1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995738" y="4797425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1</a:t>
            </a:r>
            <a:endParaRPr lang="en-GB" sz="2800" b="1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547813" y="3817938"/>
            <a:ext cx="576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1</a:t>
            </a:r>
            <a:endParaRPr lang="en-GB" sz="2800" b="1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283075" y="1376363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1</a:t>
            </a:r>
            <a:endParaRPr lang="en-GB" sz="2800" b="1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908175" y="256540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1</a:t>
            </a:r>
            <a:endParaRPr lang="en-GB" sz="2800" b="1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700338" y="3817938"/>
            <a:ext cx="576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2</a:t>
            </a:r>
            <a:endParaRPr lang="en-GB" sz="2800" b="1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3635375" y="2563813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2</a:t>
            </a:r>
            <a:endParaRPr lang="en-GB" sz="2800" b="1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5940425" y="137795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2</a:t>
            </a:r>
            <a:endParaRPr lang="en-GB" sz="2800" b="1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508625" y="47974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2</a:t>
            </a:r>
            <a:endParaRPr lang="en-GB" sz="2800" b="1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643438" y="2563813"/>
            <a:ext cx="576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3</a:t>
            </a:r>
            <a:endParaRPr lang="en-GB" sz="2800" b="1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779838" y="3816350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3</a:t>
            </a:r>
            <a:endParaRPr lang="en-GB" sz="2800" b="1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5724525" y="256540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4</a:t>
            </a:r>
            <a:endParaRPr lang="en-GB" sz="2800" b="1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580063" y="3816350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4</a:t>
            </a:r>
            <a:endParaRPr lang="en-GB" sz="2800" b="1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732588" y="2565400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5</a:t>
            </a:r>
            <a:endParaRPr lang="en-GB" sz="2800" b="1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8172450" y="381635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6</a:t>
            </a:r>
            <a:endParaRPr lang="en-GB" sz="2800" b="1"/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8388350" y="256540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6</a:t>
            </a:r>
            <a:endParaRPr lang="en-GB" sz="2800" b="1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68313" y="551656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LEGENDA:</a:t>
            </a:r>
            <a:endParaRPr lang="en-GB" sz="2400" b="1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V="1">
            <a:off x="4572000" y="501332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noFill/>
          <a:ln w="76200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30000"/>
                  </a:srgbClr>
                </a:solidFill>
              </a14:hiddenFill>
            </a:ext>
          </a:extLst>
        </p:spPr>
        <p:txBody>
          <a:bodyPr/>
          <a:lstStyle/>
          <a:p>
            <a:r>
              <a:rPr lang="cs-CZ" sz="3600" b="1">
                <a:solidFill>
                  <a:srgbClr val="FF09A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KRÁLOVSKÁ HEMOFILIE</a:t>
            </a:r>
            <a:endParaRPr lang="en-GB" sz="3600" b="1">
              <a:solidFill>
                <a:srgbClr val="FF09A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2293" name="Picture 5" descr="royal hemophil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563" y="1924050"/>
            <a:ext cx="8777287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7" descr="tree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55838" y="274638"/>
            <a:ext cx="5268912" cy="6424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44463" y="333375"/>
            <a:ext cx="2987675" cy="495300"/>
          </a:xfrm>
          <a:prstGeom prst="rect">
            <a:avLst/>
          </a:prstGeom>
          <a:noFill/>
          <a:ln w="38100">
            <a:solidFill>
              <a:srgbClr val="00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FF09AD"/>
                </a:solidFill>
                <a:latin typeface="Comic Sans MS" pitchFamily="66" charset="0"/>
              </a:rPr>
              <a:t>Str. 16, úkol č. 1</a:t>
            </a:r>
            <a:endParaRPr lang="en-GB" sz="2400" b="1">
              <a:solidFill>
                <a:srgbClr val="FF09AD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1CE26C23CE53B47B80CF349BA12AD06" ma:contentTypeVersion="7" ma:contentTypeDescription="Vytvoří nový dokument" ma:contentTypeScope="" ma:versionID="299d05002be507dd365d1550457b386f">
  <xsd:schema xmlns:xsd="http://www.w3.org/2001/XMLSchema" xmlns:xs="http://www.w3.org/2001/XMLSchema" xmlns:p="http://schemas.microsoft.com/office/2006/metadata/properties" xmlns:ns2="9ba12bc5-2c73-42a2-b412-038b6f93e09c" targetNamespace="http://schemas.microsoft.com/office/2006/metadata/properties" ma:root="true" ma:fieldsID="e3c85c88813b9abcb59b5e6d8796513f" ns2:_="">
    <xsd:import namespace="9ba12bc5-2c73-42a2-b412-038b6f93e0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a12bc5-2c73-42a2-b412-038b6f93e0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1EBC29-F434-4040-A3EE-4436B2A90977}"/>
</file>

<file path=customXml/itemProps2.xml><?xml version="1.0" encoding="utf-8"?>
<ds:datastoreItem xmlns:ds="http://schemas.openxmlformats.org/officeDocument/2006/customXml" ds:itemID="{91F6BE1D-7144-439E-8082-D6C6778105C1}"/>
</file>

<file path=customXml/itemProps3.xml><?xml version="1.0" encoding="utf-8"?>
<ds:datastoreItem xmlns:ds="http://schemas.openxmlformats.org/officeDocument/2006/customXml" ds:itemID="{FB1AD987-88DC-4810-BF20-D16F40A77D41}"/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78</Words>
  <Application>Microsoft Office PowerPoint</Application>
  <PresentationFormat>Předvádění na obrazovce (4:3)</PresentationFormat>
  <Paragraphs>49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Výchozí návrh</vt:lpstr>
      <vt:lpstr>Dokument</vt:lpstr>
      <vt:lpstr>GENEALOGIE I</vt:lpstr>
      <vt:lpstr>Prezentace aplikace PowerPoint</vt:lpstr>
      <vt:lpstr>Prezentace aplikace PowerPoint</vt:lpstr>
      <vt:lpstr>Prezentace aplikace PowerPoint</vt:lpstr>
      <vt:lpstr>KRÁLOVSKÁ HEMOFILIE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Manta</dc:creator>
  <cp:lastModifiedBy>Kotlas Jaroslav, MUDr.</cp:lastModifiedBy>
  <cp:revision>15</cp:revision>
  <dcterms:created xsi:type="dcterms:W3CDTF">2005-02-18T09:46:05Z</dcterms:created>
  <dcterms:modified xsi:type="dcterms:W3CDTF">2021-02-11T12:42:21Z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0x01010011CE26C23CE53B47B80CF349BA12AD06</vt:lpwstr>
  </property>
</Properties>
</file>