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sldIdLst>
    <p:sldId id="257" r:id="rId2"/>
    <p:sldId id="292" r:id="rId3"/>
    <p:sldId id="312" r:id="rId4"/>
    <p:sldId id="320" r:id="rId5"/>
    <p:sldId id="321" r:id="rId6"/>
    <p:sldId id="322" r:id="rId7"/>
    <p:sldId id="323" r:id="rId8"/>
    <p:sldId id="313" r:id="rId9"/>
    <p:sldId id="319" r:id="rId10"/>
    <p:sldId id="314" r:id="rId11"/>
    <p:sldId id="318" r:id="rId12"/>
    <p:sldId id="297" r:id="rId13"/>
    <p:sldId id="325" r:id="rId14"/>
    <p:sldId id="302" r:id="rId15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86567" autoAdjust="0"/>
  </p:normalViewPr>
  <p:slideViewPr>
    <p:cSldViewPr snapToGrid="0">
      <p:cViewPr varScale="1">
        <p:scale>
          <a:sx n="59" d="100"/>
          <a:sy n="59" d="100"/>
        </p:scale>
        <p:origin x="149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097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5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960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Nadpis a diagram nebo organizační sché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jekt SmartArt 2"/>
          <p:cNvSpPr>
            <a:spLocks noGrp="1"/>
          </p:cNvSpPr>
          <p:nvPr>
            <p:ph type="dgm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696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7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46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15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722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533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1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858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17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ideo" Target="file:///C:\Documents%20and%20Settings\Administrator\Desktop\Turkey%20ppt\worldmap_anim_text.avi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lobal05_Text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67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595" name="worldmap_anim_text.avi">
            <a:hlinkClick r:id="" action="ppaction://media"/>
          </p:cNvPr>
          <p:cNvPicPr>
            <a:picLocks noRot="1" noChangeAspect="1" noChangeArrowheads="1"/>
          </p:cNvPicPr>
          <p:nvPr>
            <a:videoFile r:link="rId14"/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81613"/>
            <a:ext cx="1563688" cy="156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s-CZ" smtClean="0"/>
              <a:t>Asıl başlık stili için tıklatın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s-CZ" smtClean="0"/>
              <a:t>Asıl metin stillerini düzenlemek için tıklatın</a:t>
            </a:r>
          </a:p>
          <a:p>
            <a:pPr lvl="1"/>
            <a:r>
              <a:rPr lang="en-US" altLang="cs-CZ" smtClean="0"/>
              <a:t>İkinci düzey</a:t>
            </a:r>
          </a:p>
          <a:p>
            <a:pPr lvl="2"/>
            <a:r>
              <a:rPr lang="en-US" altLang="cs-CZ" smtClean="0"/>
              <a:t>Üçüncü düzey</a:t>
            </a:r>
          </a:p>
          <a:p>
            <a:pPr lvl="3"/>
            <a:r>
              <a:rPr lang="en-US" altLang="cs-CZ" smtClean="0"/>
              <a:t>Dördüncü düzey</a:t>
            </a:r>
          </a:p>
          <a:p>
            <a:pPr lvl="4"/>
            <a:r>
              <a:rPr lang="en-US" altLang="cs-CZ" smtClean="0"/>
              <a:t>Beşinci düzey</a:t>
            </a:r>
          </a:p>
        </p:txBody>
      </p:sp>
      <p:sp>
        <p:nvSpPr>
          <p:cNvPr id="9" name="3 Veri Yer Tutucusu"/>
          <p:cNvSpPr>
            <a:spLocks noGrp="1"/>
          </p:cNvSpPr>
          <p:nvPr>
            <p:ph type="dt" sz="half" idx="2"/>
          </p:nvPr>
        </p:nvSpPr>
        <p:spPr bwMode="auto">
          <a:xfrm>
            <a:off x="1676400" y="6248400"/>
            <a:ext cx="16002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4 Altbilgi Yer Tutucusu"/>
          <p:cNvSpPr>
            <a:spLocks noGrp="1"/>
          </p:cNvSpPr>
          <p:nvPr>
            <p:ph type="ftr" sz="quarter" idx="3"/>
          </p:nvPr>
        </p:nvSpPr>
        <p:spPr bwMode="auto">
          <a:xfrm>
            <a:off x="3429000" y="6248400"/>
            <a:ext cx="2971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5 Slayt Numarası Yer Tutucusu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tr-TR"/>
              <a:t>#65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1059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1059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05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1059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595"/>
                  </p:tgtEl>
                </p:cond>
              </p:nextCondLst>
            </p:seq>
          </p:childTnLst>
        </p:cTn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11125" y="120650"/>
            <a:ext cx="9385300" cy="1035050"/>
          </a:xfrm>
        </p:spPr>
        <p:txBody>
          <a:bodyPr/>
          <a:lstStyle/>
          <a:p>
            <a:pPr algn="ctr" eaLnBrk="1" hangingPunct="1"/>
            <a:r>
              <a:rPr lang="cs-CZ" altLang="cs-CZ" sz="3600" dirty="0" smtClean="0">
                <a:latin typeface="Arial" panose="020B0604020202020204" pitchFamily="34" charset="0"/>
              </a:rPr>
              <a:t>Vojenské víceboje </a:t>
            </a:r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4203700" y="42576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pic>
        <p:nvPicPr>
          <p:cNvPr id="5125" name="Picture 5" descr="znak v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888" y="2170113"/>
            <a:ext cx="1576387" cy="208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-180975" y="4930775"/>
            <a:ext cx="93249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dirty="0">
                <a:solidFill>
                  <a:schemeClr val="tx2"/>
                </a:solidFill>
              </a:rPr>
              <a:t>    </a:t>
            </a:r>
            <a:r>
              <a:rPr lang="cs-CZ" altLang="cs-CZ" sz="2800" dirty="0">
                <a:solidFill>
                  <a:schemeClr val="tx2"/>
                </a:solidFill>
                <a:latin typeface="Arial" panose="020B0604020202020204" pitchFamily="34" charset="0"/>
              </a:rPr>
              <a:t>VO při FTVS UK Praha – katedra vojenské tělovýchovy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800" dirty="0">
                <a:solidFill>
                  <a:schemeClr val="tx2"/>
                </a:solidFill>
                <a:latin typeface="Arial" panose="020B0604020202020204" pitchFamily="34" charset="0"/>
              </a:rPr>
              <a:t>    </a:t>
            </a:r>
            <a:r>
              <a:rPr lang="cs-CZ" altLang="cs-CZ" sz="2800" dirty="0" smtClean="0">
                <a:solidFill>
                  <a:schemeClr val="tx2"/>
                </a:solidFill>
                <a:latin typeface="Arial" panose="020B0604020202020204" pitchFamily="34" charset="0"/>
              </a:rPr>
              <a:t>plk. </a:t>
            </a:r>
            <a:r>
              <a:rPr lang="cs-CZ" altLang="cs-CZ" sz="2800" dirty="0" err="1" smtClean="0">
                <a:solidFill>
                  <a:schemeClr val="tx2"/>
                </a:solidFill>
                <a:latin typeface="Arial" panose="020B0604020202020204" pitchFamily="34" charset="0"/>
              </a:rPr>
              <a:t>gšt</a:t>
            </a:r>
            <a:r>
              <a:rPr lang="cs-CZ" altLang="cs-CZ" sz="2800" dirty="0" smtClean="0">
                <a:solidFill>
                  <a:schemeClr val="tx2"/>
                </a:solidFill>
                <a:latin typeface="Arial" panose="020B0604020202020204" pitchFamily="34" charset="0"/>
              </a:rPr>
              <a:t>.  </a:t>
            </a:r>
            <a:r>
              <a:rPr lang="cs-CZ" altLang="cs-CZ" sz="2800" dirty="0">
                <a:solidFill>
                  <a:schemeClr val="tx2"/>
                </a:solidFill>
                <a:latin typeface="Arial" panose="020B0604020202020204" pitchFamily="34" charset="0"/>
              </a:rPr>
              <a:t>doc. PaedDr. Lubomír Přívětivý, CSc.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200">
                <a:latin typeface="Arial" charset="0"/>
              </a:rPr>
              <a:t>Letecký pětiboj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8150"/>
            <a:ext cx="7772400" cy="4387850"/>
          </a:xfrm>
        </p:spPr>
        <p:txBody>
          <a:bodyPr/>
          <a:lstStyle/>
          <a:p>
            <a:r>
              <a:rPr lang="cs-CZ" altLang="cs-CZ" sz="2800">
                <a:latin typeface="Arial" charset="0"/>
              </a:rPr>
              <a:t>Střelba z pistole</a:t>
            </a:r>
          </a:p>
          <a:p>
            <a:r>
              <a:rPr lang="cs-CZ" altLang="cs-CZ" sz="2800">
                <a:latin typeface="Arial" charset="0"/>
              </a:rPr>
              <a:t>Plavání s překážkami</a:t>
            </a:r>
          </a:p>
          <a:p>
            <a:r>
              <a:rPr lang="cs-CZ" altLang="cs-CZ" sz="2800">
                <a:latin typeface="Arial" charset="0"/>
              </a:rPr>
              <a:t>Šerm</a:t>
            </a:r>
          </a:p>
          <a:p>
            <a:r>
              <a:rPr lang="cs-CZ" altLang="cs-CZ" sz="2800">
                <a:latin typeface="Arial" charset="0"/>
              </a:rPr>
              <a:t>Míčová soutěž založená na technice basketbalu</a:t>
            </a:r>
          </a:p>
          <a:p>
            <a:r>
              <a:rPr lang="cs-CZ" altLang="cs-CZ" sz="2800">
                <a:latin typeface="Arial" charset="0"/>
              </a:rPr>
              <a:t>Únik (kombinace překážkové dráhy a orientačního běhu)</a:t>
            </a:r>
          </a:p>
        </p:txBody>
      </p:sp>
    </p:spTree>
    <p:extLst>
      <p:ext uri="{BB962C8B-B14F-4D97-AF65-F5344CB8AC3E}">
        <p14:creationId xmlns:p14="http://schemas.microsoft.com/office/powerpoint/2010/main" val="2927519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cs-CZ" sz="3200" smtClean="0">
                <a:latin typeface="Arial" charset="0"/>
              </a:rPr>
              <a:t>Letecká soutěž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2355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cs-CZ" sz="2800" smtClean="0">
                <a:latin typeface="Arial" charset="0"/>
              </a:rPr>
              <a:t>Skládá se:</a:t>
            </a:r>
          </a:p>
          <a:p>
            <a:pPr eaLnBrk="1" hangingPunct="1"/>
            <a:r>
              <a:rPr lang="cs-CZ" altLang="cs-CZ" sz="2800" smtClean="0">
                <a:latin typeface="Arial" charset="0"/>
              </a:rPr>
              <a:t>Příprava letu</a:t>
            </a:r>
          </a:p>
          <a:p>
            <a:pPr eaLnBrk="1" hangingPunct="1"/>
            <a:r>
              <a:rPr lang="cs-CZ" altLang="cs-CZ" sz="2800" smtClean="0">
                <a:latin typeface="Arial" charset="0"/>
              </a:rPr>
              <a:t>Navigace </a:t>
            </a:r>
          </a:p>
          <a:p>
            <a:pPr eaLnBrk="1" hangingPunct="1"/>
            <a:r>
              <a:rPr lang="cs-CZ" altLang="cs-CZ" sz="2800" smtClean="0">
                <a:latin typeface="Arial" charset="0"/>
              </a:rPr>
              <a:t>Dodržování časového rozvrhu</a:t>
            </a:r>
          </a:p>
          <a:p>
            <a:pPr eaLnBrk="1" hangingPunct="1">
              <a:buFontTx/>
              <a:buNone/>
            </a:pPr>
            <a:endParaRPr lang="cs-CZ" altLang="cs-CZ" sz="2800" smtClean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cs-CZ" altLang="cs-CZ" sz="2800" smtClean="0">
                <a:latin typeface="Arial" charset="0"/>
              </a:rPr>
              <a:t>	Dráha je trojúhelníková, let trvá přibližně 40 minut a má tři kontrolní body</a:t>
            </a:r>
          </a:p>
          <a:p>
            <a:pPr eaLnBrk="1" hangingPunct="1">
              <a:buFontTx/>
              <a:buNone/>
            </a:pPr>
            <a:r>
              <a:rPr lang="cs-CZ" altLang="cs-CZ" sz="2800" smtClean="0">
                <a:latin typeface="Arial" charset="0"/>
              </a:rPr>
              <a:t>   V této soutěži mohou soutěžit muži a ženy dohromady</a:t>
            </a:r>
          </a:p>
        </p:txBody>
      </p:sp>
    </p:spTree>
    <p:extLst>
      <p:ext uri="{BB962C8B-B14F-4D97-AF65-F5344CB8AC3E}">
        <p14:creationId xmlns:p14="http://schemas.microsoft.com/office/powerpoint/2010/main" val="2914513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cs-CZ" sz="3200" dirty="0" smtClean="0">
                <a:latin typeface="Arial" panose="020B0604020202020204" pitchFamily="34" charset="0"/>
              </a:rPr>
              <a:t>Otázky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0175" y="1627832"/>
            <a:ext cx="8943975" cy="4799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800" dirty="0" smtClean="0">
                <a:latin typeface="Arial" panose="020B0604020202020204" pitchFamily="34" charset="0"/>
              </a:rPr>
              <a:t>Co jsou víceboje a jak se dělí?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 smtClean="0">
                <a:latin typeface="Arial" panose="020B0604020202020204" pitchFamily="34" charset="0"/>
              </a:rPr>
              <a:t>Jaké jsou vojenské víceboje?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 smtClean="0">
                <a:latin typeface="Arial" panose="020B0604020202020204" pitchFamily="34" charset="0"/>
              </a:rPr>
              <a:t>Jaký mají vojenské víceboje význam pro výcvik vojáků?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 smtClean="0">
                <a:latin typeface="Arial" panose="020B0604020202020204" pitchFamily="34" charset="0"/>
              </a:rPr>
              <a:t>Jaké disciplíny obsahují soutěže v námořním pětiboji a  v </a:t>
            </a:r>
            <a:r>
              <a:rPr lang="cs-CZ" altLang="cs-CZ" sz="2800" smtClean="0">
                <a:latin typeface="Arial" panose="020B0604020202020204" pitchFamily="34" charset="0"/>
              </a:rPr>
              <a:t>leteckém </a:t>
            </a:r>
            <a:r>
              <a:rPr lang="cs-CZ" altLang="cs-CZ" sz="2800" smtClean="0">
                <a:latin typeface="Arial" panose="020B0604020202020204" pitchFamily="34" charset="0"/>
              </a:rPr>
              <a:t>pětiboji?</a:t>
            </a:r>
            <a:endParaRPr lang="cs-CZ" altLang="cs-CZ" sz="2800" dirty="0" smtClean="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cs-CZ" altLang="cs-CZ" sz="2800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cs-CZ" sz="3200" dirty="0" smtClean="0">
                <a:latin typeface="Arial" panose="020B0604020202020204" pitchFamily="34" charset="0"/>
              </a:rPr>
              <a:t>Literatura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45920"/>
            <a:ext cx="9143999" cy="478186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800" dirty="0" smtClean="0">
                <a:latin typeface="Arial" panose="020B0604020202020204" pitchFamily="34" charset="0"/>
              </a:rPr>
              <a:t>www.milsport.one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 smtClean="0">
                <a:latin typeface="Arial" panose="020B0604020202020204" pitchFamily="34" charset="0"/>
              </a:rPr>
              <a:t>www.milsport.one/sports/aeronautical-pentathlon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dirty="0" smtClean="0">
                <a:latin typeface="Arial" panose="020B0604020202020204" pitchFamily="34" charset="0"/>
              </a:rPr>
              <a:t>www.milsport.one/sports/naval-pentathlon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altLang="cs-CZ" sz="28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50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ctrTitle"/>
          </p:nvPr>
        </p:nvSpPr>
        <p:spPr>
          <a:xfrm>
            <a:off x="685800" y="1416050"/>
            <a:ext cx="7772400" cy="1085850"/>
          </a:xfrm>
        </p:spPr>
        <p:txBody>
          <a:bodyPr/>
          <a:lstStyle/>
          <a:p>
            <a:pPr algn="ctr"/>
            <a:r>
              <a:rPr lang="cs-CZ" altLang="cs-CZ" sz="2800" smtClean="0">
                <a:latin typeface="Arial" panose="020B0604020202020204" pitchFamily="34" charset="0"/>
              </a:rPr>
              <a:t>Dotazy?</a:t>
            </a:r>
          </a:p>
        </p:txBody>
      </p:sp>
      <p:sp>
        <p:nvSpPr>
          <p:cNvPr id="10243" name="Podnadpis 2"/>
          <p:cNvSpPr>
            <a:spLocks noGrp="1"/>
          </p:cNvSpPr>
          <p:nvPr>
            <p:ph type="subTitle" idx="1"/>
          </p:nvPr>
        </p:nvSpPr>
        <p:spPr>
          <a:xfrm>
            <a:off x="1371600" y="3316288"/>
            <a:ext cx="6400800" cy="2322512"/>
          </a:xfrm>
        </p:spPr>
        <p:txBody>
          <a:bodyPr/>
          <a:lstStyle/>
          <a:p>
            <a:r>
              <a:rPr lang="cs-CZ" altLang="cs-CZ" smtClean="0">
                <a:latin typeface="Arial" panose="020B0604020202020204" pitchFamily="34" charset="0"/>
              </a:rPr>
              <a:t>Děkuji za pozornost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cs-CZ" sz="3200" dirty="0" smtClean="0">
                <a:latin typeface="Arial" panose="020B0604020202020204" pitchFamily="34" charset="0"/>
              </a:rPr>
              <a:t>Vojenské víceboje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2763" y="1657978"/>
            <a:ext cx="8308975" cy="4438022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sz="2800" dirty="0" smtClean="0">
                <a:latin typeface="Arial" charset="0"/>
              </a:rPr>
              <a:t>Cíle: místo a úloha vojenských vícebojů v systému služební tělesné výchovy</a:t>
            </a:r>
          </a:p>
          <a:p>
            <a:pPr eaLnBrk="1" hangingPunct="1">
              <a:defRPr/>
            </a:pPr>
            <a:r>
              <a:rPr lang="cs-CZ" altLang="cs-CZ" sz="2800" dirty="0" smtClean="0">
                <a:latin typeface="Arial" charset="0"/>
              </a:rPr>
              <a:t>Průběh: rozdělení vícebojů, jejich charakteristické znaky, druhy vojenských vícebojů a jejich význam pro výcvik</a:t>
            </a:r>
          </a:p>
          <a:p>
            <a:pPr eaLnBrk="1" hangingPunct="1">
              <a:defRPr/>
            </a:pPr>
            <a:r>
              <a:rPr lang="cs-CZ" altLang="cs-CZ" sz="2800" dirty="0" smtClean="0">
                <a:latin typeface="Arial" charset="0"/>
              </a:rPr>
              <a:t>Přezkoušení: otázky k objasnění charakteristických znaků vojenských vícebojů</a:t>
            </a:r>
          </a:p>
          <a:p>
            <a:pPr eaLnBrk="1" hangingPunct="1">
              <a:defRPr/>
            </a:pPr>
            <a:endParaRPr lang="cs-CZ" altLang="cs-CZ" sz="28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200">
                <a:latin typeface="Arial" charset="0"/>
              </a:rPr>
              <a:t>Víceboje, vojenské víceboje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691" y="1397725"/>
            <a:ext cx="8869680" cy="5342709"/>
          </a:xfrm>
        </p:spPr>
        <p:txBody>
          <a:bodyPr/>
          <a:lstStyle/>
          <a:p>
            <a:r>
              <a:rPr lang="cs-CZ" altLang="cs-CZ" sz="2800" dirty="0" smtClean="0">
                <a:latin typeface="Arial" charset="0"/>
              </a:rPr>
              <a:t>Historie-vliv armády (příprava na vojáků na boj), novodobé pojetí spojeno s dosahováním extrémních výkonů na souši, ve vodě a ve vzduchu </a:t>
            </a:r>
          </a:p>
          <a:p>
            <a:r>
              <a:rPr lang="cs-CZ" altLang="cs-CZ" sz="2800" dirty="0" smtClean="0">
                <a:latin typeface="Arial" charset="0"/>
              </a:rPr>
              <a:t>Různé klasifikace (např. podle délky, místa konání, sezónního období, potřebného vybavení,…) </a:t>
            </a:r>
          </a:p>
          <a:p>
            <a:r>
              <a:rPr lang="cs-CZ" altLang="cs-CZ" sz="2800" dirty="0" smtClean="0">
                <a:latin typeface="Arial" charset="0"/>
              </a:rPr>
              <a:t>Sportovní </a:t>
            </a:r>
            <a:r>
              <a:rPr lang="cs-CZ" altLang="cs-CZ" sz="2800" dirty="0">
                <a:latin typeface="Arial" charset="0"/>
              </a:rPr>
              <a:t>x </a:t>
            </a:r>
            <a:r>
              <a:rPr lang="cs-CZ" altLang="cs-CZ" sz="2800" dirty="0" smtClean="0">
                <a:latin typeface="Arial" charset="0"/>
              </a:rPr>
              <a:t>přírodní</a:t>
            </a:r>
          </a:p>
          <a:p>
            <a:pPr marL="0" indent="0">
              <a:buNone/>
            </a:pPr>
            <a:r>
              <a:rPr lang="cs-CZ" altLang="cs-CZ" sz="2800" dirty="0">
                <a:latin typeface="Arial" charset="0"/>
              </a:rPr>
              <a:t>	</a:t>
            </a:r>
            <a:r>
              <a:rPr lang="cs-CZ" altLang="cs-CZ" sz="2800" dirty="0" smtClean="0">
                <a:latin typeface="Arial" charset="0"/>
              </a:rPr>
              <a:t>- sportovní (desetiboj, moderní pětiboj, triatlon, biatlon,…</a:t>
            </a:r>
          </a:p>
          <a:p>
            <a:pPr marL="0" indent="0">
              <a:buNone/>
            </a:pPr>
            <a:r>
              <a:rPr lang="cs-CZ" altLang="cs-CZ" sz="2800" dirty="0">
                <a:latin typeface="Arial" charset="0"/>
              </a:rPr>
              <a:t>	</a:t>
            </a:r>
            <a:r>
              <a:rPr lang="cs-CZ" altLang="cs-CZ" sz="2800" dirty="0" smtClean="0">
                <a:latin typeface="Arial" charset="0"/>
              </a:rPr>
              <a:t>- přírodní (</a:t>
            </a:r>
            <a:r>
              <a:rPr lang="cs-CZ" altLang="cs-CZ" sz="2800" dirty="0" err="1" smtClean="0">
                <a:latin typeface="Arial" charset="0"/>
              </a:rPr>
              <a:t>Adventure</a:t>
            </a:r>
            <a:r>
              <a:rPr lang="cs-CZ" altLang="cs-CZ" sz="2800" dirty="0" smtClean="0">
                <a:latin typeface="Arial" charset="0"/>
              </a:rPr>
              <a:t> </a:t>
            </a:r>
            <a:r>
              <a:rPr lang="cs-CZ" altLang="cs-CZ" sz="2800" dirty="0" err="1" smtClean="0">
                <a:latin typeface="Arial" charset="0"/>
              </a:rPr>
              <a:t>Race</a:t>
            </a:r>
            <a:r>
              <a:rPr lang="cs-CZ" altLang="cs-CZ" sz="2800" dirty="0" smtClean="0">
                <a:latin typeface="Arial" charset="0"/>
              </a:rPr>
              <a:t>, </a:t>
            </a:r>
            <a:r>
              <a:rPr lang="cs-CZ" altLang="cs-CZ" sz="2800" dirty="0" err="1" smtClean="0">
                <a:latin typeface="Arial" charset="0"/>
              </a:rPr>
              <a:t>Spartan</a:t>
            </a:r>
            <a:r>
              <a:rPr lang="cs-CZ" altLang="cs-CZ" sz="2800" dirty="0" smtClean="0">
                <a:latin typeface="Arial" charset="0"/>
              </a:rPr>
              <a:t> </a:t>
            </a:r>
            <a:r>
              <a:rPr lang="cs-CZ" altLang="cs-CZ" sz="2800" dirty="0" err="1" smtClean="0">
                <a:latin typeface="Arial" charset="0"/>
              </a:rPr>
              <a:t>Race</a:t>
            </a:r>
            <a:r>
              <a:rPr lang="cs-CZ" altLang="cs-CZ" sz="2800" dirty="0" smtClean="0">
                <a:latin typeface="Arial" charset="0"/>
              </a:rPr>
              <a:t>, </a:t>
            </a:r>
            <a:r>
              <a:rPr lang="cs-CZ" altLang="cs-CZ" sz="2800" dirty="0" err="1" smtClean="0">
                <a:latin typeface="Arial" charset="0"/>
              </a:rPr>
              <a:t>Army</a:t>
            </a:r>
            <a:r>
              <a:rPr lang="cs-CZ" altLang="cs-CZ" sz="2800" dirty="0" smtClean="0">
                <a:latin typeface="Arial" charset="0"/>
              </a:rPr>
              <a:t> Run, </a:t>
            </a:r>
            <a:r>
              <a:rPr lang="cs-CZ" altLang="cs-CZ" sz="2800" dirty="0" err="1" smtClean="0">
                <a:latin typeface="Arial" charset="0"/>
              </a:rPr>
              <a:t>Gladiator</a:t>
            </a:r>
            <a:r>
              <a:rPr lang="cs-CZ" altLang="cs-CZ" sz="2800" dirty="0" smtClean="0">
                <a:latin typeface="Arial" charset="0"/>
              </a:rPr>
              <a:t> </a:t>
            </a:r>
            <a:r>
              <a:rPr lang="cs-CZ" altLang="cs-CZ" sz="2800" dirty="0" err="1" smtClean="0">
                <a:latin typeface="Arial" charset="0"/>
              </a:rPr>
              <a:t>Race</a:t>
            </a:r>
            <a:r>
              <a:rPr lang="cs-CZ" altLang="cs-CZ" sz="2800" dirty="0" smtClean="0">
                <a:latin typeface="Arial" charset="0"/>
              </a:rPr>
              <a:t>,…)</a:t>
            </a:r>
            <a:endParaRPr lang="cs-CZ" altLang="cs-CZ" sz="2800" dirty="0">
              <a:latin typeface="Arial" charset="0"/>
            </a:endParaRPr>
          </a:p>
          <a:p>
            <a:r>
              <a:rPr lang="cs-CZ" altLang="cs-CZ" sz="2800" dirty="0">
                <a:latin typeface="Arial" charset="0"/>
              </a:rPr>
              <a:t>Civilní x </a:t>
            </a:r>
            <a:r>
              <a:rPr lang="cs-CZ" altLang="cs-CZ" sz="2800" dirty="0" smtClean="0">
                <a:latin typeface="Arial" charset="0"/>
              </a:rPr>
              <a:t>vojenské</a:t>
            </a:r>
            <a:endParaRPr lang="cs-CZ" altLang="cs-CZ" sz="2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573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200" dirty="0">
                <a:latin typeface="Arial" charset="0"/>
              </a:rPr>
              <a:t>Víceboje, vojenské víceboje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691" y="1397725"/>
            <a:ext cx="8869680" cy="5342709"/>
          </a:xfrm>
        </p:spPr>
        <p:txBody>
          <a:bodyPr/>
          <a:lstStyle/>
          <a:p>
            <a:r>
              <a:rPr lang="cs-CZ" altLang="cs-CZ" sz="2800" dirty="0" smtClean="0">
                <a:latin typeface="Arial" charset="0"/>
              </a:rPr>
              <a:t>Česká asociace extrémních sportů (organizuje extrémní sportovní soutěže – </a:t>
            </a:r>
            <a:r>
              <a:rPr lang="cs-CZ" altLang="cs-CZ" sz="2800" dirty="0" err="1" smtClean="0">
                <a:latin typeface="Arial" charset="0"/>
              </a:rPr>
              <a:t>Outdoor</a:t>
            </a:r>
            <a:r>
              <a:rPr lang="cs-CZ" altLang="cs-CZ" sz="2800" dirty="0" smtClean="0">
                <a:latin typeface="Arial" charset="0"/>
              </a:rPr>
              <a:t> </a:t>
            </a:r>
            <a:r>
              <a:rPr lang="cs-CZ" altLang="cs-CZ" sz="2800" dirty="0" err="1" smtClean="0">
                <a:latin typeface="Arial" charset="0"/>
              </a:rPr>
              <a:t>eXtreme</a:t>
            </a:r>
            <a:r>
              <a:rPr lang="cs-CZ" altLang="cs-CZ" sz="2800" dirty="0" smtClean="0">
                <a:latin typeface="Arial" charset="0"/>
              </a:rPr>
              <a:t> </a:t>
            </a:r>
            <a:r>
              <a:rPr lang="cs-CZ" altLang="cs-CZ" sz="2800" dirty="0" err="1" smtClean="0">
                <a:latin typeface="Arial" charset="0"/>
              </a:rPr>
              <a:t>Adventure</a:t>
            </a:r>
            <a:r>
              <a:rPr lang="cs-CZ" altLang="cs-CZ" sz="2800" dirty="0" smtClean="0">
                <a:latin typeface="Arial" charset="0"/>
              </a:rPr>
              <a:t> Sport)</a:t>
            </a:r>
          </a:p>
          <a:p>
            <a:r>
              <a:rPr lang="cs-CZ" altLang="cs-CZ" sz="2800" dirty="0" smtClean="0">
                <a:latin typeface="Arial" charset="0"/>
              </a:rPr>
              <a:t>Mezinárodní federace překážkových sportů - </a:t>
            </a:r>
            <a:r>
              <a:rPr lang="fr-FR" altLang="cs-CZ" sz="2800" dirty="0">
                <a:latin typeface="Arial" charset="0"/>
              </a:rPr>
              <a:t>Fédération Internationale de Sports d’Obstacles (FISO</a:t>
            </a:r>
            <a:r>
              <a:rPr lang="fr-FR" altLang="cs-CZ" sz="2800" dirty="0" smtClean="0">
                <a:latin typeface="Arial" charset="0"/>
              </a:rPr>
              <a:t>)</a:t>
            </a:r>
            <a:r>
              <a:rPr lang="cs-CZ" altLang="cs-CZ" sz="2800" dirty="0" smtClean="0">
                <a:latin typeface="Arial" charset="0"/>
              </a:rPr>
              <a:t> – organizace pro překážkové sporty a podobné závody (zahrnují závody typu Ninja, závody na překážkových drahách – OCR – </a:t>
            </a:r>
            <a:r>
              <a:rPr lang="cs-CZ" altLang="cs-CZ" sz="2800" dirty="0" err="1" smtClean="0">
                <a:latin typeface="Arial" charset="0"/>
              </a:rPr>
              <a:t>Obstacle</a:t>
            </a:r>
            <a:r>
              <a:rPr lang="cs-CZ" altLang="cs-CZ" sz="2800" dirty="0" smtClean="0">
                <a:latin typeface="Arial" charset="0"/>
              </a:rPr>
              <a:t> </a:t>
            </a:r>
            <a:r>
              <a:rPr lang="cs-CZ" altLang="cs-CZ" sz="2800" dirty="0" err="1" smtClean="0">
                <a:latin typeface="Arial" charset="0"/>
              </a:rPr>
              <a:t>course</a:t>
            </a:r>
            <a:r>
              <a:rPr lang="cs-CZ" altLang="cs-CZ" sz="2800" dirty="0" smtClean="0">
                <a:latin typeface="Arial" charset="0"/>
              </a:rPr>
              <a:t> </a:t>
            </a:r>
            <a:r>
              <a:rPr lang="cs-CZ" altLang="cs-CZ" sz="2800" dirty="0" err="1" smtClean="0">
                <a:latin typeface="Arial" charset="0"/>
              </a:rPr>
              <a:t>Racing</a:t>
            </a:r>
            <a:r>
              <a:rPr lang="cs-CZ" altLang="cs-CZ" sz="2800" dirty="0" smtClean="0">
                <a:latin typeface="Arial" charset="0"/>
              </a:rPr>
              <a:t> a </a:t>
            </a:r>
            <a:r>
              <a:rPr lang="cs-CZ" altLang="cs-CZ" sz="2800" dirty="0" err="1">
                <a:latin typeface="Arial" charset="0"/>
              </a:rPr>
              <a:t>A</a:t>
            </a:r>
            <a:r>
              <a:rPr lang="cs-CZ" altLang="cs-CZ" sz="2800" dirty="0" err="1" smtClean="0">
                <a:latin typeface="Arial" charset="0"/>
              </a:rPr>
              <a:t>dventure</a:t>
            </a:r>
            <a:r>
              <a:rPr lang="cs-CZ" altLang="cs-CZ" sz="2800" dirty="0" smtClean="0">
                <a:latin typeface="Arial" charset="0"/>
              </a:rPr>
              <a:t> </a:t>
            </a:r>
            <a:r>
              <a:rPr lang="cs-CZ" altLang="cs-CZ" sz="2800" dirty="0" err="1" smtClean="0">
                <a:latin typeface="Arial" charset="0"/>
              </a:rPr>
              <a:t>Racing</a:t>
            </a:r>
            <a:r>
              <a:rPr lang="cs-CZ" altLang="cs-CZ" sz="2800" dirty="0" smtClean="0">
                <a:latin typeface="Arial" charset="0"/>
              </a:rPr>
              <a:t>)</a:t>
            </a:r>
          </a:p>
          <a:p>
            <a:r>
              <a:rPr lang="cs-CZ" altLang="cs-CZ" sz="2800" dirty="0" err="1" smtClean="0">
                <a:latin typeface="Arial" charset="0"/>
              </a:rPr>
              <a:t>Obstacle</a:t>
            </a:r>
            <a:r>
              <a:rPr lang="cs-CZ" altLang="cs-CZ" sz="2800" dirty="0" smtClean="0">
                <a:latin typeface="Arial" charset="0"/>
              </a:rPr>
              <a:t> </a:t>
            </a:r>
            <a:r>
              <a:rPr lang="cs-CZ" altLang="cs-CZ" sz="2800" dirty="0" err="1" smtClean="0">
                <a:latin typeface="Arial" charset="0"/>
              </a:rPr>
              <a:t>Course</a:t>
            </a:r>
            <a:r>
              <a:rPr lang="cs-CZ" altLang="cs-CZ" sz="2800" dirty="0" smtClean="0">
                <a:latin typeface="Arial" charset="0"/>
              </a:rPr>
              <a:t> </a:t>
            </a:r>
            <a:r>
              <a:rPr lang="cs-CZ" altLang="cs-CZ" sz="2800" dirty="0" err="1" smtClean="0">
                <a:latin typeface="Arial" charset="0"/>
              </a:rPr>
              <a:t>Racing</a:t>
            </a:r>
            <a:r>
              <a:rPr lang="cs-CZ" altLang="cs-CZ" sz="2800" dirty="0" smtClean="0">
                <a:latin typeface="Arial" charset="0"/>
              </a:rPr>
              <a:t> </a:t>
            </a:r>
            <a:r>
              <a:rPr lang="cs-CZ" altLang="cs-CZ" sz="2800" dirty="0" err="1" smtClean="0">
                <a:latin typeface="Arial" charset="0"/>
              </a:rPr>
              <a:t>Association</a:t>
            </a:r>
            <a:r>
              <a:rPr lang="cs-CZ" altLang="cs-CZ" sz="2800" dirty="0" smtClean="0">
                <a:latin typeface="Arial" charset="0"/>
              </a:rPr>
              <a:t> ČR – aktivity v oblasti extrémních překážkových závodů</a:t>
            </a:r>
          </a:p>
          <a:p>
            <a:pPr marL="0" indent="0">
              <a:buNone/>
            </a:pPr>
            <a:r>
              <a:rPr lang="cs-CZ" altLang="cs-CZ" sz="2800" dirty="0">
                <a:latin typeface="Arial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722771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200">
                <a:latin typeface="Arial" charset="0"/>
              </a:rPr>
              <a:t>Překážkové a lanové dráhy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97038"/>
            <a:ext cx="7772400" cy="4398962"/>
          </a:xfrm>
        </p:spPr>
        <p:txBody>
          <a:bodyPr/>
          <a:lstStyle/>
          <a:p>
            <a:r>
              <a:rPr lang="cs-CZ" altLang="cs-CZ" sz="2800">
                <a:latin typeface="Arial" charset="0"/>
              </a:rPr>
              <a:t>Překonávání překážek – základní pohybový fond člověka</a:t>
            </a:r>
          </a:p>
          <a:p>
            <a:r>
              <a:rPr lang="cs-CZ" altLang="cs-CZ" sz="2800">
                <a:latin typeface="Arial" charset="0"/>
              </a:rPr>
              <a:t>Charakter soudobých operací – terén i zastavěné oblasti –rozmanitost</a:t>
            </a:r>
          </a:p>
          <a:p>
            <a:r>
              <a:rPr lang="cs-CZ" altLang="cs-CZ" sz="2800">
                <a:latin typeface="Arial" charset="0"/>
              </a:rPr>
              <a:t>Přírodní x umělé</a:t>
            </a:r>
          </a:p>
          <a:p>
            <a:r>
              <a:rPr lang="cs-CZ" altLang="cs-CZ" sz="2800">
                <a:latin typeface="Arial" charset="0"/>
              </a:rPr>
              <a:t>Standardní x improvizované, stabilní x pohyblivé</a:t>
            </a:r>
          </a:p>
          <a:p>
            <a:r>
              <a:rPr lang="cs-CZ" altLang="cs-CZ" sz="2800">
                <a:latin typeface="Arial" charset="0"/>
              </a:rPr>
              <a:t>Možnosti zvyšování tělesného a fyzického zatížení</a:t>
            </a:r>
          </a:p>
          <a:p>
            <a:endParaRPr lang="cs-CZ" altLang="cs-CZ" sz="2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781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200">
                <a:latin typeface="Arial" charset="0"/>
              </a:rPr>
              <a:t>Účinek a význam PD a LD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2355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800">
                <a:latin typeface="Arial" charset="0"/>
              </a:rPr>
              <a:t>zvyšují tělesnou zdatnost,</a:t>
            </a:r>
          </a:p>
          <a:p>
            <a:pPr>
              <a:lnSpc>
                <a:spcPct val="90000"/>
              </a:lnSpc>
            </a:pPr>
            <a:r>
              <a:rPr lang="cs-CZ" altLang="cs-CZ" sz="2800">
                <a:latin typeface="Arial" charset="0"/>
              </a:rPr>
              <a:t>rozvíjejí pohybovou koordinaci a obratnost,</a:t>
            </a:r>
          </a:p>
          <a:p>
            <a:pPr>
              <a:lnSpc>
                <a:spcPct val="90000"/>
              </a:lnSpc>
            </a:pPr>
            <a:r>
              <a:rPr lang="cs-CZ" altLang="cs-CZ" sz="2800">
                <a:latin typeface="Arial" charset="0"/>
              </a:rPr>
              <a:t>zvyšují sebevědomí, sebedůvěru a uvědomování si sebe samého,</a:t>
            </a:r>
          </a:p>
          <a:p>
            <a:pPr>
              <a:lnSpc>
                <a:spcPct val="90000"/>
              </a:lnSpc>
            </a:pPr>
            <a:r>
              <a:rPr lang="cs-CZ" altLang="cs-CZ" sz="2800">
                <a:latin typeface="Arial" charset="0"/>
              </a:rPr>
              <a:t>rozvíjejí individuální odpovědnost,</a:t>
            </a:r>
          </a:p>
          <a:p>
            <a:pPr>
              <a:lnSpc>
                <a:spcPct val="90000"/>
              </a:lnSpc>
            </a:pPr>
            <a:r>
              <a:rPr lang="cs-CZ" altLang="cs-CZ" sz="2800">
                <a:latin typeface="Arial" charset="0"/>
              </a:rPr>
              <a:t>zlepšují dovednosti v rozhodování a řešení konfliktů,</a:t>
            </a:r>
          </a:p>
          <a:p>
            <a:pPr>
              <a:lnSpc>
                <a:spcPct val="90000"/>
              </a:lnSpc>
            </a:pPr>
            <a:r>
              <a:rPr lang="cs-CZ" altLang="cs-CZ" sz="2800">
                <a:latin typeface="Arial" charset="0"/>
              </a:rPr>
              <a:t>pozitivně působí na komunikační dovednosti, týmovou spolupráci a skupinovou soudržnost (při překonávání složitých překážek vzájemnou pomocí, přenášení materiálu, raněného apod. přes překážky).</a:t>
            </a:r>
          </a:p>
        </p:txBody>
      </p:sp>
    </p:spTree>
    <p:extLst>
      <p:ext uri="{BB962C8B-B14F-4D97-AF65-F5344CB8AC3E}">
        <p14:creationId xmlns:p14="http://schemas.microsoft.com/office/powerpoint/2010/main" val="3526807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200" dirty="0" smtClean="0">
                <a:latin typeface="Arial" charset="0"/>
              </a:rPr>
              <a:t>Vojenské </a:t>
            </a:r>
            <a:r>
              <a:rPr lang="cs-CZ" altLang="cs-CZ" sz="3200" dirty="0">
                <a:latin typeface="Arial" charset="0"/>
              </a:rPr>
              <a:t>víceboje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691" y="1724297"/>
            <a:ext cx="8869680" cy="5016137"/>
          </a:xfrm>
        </p:spPr>
        <p:txBody>
          <a:bodyPr/>
          <a:lstStyle/>
          <a:p>
            <a:r>
              <a:rPr lang="cs-CZ" altLang="cs-CZ" sz="2800" dirty="0" smtClean="0">
                <a:latin typeface="Arial" charset="0"/>
              </a:rPr>
              <a:t>Přírodní (např. letní a zimní </a:t>
            </a:r>
            <a:r>
              <a:rPr lang="cs-CZ" altLang="cs-CZ" sz="2800" dirty="0" err="1" smtClean="0">
                <a:latin typeface="Arial" charset="0"/>
              </a:rPr>
              <a:t>survival</a:t>
            </a:r>
            <a:r>
              <a:rPr lang="cs-CZ" altLang="cs-CZ" sz="2800" dirty="0" smtClean="0">
                <a:latin typeface="Arial" charset="0"/>
              </a:rPr>
              <a:t>, </a:t>
            </a:r>
            <a:r>
              <a:rPr lang="cs-CZ" altLang="cs-CZ" sz="2800" dirty="0" err="1" smtClean="0">
                <a:latin typeface="Arial" charset="0"/>
              </a:rPr>
              <a:t>All</a:t>
            </a:r>
            <a:r>
              <a:rPr lang="cs-CZ" altLang="cs-CZ" sz="2800" dirty="0" smtClean="0">
                <a:latin typeface="Arial" charset="0"/>
              </a:rPr>
              <a:t> </a:t>
            </a:r>
            <a:r>
              <a:rPr lang="cs-CZ" altLang="cs-CZ" sz="2800" dirty="0" err="1" smtClean="0">
                <a:latin typeface="Arial" charset="0"/>
              </a:rPr>
              <a:t>Rounder</a:t>
            </a:r>
            <a:r>
              <a:rPr lang="cs-CZ" altLang="cs-CZ" sz="2800" dirty="0" smtClean="0">
                <a:latin typeface="Arial" charset="0"/>
              </a:rPr>
              <a:t>, </a:t>
            </a:r>
            <a:r>
              <a:rPr lang="cs-CZ" altLang="cs-CZ" sz="2800" dirty="0" err="1" smtClean="0">
                <a:latin typeface="Arial" charset="0"/>
              </a:rPr>
              <a:t>Krkomen</a:t>
            </a:r>
            <a:r>
              <a:rPr lang="cs-CZ" altLang="cs-CZ" sz="2800" dirty="0" smtClean="0">
                <a:latin typeface="Arial" charset="0"/>
              </a:rPr>
              <a:t>,…)</a:t>
            </a:r>
          </a:p>
          <a:p>
            <a:pPr marL="0" indent="0">
              <a:buNone/>
            </a:pPr>
            <a:endParaRPr lang="cs-CZ" altLang="cs-CZ" sz="2800" dirty="0" smtClean="0">
              <a:latin typeface="Arial" charset="0"/>
            </a:endParaRPr>
          </a:p>
          <a:p>
            <a:r>
              <a:rPr lang="cs-CZ" altLang="cs-CZ" sz="2800" dirty="0" smtClean="0">
                <a:latin typeface="Arial" charset="0"/>
              </a:rPr>
              <a:t>Sportovní (zařazeny mezi spory CISM):</a:t>
            </a:r>
          </a:p>
          <a:p>
            <a:pPr marL="0" indent="0">
              <a:buNone/>
            </a:pPr>
            <a:r>
              <a:rPr lang="cs-CZ" altLang="cs-CZ" sz="2800" dirty="0">
                <a:latin typeface="Arial" charset="0"/>
              </a:rPr>
              <a:t> </a:t>
            </a:r>
            <a:r>
              <a:rPr lang="cs-CZ" altLang="cs-CZ" sz="2800" dirty="0" smtClean="0">
                <a:latin typeface="Arial" charset="0"/>
              </a:rPr>
              <a:t>	- Námořní pětiboj</a:t>
            </a:r>
          </a:p>
          <a:p>
            <a:pPr marL="0" indent="0">
              <a:buNone/>
            </a:pPr>
            <a:r>
              <a:rPr lang="cs-CZ" altLang="cs-CZ" sz="2800" dirty="0">
                <a:latin typeface="Arial" charset="0"/>
              </a:rPr>
              <a:t>	</a:t>
            </a:r>
            <a:r>
              <a:rPr lang="cs-CZ" altLang="cs-CZ" sz="2800" dirty="0" smtClean="0">
                <a:latin typeface="Arial" charset="0"/>
              </a:rPr>
              <a:t>- Letecký pětiboj</a:t>
            </a:r>
          </a:p>
          <a:p>
            <a:pPr marL="0" indent="0">
              <a:buNone/>
            </a:pPr>
            <a:r>
              <a:rPr lang="cs-CZ" altLang="cs-CZ" sz="2800" dirty="0">
                <a:latin typeface="Arial" charset="0"/>
              </a:rPr>
              <a:t>	</a:t>
            </a:r>
            <a:r>
              <a:rPr lang="cs-CZ" altLang="cs-CZ" sz="2800" dirty="0" smtClean="0">
                <a:latin typeface="Arial" charset="0"/>
              </a:rPr>
              <a:t>- Vojenský pětiboj</a:t>
            </a:r>
          </a:p>
          <a:p>
            <a:pPr marL="0" indent="0">
              <a:buNone/>
            </a:pPr>
            <a:r>
              <a:rPr lang="cs-CZ" altLang="cs-CZ" sz="2800" dirty="0">
                <a:latin typeface="Arial" charset="0"/>
              </a:rPr>
              <a:t>	</a:t>
            </a:r>
            <a:endParaRPr lang="cs-CZ" altLang="cs-CZ" sz="28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248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200" dirty="0">
                <a:latin typeface="Arial" charset="0"/>
              </a:rPr>
              <a:t>Námořní </a:t>
            </a:r>
            <a:r>
              <a:rPr lang="cs-CZ" altLang="cs-CZ" sz="3200" dirty="0" smtClean="0">
                <a:latin typeface="Arial" charset="0"/>
              </a:rPr>
              <a:t>pětiboj – Naval </a:t>
            </a:r>
            <a:r>
              <a:rPr lang="cs-CZ" altLang="cs-CZ" sz="3200" dirty="0" err="1" smtClean="0">
                <a:latin typeface="Arial" charset="0"/>
              </a:rPr>
              <a:t>Pentathlon</a:t>
            </a:r>
            <a:endParaRPr lang="cs-CZ" altLang="cs-CZ" sz="3200" dirty="0">
              <a:latin typeface="Arial" charset="0"/>
            </a:endParaRP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84325"/>
            <a:ext cx="7772400" cy="4946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2800">
                <a:latin typeface="Arial" charset="0"/>
              </a:rPr>
              <a:t>PD 305m s 10 překážkami</a:t>
            </a:r>
          </a:p>
          <a:p>
            <a:pPr>
              <a:lnSpc>
                <a:spcPct val="80000"/>
              </a:lnSpc>
            </a:pPr>
            <a:r>
              <a:rPr lang="cs-CZ" altLang="cs-CZ" sz="2800">
                <a:latin typeface="Arial" charset="0"/>
              </a:rPr>
              <a:t>Plavání se záchranou života na 75m v uniformě s 5 zvláštními úkoly</a:t>
            </a:r>
          </a:p>
          <a:p>
            <a:pPr>
              <a:lnSpc>
                <a:spcPct val="80000"/>
              </a:lnSpc>
            </a:pPr>
            <a:r>
              <a:rPr lang="cs-CZ" altLang="cs-CZ" sz="2800">
                <a:latin typeface="Arial" charset="0"/>
              </a:rPr>
              <a:t>Užité plavání s ploutvemi na 125m se 7 zvláštními úkoly </a:t>
            </a:r>
          </a:p>
          <a:p>
            <a:pPr>
              <a:lnSpc>
                <a:spcPct val="80000"/>
              </a:lnSpc>
            </a:pPr>
            <a:r>
              <a:rPr lang="cs-CZ" altLang="cs-CZ" sz="2800">
                <a:latin typeface="Arial" charset="0"/>
              </a:rPr>
              <a:t>Závod v námořnických dovednostech na dráze 270m se 7 zvláštními úkoly a slalomem mezi bójkami</a:t>
            </a:r>
          </a:p>
          <a:p>
            <a:pPr>
              <a:lnSpc>
                <a:spcPct val="80000"/>
              </a:lnSpc>
            </a:pPr>
            <a:r>
              <a:rPr lang="cs-CZ" altLang="cs-CZ" sz="2800">
                <a:latin typeface="Arial" charset="0"/>
              </a:rPr>
              <a:t>Krosový závod v „obojživelném“ prostředí na 2500m s 5 zvláštními úkoly se střelbou na 50m, 100m pádlování a hod granátem na 25m</a:t>
            </a:r>
          </a:p>
        </p:txBody>
      </p:sp>
    </p:spTree>
    <p:extLst>
      <p:ext uri="{BB962C8B-B14F-4D97-AF65-F5344CB8AC3E}">
        <p14:creationId xmlns:p14="http://schemas.microsoft.com/office/powerpoint/2010/main" val="2432500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cs-CZ" sz="3200" dirty="0" smtClean="0">
                <a:latin typeface="Arial" charset="0"/>
              </a:rPr>
              <a:t>Letecký pětiboj – </a:t>
            </a:r>
            <a:r>
              <a:rPr lang="cs-CZ" altLang="cs-CZ" sz="3200" dirty="0" err="1" smtClean="0">
                <a:latin typeface="Arial" charset="0"/>
              </a:rPr>
              <a:t>Aeronautical</a:t>
            </a:r>
            <a:r>
              <a:rPr lang="cs-CZ" altLang="cs-CZ" sz="3200" dirty="0" smtClean="0">
                <a:latin typeface="Arial" charset="0"/>
              </a:rPr>
              <a:t> </a:t>
            </a:r>
            <a:r>
              <a:rPr lang="cs-CZ" altLang="cs-CZ" sz="3200" dirty="0" err="1" smtClean="0">
                <a:latin typeface="Arial" charset="0"/>
              </a:rPr>
              <a:t>Pentathlon</a:t>
            </a:r>
            <a:endParaRPr lang="cs-CZ" altLang="cs-CZ" sz="3200" dirty="0" smtClean="0">
              <a:latin typeface="Arial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4188"/>
            <a:ext cx="7772400" cy="4341812"/>
          </a:xfrm>
        </p:spPr>
        <p:txBody>
          <a:bodyPr/>
          <a:lstStyle/>
          <a:p>
            <a:pPr eaLnBrk="1" hangingPunct="1"/>
            <a:r>
              <a:rPr lang="cs-CZ" altLang="cs-CZ" sz="2800" smtClean="0">
                <a:latin typeface="Arial" charset="0"/>
              </a:rPr>
              <a:t>První pravidla v roce 1947</a:t>
            </a:r>
          </a:p>
          <a:p>
            <a:pPr eaLnBrk="1" hangingPunct="1"/>
            <a:r>
              <a:rPr lang="cs-CZ" altLang="cs-CZ" sz="2800" smtClean="0">
                <a:latin typeface="Arial" charset="0"/>
              </a:rPr>
              <a:t>Francie</a:t>
            </a:r>
          </a:p>
          <a:p>
            <a:pPr eaLnBrk="1" hangingPunct="1"/>
            <a:r>
              <a:rPr lang="cs-CZ" altLang="cs-CZ" sz="2800" smtClean="0">
                <a:latin typeface="Arial" charset="0"/>
              </a:rPr>
              <a:t>„commandant“ Edmont Petit</a:t>
            </a:r>
          </a:p>
          <a:p>
            <a:pPr eaLnBrk="1" hangingPunct="1"/>
            <a:r>
              <a:rPr lang="cs-CZ" altLang="cs-CZ" sz="2800" smtClean="0">
                <a:latin typeface="Arial" charset="0"/>
              </a:rPr>
              <a:t>Soutěž se skládá:</a:t>
            </a:r>
          </a:p>
          <a:p>
            <a:pPr eaLnBrk="1" hangingPunct="1">
              <a:buFontTx/>
              <a:buNone/>
            </a:pPr>
            <a:r>
              <a:rPr lang="cs-CZ" altLang="cs-CZ" sz="2800" smtClean="0">
                <a:latin typeface="Arial" charset="0"/>
              </a:rPr>
              <a:t>	- letecká soutěž</a:t>
            </a:r>
          </a:p>
          <a:p>
            <a:pPr eaLnBrk="1" hangingPunct="1">
              <a:buFontTx/>
              <a:buNone/>
            </a:pPr>
            <a:r>
              <a:rPr lang="cs-CZ" altLang="cs-CZ" sz="2800" smtClean="0">
                <a:latin typeface="Arial" charset="0"/>
              </a:rPr>
              <a:t>	- sportovní soutěž</a:t>
            </a:r>
          </a:p>
          <a:p>
            <a:pPr eaLnBrk="1" hangingPunct="1"/>
            <a:r>
              <a:rPr lang="cs-CZ" altLang="cs-CZ" sz="2800" smtClean="0">
                <a:latin typeface="Arial" charset="0"/>
              </a:rPr>
              <a:t>Soutěž jednotlivců i družstev, mužů i žen (4/3; respektive 3/2)</a:t>
            </a:r>
          </a:p>
          <a:p>
            <a:pPr eaLnBrk="1" hangingPunct="1">
              <a:buFontTx/>
              <a:buNone/>
            </a:pPr>
            <a:endParaRPr lang="cs-CZ" altLang="cs-CZ" sz="280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260023"/>
      </p:ext>
    </p:extLst>
  </p:cSld>
  <p:clrMapOvr>
    <a:masterClrMapping/>
  </p:clrMapOvr>
</p:sld>
</file>

<file path=ppt/theme/theme1.xml><?xml version="1.0" encoding="utf-8"?>
<a:theme xmlns:a="http://schemas.openxmlformats.org/drawingml/2006/main" name="2_worldmap">
  <a:themeElements>
    <a:clrScheme name="2_worldma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worldmap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2_worldma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orldmap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worldmap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orldmap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orldma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orldma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worldma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Liberec</Template>
  <TotalTime>2292</TotalTime>
  <Words>434</Words>
  <Application>Microsoft Office PowerPoint</Application>
  <PresentationFormat>Předvádění na obrazovce (4:3)</PresentationFormat>
  <Paragraphs>79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2_worldmap</vt:lpstr>
      <vt:lpstr>Vojenské víceboje </vt:lpstr>
      <vt:lpstr>Vojenské víceboje</vt:lpstr>
      <vt:lpstr>Víceboje, vojenské víceboje</vt:lpstr>
      <vt:lpstr>Víceboje, vojenské víceboje</vt:lpstr>
      <vt:lpstr>Překážkové a lanové dráhy</vt:lpstr>
      <vt:lpstr>Účinek a význam PD a LD</vt:lpstr>
      <vt:lpstr>Vojenské víceboje</vt:lpstr>
      <vt:lpstr>Námořní pětiboj – Naval Pentathlon</vt:lpstr>
      <vt:lpstr>Letecký pětiboj – Aeronautical Pentathlon</vt:lpstr>
      <vt:lpstr>Letecký pětiboj</vt:lpstr>
      <vt:lpstr>Letecká soutěž</vt:lpstr>
      <vt:lpstr>Otázky</vt:lpstr>
      <vt:lpstr>Literatura</vt:lpstr>
      <vt:lpstr>Dotazy?</vt:lpstr>
    </vt:vector>
  </TitlesOfParts>
  <Company>Gymnázium Vyškov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LP</dc:creator>
  <cp:lastModifiedBy>Lubomír Přívětivý</cp:lastModifiedBy>
  <cp:revision>104</cp:revision>
  <dcterms:created xsi:type="dcterms:W3CDTF">2000-11-19T15:42:47Z</dcterms:created>
  <dcterms:modified xsi:type="dcterms:W3CDTF">2022-10-06T19:43:15Z</dcterms:modified>
</cp:coreProperties>
</file>