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Merriweather" panose="00000500000000000000" pitchFamily="2" charset="-18"/>
      <p:regular r:id="rId14"/>
      <p:bold r:id="rId15"/>
      <p:italic r:id="rId16"/>
      <p:boldItalic r:id="rId17"/>
    </p:embeddedFont>
    <p:embeddedFont>
      <p:font typeface="Merriweather Medium" panose="020B0604020202020204" charset="-18"/>
      <p:regular r:id="rId18"/>
      <p:bold r:id="rId19"/>
      <p:italic r:id="rId20"/>
      <p:boldItalic r:id="rId21"/>
    </p:embeddedFont>
    <p:embeddedFont>
      <p:font typeface="Merriweather SemiBold" panose="020B0604020202020204" charset="-18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5c30a766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5c30a766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6554c67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d6554c67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5c30a766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d5c30a766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59dc90985_0_1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59dc90985_0_1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d5c30a766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d5c30a766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62bea95f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62bea95f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5c30a766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5c30a766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28d036b8bf43f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c28d036b8bf43f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d62bea95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d62bea95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59dc9098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d59dc9098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d5c30a7667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d5c30a7667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ortanddev.org/latest/news/creating-level-playing-field-sport-ecology-across-eu" TargetMode="External"/><Relationship Id="rId3" Type="http://schemas.openxmlformats.org/officeDocument/2006/relationships/hyperlink" Target="https://www.google.com/search?q=https://doi.org/10.1556/1020.2024.00006" TargetMode="External"/><Relationship Id="rId7" Type="http://schemas.openxmlformats.org/officeDocument/2006/relationships/hyperlink" Target="https://www.google.com/search?q=https://www.proquest.com/docview/303760234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google.com/search?q=https://doi.org/10.1002/bse.3755" TargetMode="External"/><Relationship Id="rId5" Type="http://schemas.openxmlformats.org/officeDocument/2006/relationships/hyperlink" Target="https://www.bundesumweltministerium.de/fileadmin/Daten_BMU/Download_PDF/Tourismus_Sport/positionspapier_nachhaltiger_sport_2030_2112_en_bf.pdf" TargetMode="External"/><Relationship Id="rId10" Type="http://schemas.openxmlformats.org/officeDocument/2006/relationships/hyperlink" Target="https://climatesort.com/sustainability-sports/" TargetMode="External"/><Relationship Id="rId4" Type="http://schemas.openxmlformats.org/officeDocument/2006/relationships/hyperlink" Target="https://www.euoffice.eurolympic.org/monthly-report-highlight-explanatory-guide-to-the-microplastics-regulation-updates-for-the-sport-sector/" TargetMode="External"/><Relationship Id="rId9" Type="http://schemas.openxmlformats.org/officeDocument/2006/relationships/hyperlink" Target="https://editorial.uefa.com/resources/0270-13f888ffa3e5-931c597968cb-1000/uefa_football_sustainability_strategy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3983525" y="1248675"/>
            <a:ext cx="4239600" cy="20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7600" b="1">
                <a:solidFill>
                  <a:srgbClr val="1155CC"/>
                </a:solidFill>
                <a:latin typeface="Merriweather"/>
                <a:ea typeface="Merriweather"/>
                <a:cs typeface="Merriweather"/>
                <a:sym typeface="Merriweather"/>
              </a:rPr>
              <a:t>ZELENÝ </a:t>
            </a:r>
            <a:endParaRPr sz="7600" b="1">
              <a:solidFill>
                <a:srgbClr val="1155CC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7600" b="1">
                <a:solidFill>
                  <a:srgbClr val="1155CC"/>
                </a:solidFill>
                <a:latin typeface="Merriweather"/>
                <a:ea typeface="Merriweather"/>
                <a:cs typeface="Merriweather"/>
                <a:sym typeface="Merriweather"/>
              </a:rPr>
              <a:t>GÓL</a:t>
            </a:r>
            <a:endParaRPr sz="7600" b="1">
              <a:solidFill>
                <a:srgbClr val="1155CC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250" y="182875"/>
            <a:ext cx="3177901" cy="149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250" y="1776075"/>
            <a:ext cx="2612675" cy="15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 rotWithShape="1">
          <a:blip r:embed="rId5">
            <a:alphaModFix/>
          </a:blip>
          <a:srcRect r="3652"/>
          <a:stretch/>
        </p:blipFill>
        <p:spPr>
          <a:xfrm>
            <a:off x="230250" y="3418800"/>
            <a:ext cx="2885401" cy="160062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3"/>
          <p:cNvSpPr txBox="1"/>
          <p:nvPr/>
        </p:nvSpPr>
        <p:spPr>
          <a:xfrm>
            <a:off x="4374725" y="3556325"/>
            <a:ext cx="3457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latin typeface="Times New Roman"/>
                <a:ea typeface="Times New Roman"/>
                <a:cs typeface="Times New Roman"/>
                <a:sym typeface="Times New Roman"/>
              </a:rPr>
              <a:t>SPORT V ÉŘE KLIMATICKÉ ZMĚNY A UDRŽITELNOSTI</a:t>
            </a:r>
            <a:endParaRPr/>
          </a:p>
        </p:txBody>
      </p:sp>
      <p:sp>
        <p:nvSpPr>
          <p:cNvPr id="72" name="Google Shape;72;p13"/>
          <p:cNvSpPr txBox="1"/>
          <p:nvPr/>
        </p:nvSpPr>
        <p:spPr>
          <a:xfrm>
            <a:off x="5714350" y="23725"/>
            <a:ext cx="2885400" cy="6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latin typeface="Merriweather"/>
                <a:ea typeface="Merriweather"/>
                <a:cs typeface="Merriweather"/>
                <a:sym typeface="Merriweather"/>
              </a:rPr>
              <a:t>Anežka Matějková, Hana Muráriková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5836975" y="4619225"/>
            <a:ext cx="317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latin typeface="Merriweather"/>
                <a:ea typeface="Merriweather"/>
                <a:cs typeface="Merriweather"/>
                <a:sym typeface="Merriweather"/>
              </a:rPr>
              <a:t>16.4.2026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8599750" y="285500"/>
            <a:ext cx="344400" cy="290100"/>
          </a:xfrm>
          <a:prstGeom prst="rect">
            <a:avLst/>
          </a:prstGeom>
          <a:solidFill>
            <a:srgbClr val="1155CC"/>
          </a:solidFill>
          <a:ln w="952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SHRNUTÍ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46" name="Google Shape;146;p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Regulační tlak skrze přechod od dobrovolného CSR k povinným normám (REACH, licence)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Udržitelnost nutnou podmínkou pro sponzoring a financování (ESG)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Prudký rozvoj vědeckého výzkumu a expertního řízení sportu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Předcházení fragmentaci sportovní Evropy skrze vyrovnávání standardů napříč členskými státy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47" name="Google Shape;147;p22"/>
          <p:cNvSpPr txBox="1">
            <a:spLocks noGrp="1"/>
          </p:cNvSpPr>
          <p:nvPr>
            <p:ph type="body" idx="2"/>
          </p:nvPr>
        </p:nvSpPr>
        <p:spPr>
          <a:xfrm>
            <a:off x="4694250" y="4275574"/>
            <a:ext cx="3999900" cy="3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s" sz="1100">
                <a:solidFill>
                  <a:srgbClr val="000000"/>
                </a:solidFill>
                <a:latin typeface="Merriweather Medium"/>
                <a:ea typeface="Merriweather Medium"/>
                <a:cs typeface="Merriweather Medium"/>
                <a:sym typeface="Merriweather Medium"/>
              </a:rPr>
              <a:t>Sports Integrity Initiative</a:t>
            </a:r>
            <a:endParaRPr>
              <a:latin typeface="Merriweather Medium"/>
              <a:ea typeface="Merriweather Medium"/>
              <a:cs typeface="Merriweather Medium"/>
              <a:sym typeface="Merriweather Medium"/>
            </a:endParaRPr>
          </a:p>
        </p:txBody>
      </p:sp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4250" y="2393813"/>
            <a:ext cx="3999899" cy="1760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475500" y="275850"/>
            <a:ext cx="5595600" cy="7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>
                <a:solidFill>
                  <a:srgbClr val="1155CC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ZDROJE:</a:t>
            </a:r>
            <a:endParaRPr sz="4000">
              <a:solidFill>
                <a:srgbClr val="1155CC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226950" y="990750"/>
            <a:ext cx="8779500" cy="42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Boros, Anita, Dávid Tőzsér a Gábor Géczi. „The predominance of sustainability perspectives in sports - A bibliometric analysis“.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SPRINT - Sports Research International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(2024): 1–19.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file:///d:/Users/user/Downloads/The_predominance_of_sustainability_perspectives_in.pdf (staženo 27. července 2024).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European Olympic Committees EU Office. „Monthly Report Highlight: Explanatory Guide to the Microplastics Regulation - Updates for the Sport Sector“.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EOC EU Office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, 30. listopadu 2023.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4"/>
              </a:rPr>
              <a:t>https://www.euoffice.eurolympic.org/monthly-report-highlight-explanatory-guide-to-the-microplastics-regulation-updates-for-the-sport-sector/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Federal Ministry for the Environment, Nature Conservation, Nuclear Safety and Consumer Protection.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Sustainable Sport 2030: Position Paper of the Sports and Environment Advisory Board at the Federal Ministry for the Environment, Nature Conservation, Nuclear Safety and Consumer Protection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. Berlin: BMUV, 2021.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5"/>
              </a:rPr>
              <a:t>https://www.bundesumweltministerium.de/fileadmin/Daten_BMU/Download_PDF/Tourismus_Sport/positionspapier_nachhaltiger_sport_2030_2112_en_bf.pdf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Guillén-Royo, Mònica a Jeroen van den Bergh. „Sustainable lifestyles and sport: High-carbon activities and the role of identity and social norms“.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Business Strategy and the Environment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33, č. 7 (2024): 6378–6394.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6"/>
              </a:rPr>
              <a:t>https://doi.org/10.1002/bse.3755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McCullough, Brian P., Christopher M. McLeod a Michael E. Pfahl. „The intersection of sport and the environment“.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Sustainable Sport Management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(2024): 1–15.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7"/>
              </a:rPr>
              <a:t>https://www.proquest.com/docview/3037602346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Sportanddev. „Creating a level playing field: Sport and ecology across the EU“.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sportanddev.org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, 27. června 2023.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8"/>
              </a:rPr>
              <a:t>https://www.sportanddev.org/latest/news/creating-level-playing-field-sport-ecology-across-eu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UEFA. </a:t>
            </a:r>
            <a:r>
              <a:rPr lang="cs" sz="900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Strength through Unity: UEFA Football Sustainability Strategy 2030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. Nyon: UEFA, 2021.</a:t>
            </a:r>
            <a:r>
              <a:rPr lang="cs" sz="900">
                <a:solidFill>
                  <a:srgbClr val="000000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9"/>
              </a:rPr>
              <a:t>https://editorial.uefa.com/resources/0270-13f888ffa3e5-931c597968cb-1000/uefa_football_sustainability_strategy.pdf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2026).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Shaw, Jack. „Sustainability in Sports: Challenges and Innovations in 2026“. ClimateSort. </a:t>
            </a:r>
            <a:r>
              <a:rPr lang="cs" sz="900" u="sng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10"/>
              </a:rPr>
              <a:t>https://climatesort.com/sustainability-sports/</a:t>
            </a:r>
            <a:r>
              <a:rPr lang="cs" sz="9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(staženo 15. dubna 2024).</a:t>
            </a:r>
            <a:endParaRPr sz="9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/>
          <p:nvPr/>
        </p:nvSpPr>
        <p:spPr>
          <a:xfrm>
            <a:off x="291100" y="2524238"/>
            <a:ext cx="4098950" cy="2054825"/>
          </a:xfrm>
          <a:prstGeom prst="flowChartProcess">
            <a:avLst/>
          </a:prstGeom>
          <a:solidFill>
            <a:srgbClr val="EFEFEF"/>
          </a:solidFill>
          <a:ln w="9525" cap="flat" cmpd="sng">
            <a:solidFill>
              <a:srgbClr val="F3F3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ÚVOD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81" name="Google Shape;81;p14"/>
          <p:cNvSpPr txBox="1">
            <a:spLocks noGrp="1"/>
          </p:cNvSpPr>
          <p:nvPr>
            <p:ph type="body" idx="2"/>
          </p:nvPr>
        </p:nvSpPr>
        <p:spPr>
          <a:xfrm>
            <a:off x="4449725" y="1826700"/>
            <a:ext cx="4371300" cy="31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Rezoluce EP (2021)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o sportovní politice EU zdůrazňuje roli sportu v dosažení klimatických cílů.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Tři hlavní výzvy:</a:t>
            </a:r>
            <a:endParaRPr sz="1100" b="1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2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</a:pPr>
            <a:r>
              <a:rPr lang="cs" sz="1100" u="sng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Infrastruktura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energetická náročnost stadionů a hal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2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</a:pPr>
            <a:r>
              <a:rPr lang="cs" sz="1100" u="sng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Vybavení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výroba dresů, míčů a bot (často z plastů)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2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</a:pPr>
            <a:r>
              <a:rPr lang="cs" sz="1100" u="sng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Mobilita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doprava fanoušků a týmů tvoří až 80 % uhlíkové stopy velkých akcí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Cíl: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Snížení emisí mikroplastů o 30 % do roku 2030 (Zero Pollution Action Plan)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Problémy?</a:t>
            </a:r>
            <a:endParaRPr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2"/>
          </p:nvPr>
        </p:nvSpPr>
        <p:spPr>
          <a:xfrm>
            <a:off x="216125" y="1826700"/>
            <a:ext cx="4173900" cy="30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Podkladový text: The predominance of sustainability perspectives in sports – A bibliometric analysis 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Struktura prezentace: </a:t>
            </a:r>
            <a:endParaRPr sz="1100" b="1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Obeznámení s tématem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Tři pilíře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Vědecký boom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Mikroplasty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Zelený management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Standardy napříč členskými státy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Strategie UEFA 2030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Analýza klastrů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13716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AutoNum type="arabicPeriod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Závěr/ shrnutí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3322050" y="219675"/>
            <a:ext cx="24999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>
                <a:solidFill>
                  <a:srgbClr val="000000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TŘI PILÍŘE:</a:t>
            </a:r>
            <a:endParaRPr sz="3200">
              <a:solidFill>
                <a:srgbClr val="000000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4625" y="1022425"/>
            <a:ext cx="4014750" cy="4014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15"/>
          <p:cNvCxnSpPr/>
          <p:nvPr/>
        </p:nvCxnSpPr>
        <p:spPr>
          <a:xfrm>
            <a:off x="1809900" y="824250"/>
            <a:ext cx="1603200" cy="796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/>
          <p:cNvCxnSpPr/>
          <p:nvPr/>
        </p:nvCxnSpPr>
        <p:spPr>
          <a:xfrm>
            <a:off x="1763575" y="3463800"/>
            <a:ext cx="962700" cy="68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5"/>
          <p:cNvCxnSpPr>
            <a:endCxn id="88" idx="3"/>
          </p:cNvCxnSpPr>
          <p:nvPr/>
        </p:nvCxnSpPr>
        <p:spPr>
          <a:xfrm flipH="1">
            <a:off x="6579375" y="1816900"/>
            <a:ext cx="243900" cy="1212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6291000" y="824250"/>
            <a:ext cx="2499900" cy="9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highlight>
                  <a:srgbClr val="F6B26B"/>
                </a:highlight>
                <a:latin typeface="Merriweather"/>
                <a:ea typeface="Merriweather"/>
                <a:cs typeface="Merriweather"/>
                <a:sym typeface="Merriweather"/>
              </a:rPr>
              <a:t>Ekonomický pilíř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- Zajištění dlouhodobé prosperity skrze ESG reporting, který podmiňuje přístup k bankovním úvěrům a evropským fondům.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171025" y="2685425"/>
            <a:ext cx="1776900" cy="218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highlight>
                  <a:srgbClr val="DD7E6B"/>
                </a:highlight>
                <a:latin typeface="Merriweather"/>
                <a:ea typeface="Merriweather"/>
                <a:cs typeface="Merriweather"/>
                <a:sym typeface="Merriweather"/>
              </a:rPr>
              <a:t>Environmentální pilíř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snižování ekologické stopy skrze regulaci mikroplastů (REACH), energetickou efektivitu stadionů a ochranu biodiverzity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08925" y="456450"/>
            <a:ext cx="1901100" cy="11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rgbClr val="000000"/>
                </a:solidFill>
                <a:highlight>
                  <a:srgbClr val="76A5AF"/>
                </a:highlight>
                <a:latin typeface="Merriweather"/>
                <a:ea typeface="Merriweather"/>
                <a:cs typeface="Merriweather"/>
                <a:sym typeface="Merriweather"/>
              </a:rPr>
              <a:t>S</a:t>
            </a:r>
            <a:r>
              <a:rPr lang="cs" sz="1200">
                <a:solidFill>
                  <a:srgbClr val="000000"/>
                </a:solidFill>
                <a:highlight>
                  <a:srgbClr val="76A5AF"/>
                </a:highlight>
                <a:latin typeface="Merriweather"/>
                <a:ea typeface="Merriweather"/>
                <a:cs typeface="Merriweather"/>
                <a:sym typeface="Merriweather"/>
              </a:rPr>
              <a:t>ociální pilíř </a:t>
            </a:r>
            <a:r>
              <a:rPr lang="cs" sz="12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posilování sociální inkluze, zdraví komunity a dodržování etických standardů v celém sportovním odvětví</a:t>
            </a:r>
            <a:endParaRPr sz="12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VĚDECKÝ BOOM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2"/>
          </p:nvPr>
        </p:nvSpPr>
        <p:spPr>
          <a:xfrm>
            <a:off x="236725" y="1942000"/>
            <a:ext cx="35052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Nárůst zájmu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od roku 2015 (Pařížská dohoda) exponenciálně roste počet vědeckých prací na téma sportu a udržitelnosti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Data z analýzy (Boros et al., 2024):</a:t>
            </a:r>
            <a:endParaRPr sz="1100" b="1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0" indent="-2984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Sport už není jen tělocvik, ale objekt strategického managementu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0" indent="-2984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Dominují témata jako CSR (společenská odpovědnost) a environmentální management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6250" y="2373025"/>
            <a:ext cx="5063700" cy="227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669600" y="344500"/>
            <a:ext cx="32370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>
                <a:solidFill>
                  <a:srgbClr val="000000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MIKROPLASTY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467550" y="1439325"/>
            <a:ext cx="3641100" cy="291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2984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Nařízení Komise (EU) 2023/2055 (REACH).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Zákaz granulátu = stopka pro syntetické polymerní mikročástice používané jako výplň umělých trávníků.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Září 2023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: Schválení nařízení.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8 let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(do roku 2031) -&gt; Přechodné období pro sportovní povrchy, aby stávající hřiště dožila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298450" algn="just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○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Kluby mohou dohrát na starých hřištích, ale musí plánovat výměnu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298450" algn="just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Říjen 2031 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- Úplný zákaz prodeje gumového granulátu v celé EU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Důvodem je únik až 42 000 tun mikroplastů ročně do prostředí v rámci EU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700" y="176681"/>
            <a:ext cx="4357726" cy="1174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701" y="1598406"/>
            <a:ext cx="4357724" cy="568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 rotWithShape="1">
          <a:blip r:embed="rId5">
            <a:alphaModFix/>
          </a:blip>
          <a:srcRect t="5461" b="16748"/>
          <a:stretch/>
        </p:blipFill>
        <p:spPr>
          <a:xfrm>
            <a:off x="4700700" y="2414475"/>
            <a:ext cx="4357725" cy="2259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ZELENÝ MANAGEMENT </a:t>
            </a: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52284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Obnovitelné zdroje energie na stadionech (solární panely)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Omezení odpadu a recyklace – projekt Sport bez odpadu (Nadace Tipsport)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Podpora veřejné dopravy pro fanoušky (př. německá Bundesliga)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Vybavení – př. dresy z recyklovaných PET lahví, míče z přírodních materiálů, florbalové hole z recyklovaných plastů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Občerstvení – př. lokální, veganské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just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Zelené trávníky, organická hnojiva, úspora vody při zavlažování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17" name="Google Shape;117;p18"/>
          <p:cNvPicPr preferRelativeResize="0"/>
          <p:nvPr/>
        </p:nvPicPr>
        <p:blipFill rotWithShape="1">
          <a:blip r:embed="rId3">
            <a:alphaModFix/>
          </a:blip>
          <a:srcRect t="6086" b="9269"/>
          <a:stretch/>
        </p:blipFill>
        <p:spPr>
          <a:xfrm>
            <a:off x="6188175" y="0"/>
            <a:ext cx="2857500" cy="241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8724" y="2571761"/>
            <a:ext cx="3126949" cy="2418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50" y="3156607"/>
            <a:ext cx="1411300" cy="14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STANDARDY NAPŘÍČ ČLENSKÝMI STÁTY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471900" y="1796175"/>
            <a:ext cx="3999900" cy="18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1155CC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Severní a střední Evropa</a:t>
            </a:r>
            <a:endParaRPr>
              <a:solidFill>
                <a:srgbClr val="1155CC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Ligy Sport Positive: Německo, Velká Británie, Francie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Pokročilé systémy třídění a energeticky neutrální arény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2"/>
          </p:nvPr>
        </p:nvSpPr>
        <p:spPr>
          <a:xfrm>
            <a:off x="4694100" y="17961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1155CC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Evropský jih</a:t>
            </a:r>
            <a:endParaRPr>
              <a:solidFill>
                <a:srgbClr val="1155CC"/>
              </a:solidFill>
              <a:latin typeface="Merriweather SemiBold"/>
              <a:ea typeface="Merriweather SemiBold"/>
              <a:cs typeface="Merriweather SemiBold"/>
              <a:sym typeface="Merriweather SemiBold"/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Nedostatečná infrastruktura v oblasti veřejné dopravy (problémy s dostupností k periferním stadionům) nebo třídění odpadu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Vyšší finanční náročnost (nedostatek kapitálu na modernizaci starých areálů)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27" name="Google Shape;127;p19"/>
          <p:cNvSpPr txBox="1">
            <a:spLocks noGrp="1"/>
          </p:cNvSpPr>
          <p:nvPr>
            <p:ph type="body" idx="2"/>
          </p:nvPr>
        </p:nvSpPr>
        <p:spPr>
          <a:xfrm>
            <a:off x="2263200" y="4008688"/>
            <a:ext cx="4617600" cy="559200"/>
          </a:xfrm>
          <a:prstGeom prst="rect">
            <a:avLst/>
          </a:prstGeom>
          <a:ln w="9525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erriweather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Problém integrace - Jak nastavit jednotné standardy EU, aby nebyly pro chudší regiony likvidační?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55CC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Merriweather SemiBold"/>
                <a:ea typeface="Merriweather SemiBold"/>
                <a:cs typeface="Merriweather SemiBold"/>
                <a:sym typeface="Merriweather SemiBold"/>
              </a:rPr>
              <a:t>STRATEGIE UEFA 2030</a:t>
            </a:r>
            <a:endParaRPr>
              <a:latin typeface="Merriweather SemiBold"/>
              <a:ea typeface="Merriweather SemiBold"/>
              <a:cs typeface="Merriweather SemiBold"/>
              <a:sym typeface="Merriweather SemiBold"/>
            </a:endParaRPr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1"/>
          </p:nvPr>
        </p:nvSpPr>
        <p:spPr>
          <a:xfrm>
            <a:off x="103200" y="1775675"/>
            <a:ext cx="34527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Název </a:t>
            </a:r>
            <a:r>
              <a:rPr lang="cs" sz="1100" b="1" i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"Strength through Unity"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(Síla v jednotě)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11 oblastí politik (od cirkulární ekonomiky po nulový odpad na stadionech)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cs" sz="1100" b="1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Zelené EURO</a:t>
            </a: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 - Implementace standardů udržitelnosti na největších akcích (recyklace, soláry, MHD zdarma pro fanoušky)</a:t>
            </a:r>
            <a:endParaRPr sz="1100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Char char="●"/>
            </a:pPr>
            <a:r>
              <a:rPr lang="cs" sz="1100">
                <a:solidFill>
                  <a:srgbClr val="000000"/>
                </a:solidFill>
                <a:latin typeface="Merriweather"/>
                <a:ea typeface="Merriweather"/>
                <a:cs typeface="Merriweather"/>
                <a:sym typeface="Merriweather"/>
              </a:rPr>
              <a:t>Financování skrze propojení licencí klubů s plněním environmentálních kritérií.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5300" y="1982138"/>
            <a:ext cx="5048950" cy="229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7925" y="874200"/>
            <a:ext cx="6397500" cy="419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2254975" y="230250"/>
            <a:ext cx="4343400" cy="9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200">
                <a:solidFill>
                  <a:srgbClr val="1155CC"/>
                </a:solidFill>
                <a:latin typeface="Merriweather SemiBold"/>
                <a:ea typeface="Merriweather SemiBold"/>
                <a:cs typeface="Merriweather SemiBold"/>
                <a:sym typeface="Merriweather SemiBold"/>
              </a:rPr>
              <a:t>ANALÝZA KLASTRŮ</a:t>
            </a:r>
            <a:endParaRPr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1014</Words>
  <Application>Microsoft Office PowerPoint</Application>
  <PresentationFormat>Předvádění na obrazovce (16:9)</PresentationFormat>
  <Paragraphs>79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Merriweather SemiBold</vt:lpstr>
      <vt:lpstr>Times New Roman</vt:lpstr>
      <vt:lpstr>Roboto</vt:lpstr>
      <vt:lpstr>Merriweather</vt:lpstr>
      <vt:lpstr>Merriweather Medium</vt:lpstr>
      <vt:lpstr>Arial</vt:lpstr>
      <vt:lpstr>Material</vt:lpstr>
      <vt:lpstr>ZELENÝ  GÓL</vt:lpstr>
      <vt:lpstr>ÚVOD</vt:lpstr>
      <vt:lpstr>TŘI PILÍŘE:</vt:lpstr>
      <vt:lpstr>VĚDECKÝ BOOM</vt:lpstr>
      <vt:lpstr>MIKROPLASTY</vt:lpstr>
      <vt:lpstr>ZELENÝ MANAGEMENT </vt:lpstr>
      <vt:lpstr>STANDARDY NAPŘÍČ ČLENSKÝMI STÁTY</vt:lpstr>
      <vt:lpstr>STRATEGIE UEFA 2030</vt:lpstr>
      <vt:lpstr>ANALÝZA KLASTRŮ</vt:lpstr>
      <vt:lpstr>SHRNUTÍ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Eliška</dc:creator>
  <cp:lastModifiedBy>Eliška</cp:lastModifiedBy>
  <cp:revision>1</cp:revision>
  <dcterms:modified xsi:type="dcterms:W3CDTF">2026-04-17T10:05:17Z</dcterms:modified>
</cp:coreProperties>
</file>