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" name="Google Shape;6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4" name="Google Shape;6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ca2c21abb0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ca2c21abb0_0_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9" name="Google Shape;159;gca2c21abb0_0_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c452e9aa38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c452e9aa38_0_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400">
                <a:latin typeface="Times New Roman"/>
                <a:ea typeface="Times New Roman"/>
                <a:cs typeface="Times New Roman"/>
                <a:sym typeface="Times New Roman"/>
              </a:rPr>
              <a:t>Zpočátku Karel Čapek tvořil se svým bratrem Josefem, spolu napsali například soubory povídek “Zářivé hlubiny” a “Krakonošova zahrada”. Pak Karel Čapek se ještě mnohokrát vrátí k napsání povídek a fejetonů, často satirických, ale jedným z hlavních témat Čapkovy tvorby je idea, že jednou technika získá moc nad člověkem. Tohle téma se projevuje už v prvních románech jako třeba Továrna na absolutno a Krakatit, ale nejlepším způsobem ta idea je popsana v dramatu R.U.R. Druhé hlavní téma Čapkovy tvorby je obava z narůstajícího fašismu v Itálii a nacismu v Německu. Každý čtenář snadno může porovnat děje romanu Válka s mloky s tehdejší a následující situací v Německu a najít nějaké paralely. K tomuto tématu taky patří například divadelní hra Bílá nemoc, kde si tehdejší diváci nemohli nevšimnout podobnosti postavy Maršála s Hitlerem.</a:t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gc452e9aa38_0_7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c62fdbca4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c62fdbca45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400">
                <a:latin typeface="Times New Roman"/>
                <a:ea typeface="Times New Roman"/>
                <a:cs typeface="Times New Roman"/>
                <a:sym typeface="Times New Roman"/>
              </a:rPr>
              <a:t>Drama “R.U.R.” přineslo Karlu Čapkovi světový věhlas a je to jeho nejvýznamnější dílo. Zde se poprvé objevilo slovo robot, které se uchytilo jako označení mechanické nápodoby člověka. Tohle slovo Karel a Josef vymysleli spolu. Zkratka RUR znamená Rossumovi univerzální roboti.</a:t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400">
                <a:latin typeface="Times New Roman"/>
                <a:ea typeface="Times New Roman"/>
                <a:cs typeface="Times New Roman"/>
                <a:sym typeface="Times New Roman"/>
              </a:rPr>
              <a:t>Před několika lety drama “Ze života hmyzu” zfilmoval Jan Švankmajer.</a:t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6" name="Google Shape;186;gc62fdbca45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c62fdbca45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c62fdbca45_0_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5" name="Google Shape;195;gc62fdbca45_0_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c734f394c3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c734f394c3_0_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4" name="Google Shape;204;gc734f394c3_0_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c734f394c3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c734f394c3_0_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400">
                <a:latin typeface="Times New Roman"/>
                <a:ea typeface="Times New Roman"/>
                <a:cs typeface="Times New Roman"/>
                <a:sym typeface="Times New Roman"/>
              </a:rPr>
              <a:t>Karel Čapek a Tomáš Garrigue Masaryk kamarádili a s toho kamarádství vyšlo velmi zajímavé dílo “Hovory s TGM”, které povídá o prezidentově životě a jeho celkových politických, náboženských a filozofických názorech.</a:t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3" name="Google Shape;213;gc734f394c3_0_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c734f394c3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c734f394c3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3" name="Google Shape;223;gc734f394c3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c639a7d06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c639a7d06f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3" name="Google Shape;233;gc639a7d06f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c639a7d06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c639a7d06f_0_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4" name="Google Shape;244;gc639a7d06f_0_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c639a7d06f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c639a7d06f_0_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5" name="Google Shape;255;gc639a7d06f_0_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ab423b5f6a_0_7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ab423b5f6a_0_7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400">
                <a:latin typeface="Times New Roman"/>
                <a:ea typeface="Times New Roman"/>
                <a:cs typeface="Times New Roman"/>
                <a:sym typeface="Times New Roman"/>
              </a:rPr>
              <a:t>Byl sedmkrát nominován na Nobelovu cenu za literaturu, ale tu cenu konečně nedostal, kvůli politické situaci ve světě (vystupoval proti nacismu a fašismu).</a:t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gab423b5f6a_0_7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acbe8ca10f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acbe8ca10f_0_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400">
                <a:latin typeface="Times New Roman"/>
                <a:ea typeface="Times New Roman"/>
                <a:cs typeface="Times New Roman"/>
                <a:sym typeface="Times New Roman"/>
              </a:rPr>
              <a:t>Velmi bych doporučil druhý zdroj “Projekt Karel Čapek”. Díky tomuto projektu pražské Městské knihovny skoro všechna díla Karla Čapka můžeme stáhnout zdarma jako e-knihy.</a:t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6" name="Google Shape;266;gacbe8ca10f_0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/>
              <a:t>20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ab423b5f6a_0_1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ab423b5f6a_0_13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400">
                <a:latin typeface="Times New Roman"/>
                <a:ea typeface="Times New Roman"/>
                <a:cs typeface="Times New Roman"/>
                <a:sym typeface="Times New Roman"/>
              </a:rPr>
              <a:t>Byl nejmladší ze tří dětí.</a:t>
            </a:r>
            <a:br>
              <a:rPr lang="cs-CZ" sz="14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cs-CZ" sz="1400">
                <a:latin typeface="Times New Roman"/>
                <a:ea typeface="Times New Roman"/>
                <a:cs typeface="Times New Roman"/>
                <a:sym typeface="Times New Roman"/>
              </a:rPr>
              <a:t>Bydlel v Hradci Králové s babičkou Helenou Novotnou, o které mnohokrát říkal, že ovlivnila jeho cit pro jazyk.</a:t>
            </a:r>
            <a:br>
              <a:rPr lang="cs-CZ" sz="14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cs-CZ" sz="1400">
                <a:latin typeface="Times New Roman"/>
                <a:ea typeface="Times New Roman"/>
                <a:cs typeface="Times New Roman"/>
                <a:sym typeface="Times New Roman"/>
              </a:rPr>
              <a:t>V roce 1904 vstoupil do tajného studentského debatního spolku, kvůli odhalení kterého odjel do Brna k sestře, kde od roku 1905 začal studovat na zdejším gymnáziu a už se v té době ukázal jako novinář (opublikoval několik článků v brněnském týdeníku “Moravský kraj”).</a:t>
            </a:r>
            <a:br>
              <a:rPr lang="cs-CZ" sz="14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cs-CZ" sz="1400">
                <a:latin typeface="Times New Roman"/>
                <a:ea typeface="Times New Roman"/>
                <a:cs typeface="Times New Roman"/>
                <a:sym typeface="Times New Roman"/>
              </a:rPr>
              <a:t>V roce 1907 přestěhoval do Prahy, kde ukončil své gymnaziální vzdělání a několik let opět bydlel pohromadě s rodinou a babičkou Helenou.</a:t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1" name="Google Shape;81;gab423b5f6a_0_13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ca2c21abb0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ca2c21abb0_0_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1" name="Google Shape;91;gca2c21abb0_0_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c01a03808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c01a038081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400">
                <a:latin typeface="Times New Roman"/>
                <a:ea typeface="Times New Roman"/>
                <a:cs typeface="Times New Roman"/>
                <a:sym typeface="Times New Roman"/>
              </a:rPr>
              <a:t>V roce 1908 napsal několik článků do Lidových novin, Národního obzoru a Studentské revue. Do Lidových novin taky napsal společně se svým bratrem Josefem Čapkem první tištěnou prózu “Návrat věštce Hermotima”.</a:t>
            </a:r>
            <a:br>
              <a:rPr lang="cs-CZ" sz="14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cs-CZ" sz="1400">
                <a:latin typeface="Times New Roman"/>
                <a:ea typeface="Times New Roman"/>
                <a:cs typeface="Times New Roman"/>
                <a:sym typeface="Times New Roman"/>
              </a:rPr>
              <a:t>Trpěl od svých 21 let Bechtěrevovou nemocí a kvůli tomu nebyl odveden do rakouské armády a nemusel bojovat v první světové válce.</a:t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2" name="Google Shape;102;gc01a038081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c01bf1b8be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c01bf1b8be_0_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400">
                <a:latin typeface="Times New Roman"/>
                <a:ea typeface="Times New Roman"/>
                <a:cs typeface="Times New Roman"/>
                <a:sym typeface="Times New Roman"/>
              </a:rPr>
              <a:t>Šéfredaktor Národních listů Karel Scheinpflug byl otcem budoucí manželky Karla Čapka, kterou si vezme o patnáct let později.</a:t>
            </a:r>
            <a:br>
              <a:rPr lang="cs-CZ" sz="14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cs-CZ" sz="1400">
                <a:latin typeface="Times New Roman"/>
                <a:ea typeface="Times New Roman"/>
                <a:cs typeface="Times New Roman"/>
                <a:sym typeface="Times New Roman"/>
              </a:rPr>
              <a:t>V letech 1921-1923 byl dramaturgem i režisérem Vinohradského divadla, kde se poprvé setkal s prezidentem Tomášem Garriguem Masarykem, který v budoucnu měl velký vliv na názory Karla Čapka a byl mu dobrým kamaradem, a z toho přátelství později vyšly Čapkovy “Hovory s TGM”.</a:t>
            </a:r>
            <a:br>
              <a:rPr lang="cs-CZ" sz="14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cs-CZ" sz="1400">
                <a:latin typeface="Times New Roman"/>
                <a:ea typeface="Times New Roman"/>
                <a:cs typeface="Times New Roman"/>
                <a:sym typeface="Times New Roman"/>
              </a:rPr>
              <a:t>PEN-klub </a:t>
            </a:r>
            <a:r>
              <a:rPr lang="cs-CZ" sz="1400" i="1">
                <a:latin typeface="Times New Roman"/>
                <a:ea typeface="Times New Roman"/>
                <a:cs typeface="Times New Roman"/>
                <a:sym typeface="Times New Roman"/>
              </a:rPr>
              <a:t>(poets, playwrights, editors, essayists, novelists)</a:t>
            </a:r>
            <a:r>
              <a:rPr lang="cs-CZ" sz="1400">
                <a:latin typeface="Times New Roman"/>
                <a:ea typeface="Times New Roman"/>
                <a:cs typeface="Times New Roman"/>
                <a:sym typeface="Times New Roman"/>
              </a:rPr>
              <a:t> je celosvětové sdružení spisovatelů, založené 5. října 1921 ve Florence Restaurantu v Londýně na shromáždění jedenačtyřiceti anglických spisovatelů.</a:t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" name="Google Shape;112;gc01bf1b8be_0_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c70387c73b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c70387c73b_0_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400">
                <a:latin typeface="Times New Roman"/>
                <a:ea typeface="Times New Roman"/>
                <a:cs typeface="Times New Roman"/>
                <a:sym typeface="Times New Roman"/>
              </a:rPr>
              <a:t>30. září roku 1938, v den mnichovského diktátu, podepsal výzvu Obce československých spisovatelů K svědomí světa, kvůli čemu musel snášet kampaň pravicového tisku proti své osobě. Odmítl emigraci do Anglie i když věděl, že jeho jméno je na třetím místě v nacistickém seznamu osob, které budou zatčeny, až vstoupí německá vojska do Prahy. Říkal, že musí zůstat s národem.</a:t>
            </a:r>
            <a:br>
              <a:rPr lang="cs-CZ" sz="14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cs-CZ" sz="1400">
                <a:latin typeface="Times New Roman"/>
                <a:ea typeface="Times New Roman"/>
                <a:cs typeface="Times New Roman"/>
                <a:sym typeface="Times New Roman"/>
              </a:rPr>
              <a:t>Kvůli velké záplavě Karel Čapek trpěl chřipkou od poloviny prosince roku 1938, protože pomáhal zachraňovat podemleté stromy a brodil se po kolena ve studené vodě. Bohužel došlo k zánětu ledvin a 25. prosince Karel Čapek zemřel.</a:t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2" name="Google Shape;122;gc70387c73b_0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c9336824c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c9336824c0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2" name="Google Shape;132;gc9336824c0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c452e9aa38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c452e9aa38_0_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4" name="Google Shape;144;gc452e9aa38_0_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nímek - základní součásti">
  <p:cSld name="Úvodní snímek - základní součásti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3523" y="435829"/>
            <a:ext cx="6408162" cy="198112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>
            <a:spLocks noGrp="1"/>
          </p:cNvSpPr>
          <p:nvPr>
            <p:ph type="title"/>
          </p:nvPr>
        </p:nvSpPr>
        <p:spPr>
          <a:xfrm>
            <a:off x="2554807" y="3468467"/>
            <a:ext cx="6232376" cy="1518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body" idx="1"/>
          </p:nvPr>
        </p:nvSpPr>
        <p:spPr>
          <a:xfrm>
            <a:off x="2554807" y="4987429"/>
            <a:ext cx="6218237" cy="974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body" idx="2"/>
          </p:nvPr>
        </p:nvSpPr>
        <p:spPr>
          <a:xfrm>
            <a:off x="2554806" y="2805732"/>
            <a:ext cx="6218237" cy="521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22D4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D22D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itulkem">
  <p:cSld name="Obrázek s titulkem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>
            <a:spLocks noGrp="1"/>
          </p:cNvSpPr>
          <p:nvPr>
            <p:ph type="pic" idx="2"/>
          </p:nvPr>
        </p:nvSpPr>
        <p:spPr>
          <a:xfrm>
            <a:off x="2881948" y="30924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D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D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D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D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D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D4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D4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D4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D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body" idx="1"/>
          </p:nvPr>
        </p:nvSpPr>
        <p:spPr>
          <a:xfrm>
            <a:off x="2881948" y="5298620"/>
            <a:ext cx="6172200" cy="568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22C40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lastní rozvržení">
  <p:cSld name="AUTOLAYOUT">
    <p:bg>
      <p:bgPr>
        <a:solidFill>
          <a:srgbClr val="FFFFFF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12"/>
          <p:cNvSpPr/>
          <p:nvPr/>
        </p:nvSpPr>
        <p:spPr>
          <a:xfrm>
            <a:off x="5744567" y="410667"/>
            <a:ext cx="6036900" cy="6015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1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obsah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22D40"/>
              </a:buClr>
              <a:buSzPts val="28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C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C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C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C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C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C4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C4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C4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C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cxnSp>
        <p:nvCxnSpPr>
          <p:cNvPr id="19" name="Google Shape;19;p3"/>
          <p:cNvCxnSpPr/>
          <p:nvPr/>
        </p:nvCxnSpPr>
        <p:spPr>
          <a:xfrm>
            <a:off x="838200" y="1751648"/>
            <a:ext cx="10515600" cy="0"/>
          </a:xfrm>
          <a:prstGeom prst="straightConnector1">
            <a:avLst/>
          </a:prstGeom>
          <a:noFill/>
          <a:ln w="9525" cap="flat" cmpd="sng">
            <a:solidFill>
              <a:srgbClr val="D22D4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 type="blank">
  <p:cSld name="BLANK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Úvodní snímek -  bez základní součásti">
  <p:cSld name="1_Úvodní snímek -  bez základní součásti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3523" y="450943"/>
            <a:ext cx="6408162" cy="198112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2630487" y="2962276"/>
            <a:ext cx="6218789" cy="778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2630487" y="3906326"/>
            <a:ext cx="6218237" cy="974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Nadpis a obsah">
  <p:cSld name="1_Nadpis a obsah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C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C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C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C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C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C4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C4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C4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C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cxnSp>
        <p:nvCxnSpPr>
          <p:cNvPr id="28" name="Google Shape;28;p6"/>
          <p:cNvCxnSpPr/>
          <p:nvPr/>
        </p:nvCxnSpPr>
        <p:spPr>
          <a:xfrm>
            <a:off x="838200" y="1751648"/>
            <a:ext cx="10515600" cy="0"/>
          </a:xfrm>
          <a:prstGeom prst="straightConnector1">
            <a:avLst/>
          </a:prstGeom>
          <a:noFill/>
          <a:ln w="9525" cap="flat" cmpd="sng">
            <a:solidFill>
              <a:srgbClr val="D22D4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838200" y="1836738"/>
            <a:ext cx="10515600" cy="43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22C40"/>
              </a:buClr>
              <a:buSzPts val="28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TWO_OBJECT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22D40"/>
              </a:buClr>
              <a:buSzPts val="28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22D40"/>
              </a:buClr>
              <a:buSzPts val="28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D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D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D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D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D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D4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D4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D4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D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cxnSp>
        <p:nvCxnSpPr>
          <p:cNvPr id="35" name="Google Shape;35;p7"/>
          <p:cNvCxnSpPr/>
          <p:nvPr/>
        </p:nvCxnSpPr>
        <p:spPr>
          <a:xfrm>
            <a:off x="838200" y="1751648"/>
            <a:ext cx="10515600" cy="0"/>
          </a:xfrm>
          <a:prstGeom prst="straightConnector1">
            <a:avLst/>
          </a:prstGeom>
          <a:noFill/>
          <a:ln w="9525" cap="flat" cmpd="sng">
            <a:solidFill>
              <a:srgbClr val="D22D4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149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22D40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22D40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D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D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D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D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D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D4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D4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D4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D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cxnSp>
        <p:nvCxnSpPr>
          <p:cNvPr id="43" name="Google Shape;43;p8"/>
          <p:cNvCxnSpPr/>
          <p:nvPr/>
        </p:nvCxnSpPr>
        <p:spPr>
          <a:xfrm>
            <a:off x="838200" y="1606868"/>
            <a:ext cx="10515600" cy="0"/>
          </a:xfrm>
          <a:prstGeom prst="straightConnector1">
            <a:avLst/>
          </a:prstGeom>
          <a:noFill/>
          <a:ln w="9525" cap="flat" cmpd="sng">
            <a:solidFill>
              <a:srgbClr val="D22D4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enom nadpis" type="titleOnly">
  <p:cSld name="TITLE_ONL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D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D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D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D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D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D4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D4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D4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D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cxnSp>
        <p:nvCxnSpPr>
          <p:cNvPr id="47" name="Google Shape;47;p9"/>
          <p:cNvCxnSpPr/>
          <p:nvPr/>
        </p:nvCxnSpPr>
        <p:spPr>
          <a:xfrm>
            <a:off x="838200" y="1751648"/>
            <a:ext cx="10515600" cy="0"/>
          </a:xfrm>
          <a:prstGeom prst="straightConnector1">
            <a:avLst/>
          </a:prstGeom>
          <a:noFill/>
          <a:ln w="9525" cap="flat" cmpd="sng">
            <a:solidFill>
              <a:srgbClr val="D22D4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titulkem" type="objTx">
  <p:cSld name="OBJECT_WITH_CAPTION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22D4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D22D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body" idx="1"/>
          </p:nvPr>
        </p:nvSpPr>
        <p:spPr>
          <a:xfrm>
            <a:off x="5067300" y="457200"/>
            <a:ext cx="6172200" cy="5411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22D40"/>
              </a:buClr>
              <a:buSzPts val="3200"/>
              <a:buFont typeface="Noto Sans Symbols"/>
              <a:buChar char="▪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Google Shape;51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D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D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D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D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D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D4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D4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D4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D22D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" TargetMode="External"/><Relationship Id="rId3" Type="http://schemas.openxmlformats.org/officeDocument/2006/relationships/hyperlink" Target="https://search.mlp.cz/cz/?p=&amp;query=fql:xrank((generic1:int32(%221125061%22,+mode%3D%22or%22)+and+meta.collection:string(%22tituly%22,+mode%3D%22or%22))+and+not+filter(nadrizeny:string(%22HIDDEN%22,+mode%3D%22and%22)),+ngeneric7:string(%22P%22),+ngeneric7:string(%22D%22),+boost+%3D+1000)#/c_s_ol=query-eq:fql%253Axrank%2528%2528generic1%253Aint32%2528%25221125061%2522%252C%2Bmode%253D%2522or%2522%2529%2Band%2Bmeta.collection%253Astring%2528%2522tituly%2522%252C%2Bmode%253D%2522or%2522%2529%2529%2Band%2Bnot%2Bfilter%2528nadrizeny%253Astring%2528%2522HIDDEN%2522%252C%2Bmode%253D%2522and%2522%2529%2529%252C%2Bngeneric7%253Astring%2528%2522P%2522%2529%252C%2Bngeneric7%253Astring%2528%2522D%2522%2529%252C%2Bboost%2B%253D%2B1000%2529-amp:navigation-eq:%2Bngeneric4%3A%5E%22ek%22%24n%24-amp:sortOrder1-eq:-amp:sortBy1-eq:default-amp:lang-eq:cs" TargetMode="External"/><Relationship Id="rId7" Type="http://schemas.openxmlformats.org/officeDocument/2006/relationships/hyperlink" Target="https://www.pametnaroda.cz/cs/kastnerova-roz-prochazkova-marta-1931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idnes.cz/kultura/vytvarne-umeni/jaroslav-dostal-josef-capek.A140711_164157_tv-program_vha" TargetMode="External"/><Relationship Id="rId5" Type="http://schemas.openxmlformats.org/officeDocument/2006/relationships/hyperlink" Target="https://www.capek-karel-pamatnik.cz/" TargetMode="External"/><Relationship Id="rId4" Type="http://schemas.openxmlformats.org/officeDocument/2006/relationships/hyperlink" Target="https://karelcapek.cz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>
            <a:spLocks noGrp="1"/>
          </p:cNvSpPr>
          <p:nvPr>
            <p:ph type="title"/>
          </p:nvPr>
        </p:nvSpPr>
        <p:spPr>
          <a:xfrm>
            <a:off x="3423450" y="3490963"/>
            <a:ext cx="5345100" cy="8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cs-CZ" sz="6000" b="1"/>
              <a:t>Karel Čapek</a:t>
            </a:r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body" idx="1"/>
          </p:nvPr>
        </p:nvSpPr>
        <p:spPr>
          <a:xfrm>
            <a:off x="4444500" y="5867300"/>
            <a:ext cx="3303000" cy="7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cs-CZ" sz="2200"/>
              <a:t>Vadim Svintitski</a:t>
            </a:r>
            <a:endParaRPr sz="220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cs-CZ" sz="2200"/>
              <a:t>UBS FF UK, 2021</a:t>
            </a:r>
            <a:endParaRPr sz="2200"/>
          </a:p>
        </p:txBody>
      </p:sp>
      <p:sp>
        <p:nvSpPr>
          <p:cNvPr id="68" name="Google Shape;68;p13"/>
          <p:cNvSpPr txBox="1">
            <a:spLocks noGrp="1"/>
          </p:cNvSpPr>
          <p:nvPr>
            <p:ph type="body" idx="2"/>
          </p:nvPr>
        </p:nvSpPr>
        <p:spPr>
          <a:xfrm>
            <a:off x="3117000" y="2969575"/>
            <a:ext cx="5958000" cy="5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22D40"/>
              </a:buClr>
              <a:buSzPts val="2400"/>
              <a:buNone/>
            </a:pPr>
            <a:r>
              <a:rPr lang="cs-CZ"/>
              <a:t>ACC110004 Přehled českých dějin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2"/>
          <p:cNvSpPr txBox="1"/>
          <p:nvPr/>
        </p:nvSpPr>
        <p:spPr>
          <a:xfrm>
            <a:off x="4498200" y="0"/>
            <a:ext cx="3195600" cy="8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800" b="1"/>
              <a:t>Rodina</a:t>
            </a:r>
            <a:endParaRPr sz="4800" b="1"/>
          </a:p>
        </p:txBody>
      </p:sp>
      <p:cxnSp>
        <p:nvCxnSpPr>
          <p:cNvPr id="162" name="Google Shape;162;p22"/>
          <p:cNvCxnSpPr/>
          <p:nvPr/>
        </p:nvCxnSpPr>
        <p:spPr>
          <a:xfrm>
            <a:off x="3900" y="878700"/>
            <a:ext cx="121842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diamond" w="med" len="med"/>
            <a:tailEnd type="diamond" w="med" len="med"/>
          </a:ln>
        </p:spPr>
      </p:cxnSp>
      <p:cxnSp>
        <p:nvCxnSpPr>
          <p:cNvPr id="163" name="Google Shape;163;p22"/>
          <p:cNvCxnSpPr>
            <a:stCxn id="164" idx="1"/>
            <a:endCxn id="164" idx="1"/>
          </p:cNvCxnSpPr>
          <p:nvPr/>
        </p:nvCxnSpPr>
        <p:spPr>
          <a:xfrm>
            <a:off x="2193725" y="1300175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5" name="Google Shape;165;p22"/>
          <p:cNvCxnSpPr>
            <a:stCxn id="166" idx="1"/>
            <a:endCxn id="166" idx="1"/>
          </p:cNvCxnSpPr>
          <p:nvPr/>
        </p:nvCxnSpPr>
        <p:spPr>
          <a:xfrm>
            <a:off x="10158475" y="1300175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7" name="Google Shape;167;p22"/>
          <p:cNvCxnSpPr>
            <a:stCxn id="166" idx="1"/>
            <a:endCxn id="166" idx="1"/>
          </p:cNvCxnSpPr>
          <p:nvPr/>
        </p:nvCxnSpPr>
        <p:spPr>
          <a:xfrm>
            <a:off x="10158475" y="1300175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8" name="Google Shape;168;p22"/>
          <p:cNvCxnSpPr>
            <a:stCxn id="166" idx="1"/>
            <a:endCxn id="166" idx="1"/>
          </p:cNvCxnSpPr>
          <p:nvPr/>
        </p:nvCxnSpPr>
        <p:spPr>
          <a:xfrm>
            <a:off x="10158475" y="1300175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9" name="Google Shape;169;p22"/>
          <p:cNvCxnSpPr>
            <a:stCxn id="166" idx="1"/>
            <a:endCxn id="166" idx="1"/>
          </p:cNvCxnSpPr>
          <p:nvPr/>
        </p:nvCxnSpPr>
        <p:spPr>
          <a:xfrm>
            <a:off x="10158475" y="1300175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70" name="Google Shape;170;p22"/>
          <p:cNvPicPr preferRelativeResize="0"/>
          <p:nvPr/>
        </p:nvPicPr>
        <p:blipFill rotWithShape="1">
          <a:blip r:embed="rId3">
            <a:alphaModFix/>
          </a:blip>
          <a:srcRect b="4021"/>
          <a:stretch/>
        </p:blipFill>
        <p:spPr>
          <a:xfrm>
            <a:off x="122775" y="1021175"/>
            <a:ext cx="7240239" cy="4917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2"/>
          <p:cNvPicPr preferRelativeResize="0"/>
          <p:nvPr/>
        </p:nvPicPr>
        <p:blipFill rotWithShape="1">
          <a:blip r:embed="rId4">
            <a:alphaModFix/>
          </a:blip>
          <a:srcRect t="3549"/>
          <a:stretch/>
        </p:blipFill>
        <p:spPr>
          <a:xfrm>
            <a:off x="8247813" y="1021175"/>
            <a:ext cx="3821312" cy="4917824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2"/>
          <p:cNvSpPr txBox="1"/>
          <p:nvPr/>
        </p:nvSpPr>
        <p:spPr>
          <a:xfrm>
            <a:off x="8247825" y="5939000"/>
            <a:ext cx="3821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Karel, Helena a Josef (1898)</a:t>
            </a:r>
            <a:endParaRPr/>
          </a:p>
        </p:txBody>
      </p:sp>
      <p:sp>
        <p:nvSpPr>
          <p:cNvPr id="173" name="Google Shape;173;p22"/>
          <p:cNvSpPr txBox="1"/>
          <p:nvPr/>
        </p:nvSpPr>
        <p:spPr>
          <a:xfrm>
            <a:off x="122750" y="5939000"/>
            <a:ext cx="7240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 Sedí: babička Helena Novotná, otec Antonín Čapek, matka Božena Čapková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Stojí: Karel, Josef a Helena Čapkovi (1902)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3"/>
          <p:cNvSpPr txBox="1"/>
          <p:nvPr/>
        </p:nvSpPr>
        <p:spPr>
          <a:xfrm>
            <a:off x="4135500" y="0"/>
            <a:ext cx="3921000" cy="8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800" b="1"/>
              <a:t>Literární díla</a:t>
            </a:r>
            <a:endParaRPr sz="4800" b="1"/>
          </a:p>
        </p:txBody>
      </p:sp>
      <p:sp>
        <p:nvSpPr>
          <p:cNvPr id="180" name="Google Shape;180;p23"/>
          <p:cNvSpPr txBox="1"/>
          <p:nvPr/>
        </p:nvSpPr>
        <p:spPr>
          <a:xfrm>
            <a:off x="3900" y="878700"/>
            <a:ext cx="8563800" cy="59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800" b="1">
                <a:solidFill>
                  <a:schemeClr val="dk1"/>
                </a:solidFill>
              </a:rPr>
              <a:t>Próza</a:t>
            </a:r>
            <a:endParaRPr sz="28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cs-CZ" sz="2300">
                <a:solidFill>
                  <a:schemeClr val="dk1"/>
                </a:solidFill>
              </a:rPr>
              <a:t>Zářivé hlubiny (1916)</a:t>
            </a:r>
            <a:endParaRPr sz="2300">
              <a:solidFill>
                <a:schemeClr val="dk1"/>
              </a:solidFill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cs-CZ" sz="2300">
                <a:solidFill>
                  <a:schemeClr val="dk1"/>
                </a:solidFill>
              </a:rPr>
              <a:t>Boží muka (1917)</a:t>
            </a:r>
            <a:endParaRPr sz="2300">
              <a:solidFill>
                <a:schemeClr val="dk1"/>
              </a:solidFill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cs-CZ" sz="2300">
                <a:solidFill>
                  <a:schemeClr val="dk1"/>
                </a:solidFill>
              </a:rPr>
              <a:t>Krakonošova zahrada (1918)</a:t>
            </a:r>
            <a:endParaRPr sz="2300">
              <a:solidFill>
                <a:schemeClr val="dk1"/>
              </a:solidFill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cs-CZ" sz="2300">
                <a:solidFill>
                  <a:schemeClr val="dk1"/>
                </a:solidFill>
              </a:rPr>
              <a:t>Kritika slov (1920)</a:t>
            </a:r>
            <a:endParaRPr sz="2300">
              <a:solidFill>
                <a:schemeClr val="dk1"/>
              </a:solidFill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cs-CZ" sz="2300">
                <a:solidFill>
                  <a:schemeClr val="dk1"/>
                </a:solidFill>
              </a:rPr>
              <a:t>Trapné povídky (1921)</a:t>
            </a:r>
            <a:endParaRPr sz="2300">
              <a:solidFill>
                <a:schemeClr val="dk1"/>
              </a:solidFill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cs-CZ" sz="2300">
                <a:solidFill>
                  <a:schemeClr val="dk1"/>
                </a:solidFill>
              </a:rPr>
              <a:t>Továrna na absolutno (1922)</a:t>
            </a:r>
            <a:endParaRPr sz="2300">
              <a:solidFill>
                <a:schemeClr val="dk1"/>
              </a:solidFill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cs-CZ" sz="2300">
                <a:solidFill>
                  <a:schemeClr val="dk1"/>
                </a:solidFill>
              </a:rPr>
              <a:t>Krakatit (1924)</a:t>
            </a:r>
            <a:endParaRPr sz="2300">
              <a:solidFill>
                <a:schemeClr val="dk1"/>
              </a:solidFill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cs-CZ" sz="2300">
                <a:solidFill>
                  <a:schemeClr val="dk1"/>
                </a:solidFill>
              </a:rPr>
              <a:t>Skandální aféra Josefa Holouška (1927)</a:t>
            </a:r>
            <a:endParaRPr sz="2300">
              <a:solidFill>
                <a:schemeClr val="dk1"/>
              </a:solidFill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cs-CZ" sz="2300">
                <a:solidFill>
                  <a:schemeClr val="dk1"/>
                </a:solidFill>
              </a:rPr>
              <a:t>Zahradníkův rok (1929)</a:t>
            </a:r>
            <a:endParaRPr sz="2300">
              <a:solidFill>
                <a:schemeClr val="dk1"/>
              </a:solidFill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cs-CZ" sz="2300">
                <a:solidFill>
                  <a:schemeClr val="dk1"/>
                </a:solidFill>
              </a:rPr>
              <a:t>Povídky z jedné a z druhé kapsy (1929)</a:t>
            </a:r>
            <a:endParaRPr sz="2300">
              <a:solidFill>
                <a:schemeClr val="dk1"/>
              </a:solidFill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cs-CZ" sz="2300">
                <a:solidFill>
                  <a:schemeClr val="dk1"/>
                </a:solidFill>
              </a:rPr>
              <a:t>Apokryfy (1932)</a:t>
            </a:r>
            <a:endParaRPr sz="2300">
              <a:solidFill>
                <a:schemeClr val="dk1"/>
              </a:solidFill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cs-CZ" sz="2300">
                <a:solidFill>
                  <a:schemeClr val="dk1"/>
                </a:solidFill>
              </a:rPr>
              <a:t>Hordubal, Povětroň a Obyčejný život (1933)</a:t>
            </a:r>
            <a:endParaRPr sz="2300">
              <a:solidFill>
                <a:schemeClr val="dk1"/>
              </a:solidFill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cs-CZ" sz="2300">
                <a:solidFill>
                  <a:schemeClr val="dk1"/>
                </a:solidFill>
              </a:rPr>
              <a:t>Válka s mloky (1936)</a:t>
            </a:r>
            <a:endParaRPr sz="2300">
              <a:solidFill>
                <a:schemeClr val="dk1"/>
              </a:solidFill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cs-CZ" sz="2300">
                <a:solidFill>
                  <a:schemeClr val="dk1"/>
                </a:solidFill>
              </a:rPr>
              <a:t>První parta (1937)</a:t>
            </a:r>
            <a:endParaRPr sz="2300">
              <a:solidFill>
                <a:schemeClr val="dk1"/>
              </a:solidFill>
            </a:endParaRPr>
          </a:p>
        </p:txBody>
      </p:sp>
      <p:cxnSp>
        <p:nvCxnSpPr>
          <p:cNvPr id="181" name="Google Shape;181;p23"/>
          <p:cNvCxnSpPr/>
          <p:nvPr/>
        </p:nvCxnSpPr>
        <p:spPr>
          <a:xfrm>
            <a:off x="3900" y="878700"/>
            <a:ext cx="121842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diamond" w="med" len="med"/>
            <a:tailEnd type="diamond" w="med" len="med"/>
          </a:ln>
        </p:spPr>
      </p:cxnSp>
      <p:pic>
        <p:nvPicPr>
          <p:cNvPr id="182" name="Google Shape;182;p23"/>
          <p:cNvPicPr preferRelativeResize="0"/>
          <p:nvPr/>
        </p:nvPicPr>
        <p:blipFill rotWithShape="1">
          <a:blip r:embed="rId3">
            <a:alphaModFix/>
          </a:blip>
          <a:srcRect l="5242" t="3609" r="4991" b="3124"/>
          <a:stretch/>
        </p:blipFill>
        <p:spPr>
          <a:xfrm>
            <a:off x="8567550" y="1017800"/>
            <a:ext cx="3488325" cy="539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4"/>
          <p:cNvSpPr txBox="1"/>
          <p:nvPr/>
        </p:nvSpPr>
        <p:spPr>
          <a:xfrm>
            <a:off x="4135500" y="0"/>
            <a:ext cx="3921000" cy="8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800" b="1"/>
              <a:t>Literární díla</a:t>
            </a:r>
            <a:endParaRPr sz="4800" b="1"/>
          </a:p>
        </p:txBody>
      </p:sp>
      <p:sp>
        <p:nvSpPr>
          <p:cNvPr id="189" name="Google Shape;189;p24"/>
          <p:cNvSpPr txBox="1"/>
          <p:nvPr/>
        </p:nvSpPr>
        <p:spPr>
          <a:xfrm>
            <a:off x="3900" y="878700"/>
            <a:ext cx="8563800" cy="59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800" b="1">
                <a:solidFill>
                  <a:schemeClr val="dk1"/>
                </a:solidFill>
              </a:rPr>
              <a:t>Dramata</a:t>
            </a:r>
            <a:endParaRPr sz="28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cs-CZ" sz="2300">
                <a:solidFill>
                  <a:schemeClr val="dk1"/>
                </a:solidFill>
              </a:rPr>
              <a:t>Lásky hra osudná (1910)</a:t>
            </a:r>
            <a:endParaRPr sz="2300">
              <a:solidFill>
                <a:schemeClr val="dk1"/>
              </a:solidFill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cs-CZ" sz="2300">
                <a:solidFill>
                  <a:schemeClr val="dk1"/>
                </a:solidFill>
              </a:rPr>
              <a:t>Loupežník (1920)</a:t>
            </a:r>
            <a:endParaRPr sz="2300">
              <a:solidFill>
                <a:schemeClr val="dk1"/>
              </a:solidFill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cs-CZ" sz="2300">
                <a:solidFill>
                  <a:schemeClr val="dk1"/>
                </a:solidFill>
              </a:rPr>
              <a:t>R. U. R. (1920)</a:t>
            </a:r>
            <a:endParaRPr sz="2300">
              <a:solidFill>
                <a:schemeClr val="dk1"/>
              </a:solidFill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cs-CZ" sz="2300">
                <a:solidFill>
                  <a:schemeClr val="dk1"/>
                </a:solidFill>
              </a:rPr>
              <a:t>Ze života hmyzu (1921)</a:t>
            </a:r>
            <a:endParaRPr sz="2300">
              <a:solidFill>
                <a:schemeClr val="dk1"/>
              </a:solidFill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cs-CZ" sz="2300">
                <a:solidFill>
                  <a:schemeClr val="dk1"/>
                </a:solidFill>
              </a:rPr>
              <a:t>Věc Makropulos (1922)</a:t>
            </a:r>
            <a:endParaRPr sz="2300">
              <a:solidFill>
                <a:schemeClr val="dk1"/>
              </a:solidFill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cs-CZ" sz="2300">
                <a:solidFill>
                  <a:schemeClr val="dk1"/>
                </a:solidFill>
              </a:rPr>
              <a:t>Adam stvořitel (1927)</a:t>
            </a:r>
            <a:endParaRPr sz="2300">
              <a:solidFill>
                <a:schemeClr val="dk1"/>
              </a:solidFill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cs-CZ" sz="2300">
                <a:solidFill>
                  <a:schemeClr val="dk1"/>
                </a:solidFill>
              </a:rPr>
              <a:t>Bílá nemoc (1937)</a:t>
            </a:r>
            <a:endParaRPr sz="2300">
              <a:solidFill>
                <a:schemeClr val="dk1"/>
              </a:solidFill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cs-CZ" sz="2300">
                <a:solidFill>
                  <a:schemeClr val="dk1"/>
                </a:solidFill>
              </a:rPr>
              <a:t>Matka (1938)</a:t>
            </a:r>
            <a:endParaRPr sz="2300">
              <a:solidFill>
                <a:schemeClr val="dk1"/>
              </a:solidFill>
            </a:endParaRPr>
          </a:p>
        </p:txBody>
      </p:sp>
      <p:cxnSp>
        <p:nvCxnSpPr>
          <p:cNvPr id="190" name="Google Shape;190;p24"/>
          <p:cNvCxnSpPr/>
          <p:nvPr/>
        </p:nvCxnSpPr>
        <p:spPr>
          <a:xfrm>
            <a:off x="3900" y="878700"/>
            <a:ext cx="121842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diamond" w="med" len="med"/>
            <a:tailEnd type="diamond" w="med" len="med"/>
          </a:ln>
        </p:spPr>
      </p:cxnSp>
      <p:pic>
        <p:nvPicPr>
          <p:cNvPr id="191" name="Google Shape;19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67550" y="1017600"/>
            <a:ext cx="3488225" cy="5395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5"/>
          <p:cNvSpPr txBox="1"/>
          <p:nvPr/>
        </p:nvSpPr>
        <p:spPr>
          <a:xfrm>
            <a:off x="4135500" y="0"/>
            <a:ext cx="3921000" cy="8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800" b="1"/>
              <a:t>Literární díla</a:t>
            </a:r>
            <a:endParaRPr sz="4800" b="1"/>
          </a:p>
        </p:txBody>
      </p:sp>
      <p:sp>
        <p:nvSpPr>
          <p:cNvPr id="198" name="Google Shape;198;p25"/>
          <p:cNvSpPr txBox="1"/>
          <p:nvPr/>
        </p:nvSpPr>
        <p:spPr>
          <a:xfrm>
            <a:off x="3900" y="878700"/>
            <a:ext cx="8573400" cy="59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800" b="1">
                <a:solidFill>
                  <a:schemeClr val="dk1"/>
                </a:solidFill>
              </a:rPr>
              <a:t>Cestopisy</a:t>
            </a:r>
            <a:endParaRPr sz="28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cs-CZ" sz="2300">
                <a:solidFill>
                  <a:schemeClr val="dk1"/>
                </a:solidFill>
              </a:rPr>
              <a:t>Italské listy (1923)</a:t>
            </a:r>
            <a:endParaRPr sz="2300">
              <a:solidFill>
                <a:schemeClr val="dk1"/>
              </a:solidFill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cs-CZ" sz="2300">
                <a:solidFill>
                  <a:schemeClr val="dk1"/>
                </a:solidFill>
              </a:rPr>
              <a:t>Anglické listy (1924)</a:t>
            </a:r>
            <a:endParaRPr sz="2300">
              <a:solidFill>
                <a:schemeClr val="dk1"/>
              </a:solidFill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cs-CZ" sz="2300">
                <a:solidFill>
                  <a:schemeClr val="dk1"/>
                </a:solidFill>
              </a:rPr>
              <a:t>Výlet do Španěl (1930)</a:t>
            </a:r>
            <a:endParaRPr sz="2300">
              <a:solidFill>
                <a:schemeClr val="dk1"/>
              </a:solidFill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cs-CZ" sz="2300">
                <a:solidFill>
                  <a:schemeClr val="dk1"/>
                </a:solidFill>
              </a:rPr>
              <a:t>Obrázky z Holandska (1932)</a:t>
            </a:r>
            <a:endParaRPr sz="2300">
              <a:solidFill>
                <a:schemeClr val="dk1"/>
              </a:solidFill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cs-CZ" sz="2300">
                <a:solidFill>
                  <a:schemeClr val="dk1"/>
                </a:solidFill>
              </a:rPr>
              <a:t>Cesta na sever (1936)</a:t>
            </a:r>
            <a:endParaRPr sz="2300">
              <a:solidFill>
                <a:schemeClr val="dk1"/>
              </a:solidFill>
            </a:endParaRPr>
          </a:p>
        </p:txBody>
      </p:sp>
      <p:cxnSp>
        <p:nvCxnSpPr>
          <p:cNvPr id="199" name="Google Shape;199;p25"/>
          <p:cNvCxnSpPr/>
          <p:nvPr/>
        </p:nvCxnSpPr>
        <p:spPr>
          <a:xfrm>
            <a:off x="3900" y="878700"/>
            <a:ext cx="121842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diamond" w="med" len="med"/>
            <a:tailEnd type="diamond" w="med" len="med"/>
          </a:ln>
        </p:spPr>
      </p:cxnSp>
      <p:pic>
        <p:nvPicPr>
          <p:cNvPr id="200" name="Google Shape;200;p25"/>
          <p:cNvPicPr preferRelativeResize="0"/>
          <p:nvPr/>
        </p:nvPicPr>
        <p:blipFill rotWithShape="1">
          <a:blip r:embed="rId3">
            <a:alphaModFix/>
          </a:blip>
          <a:srcRect l="3892"/>
          <a:stretch/>
        </p:blipFill>
        <p:spPr>
          <a:xfrm>
            <a:off x="8577450" y="1012275"/>
            <a:ext cx="3488225" cy="5395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6"/>
          <p:cNvSpPr txBox="1"/>
          <p:nvPr/>
        </p:nvSpPr>
        <p:spPr>
          <a:xfrm>
            <a:off x="4135500" y="0"/>
            <a:ext cx="3921000" cy="8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800" b="1"/>
              <a:t>Literární díla</a:t>
            </a:r>
            <a:endParaRPr sz="4800" b="1"/>
          </a:p>
        </p:txBody>
      </p:sp>
      <p:sp>
        <p:nvSpPr>
          <p:cNvPr id="207" name="Google Shape;207;p26"/>
          <p:cNvSpPr txBox="1"/>
          <p:nvPr/>
        </p:nvSpPr>
        <p:spPr>
          <a:xfrm>
            <a:off x="3900" y="878700"/>
            <a:ext cx="8587500" cy="59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800" b="1">
                <a:solidFill>
                  <a:schemeClr val="dk1"/>
                </a:solidFill>
              </a:rPr>
              <a:t>Překlady</a:t>
            </a:r>
            <a:endParaRPr sz="28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cs-CZ" sz="2300">
                <a:solidFill>
                  <a:schemeClr val="dk1"/>
                </a:solidFill>
              </a:rPr>
              <a:t>Francouzská poezie nové doby (1920)</a:t>
            </a:r>
            <a:endParaRPr sz="2300">
              <a:solidFill>
                <a:schemeClr val="dk1"/>
              </a:solidFill>
            </a:endParaRPr>
          </a:p>
        </p:txBody>
      </p:sp>
      <p:cxnSp>
        <p:nvCxnSpPr>
          <p:cNvPr id="208" name="Google Shape;208;p26"/>
          <p:cNvCxnSpPr/>
          <p:nvPr/>
        </p:nvCxnSpPr>
        <p:spPr>
          <a:xfrm>
            <a:off x="3900" y="878700"/>
            <a:ext cx="121842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diamond" w="med" len="med"/>
            <a:tailEnd type="diamond" w="med" len="med"/>
          </a:ln>
        </p:spPr>
      </p:cxnSp>
      <p:pic>
        <p:nvPicPr>
          <p:cNvPr id="209" name="Google Shape;209;p26"/>
          <p:cNvPicPr preferRelativeResize="0"/>
          <p:nvPr/>
        </p:nvPicPr>
        <p:blipFill rotWithShape="1">
          <a:blip r:embed="rId3">
            <a:alphaModFix/>
          </a:blip>
          <a:srcRect l="9585" t="843" r="1327" b="1069"/>
          <a:stretch/>
        </p:blipFill>
        <p:spPr>
          <a:xfrm>
            <a:off x="8639025" y="1009725"/>
            <a:ext cx="3424776" cy="522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7"/>
          <p:cNvSpPr txBox="1"/>
          <p:nvPr/>
        </p:nvSpPr>
        <p:spPr>
          <a:xfrm>
            <a:off x="4135500" y="0"/>
            <a:ext cx="3921000" cy="8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800" b="1"/>
              <a:t>Literární díla</a:t>
            </a:r>
            <a:endParaRPr sz="4800" b="1"/>
          </a:p>
        </p:txBody>
      </p:sp>
      <p:sp>
        <p:nvSpPr>
          <p:cNvPr id="216" name="Google Shape;216;p27"/>
          <p:cNvSpPr txBox="1"/>
          <p:nvPr/>
        </p:nvSpPr>
        <p:spPr>
          <a:xfrm>
            <a:off x="3900" y="878700"/>
            <a:ext cx="8052600" cy="59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800" b="1">
                <a:solidFill>
                  <a:schemeClr val="dk1"/>
                </a:solidFill>
              </a:rPr>
              <a:t>Politická díla</a:t>
            </a:r>
            <a:endParaRPr sz="28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cs-CZ" sz="2300">
                <a:solidFill>
                  <a:schemeClr val="dk1"/>
                </a:solidFill>
              </a:rPr>
              <a:t>Hovory s TGM (1928–1935, 3 svazky)</a:t>
            </a:r>
            <a:endParaRPr sz="2300">
              <a:solidFill>
                <a:schemeClr val="dk1"/>
              </a:solidFill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cs-CZ" sz="2300">
                <a:solidFill>
                  <a:schemeClr val="dk1"/>
                </a:solidFill>
              </a:rPr>
              <a:t>Mlčení s TGM (esej z roku 1935)</a:t>
            </a:r>
            <a:endParaRPr sz="2300">
              <a:solidFill>
                <a:schemeClr val="dk1"/>
              </a:solidFill>
            </a:endParaRPr>
          </a:p>
        </p:txBody>
      </p:sp>
      <p:cxnSp>
        <p:nvCxnSpPr>
          <p:cNvPr id="217" name="Google Shape;217;p27"/>
          <p:cNvCxnSpPr/>
          <p:nvPr/>
        </p:nvCxnSpPr>
        <p:spPr>
          <a:xfrm>
            <a:off x="3900" y="878700"/>
            <a:ext cx="121842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diamond" w="med" len="med"/>
            <a:tailEnd type="diamond" w="med" len="med"/>
          </a:ln>
        </p:spPr>
      </p:cxnSp>
      <p:pic>
        <p:nvPicPr>
          <p:cNvPr id="218" name="Google Shape;218;p27"/>
          <p:cNvPicPr preferRelativeResize="0"/>
          <p:nvPr/>
        </p:nvPicPr>
        <p:blipFill rotWithShape="1">
          <a:blip r:embed="rId3">
            <a:alphaModFix/>
          </a:blip>
          <a:srcRect l="6600" r="4566"/>
          <a:stretch/>
        </p:blipFill>
        <p:spPr>
          <a:xfrm>
            <a:off x="8056500" y="1012275"/>
            <a:ext cx="4012026" cy="4693876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7"/>
          <p:cNvSpPr txBox="1"/>
          <p:nvPr/>
        </p:nvSpPr>
        <p:spPr>
          <a:xfrm>
            <a:off x="8296100" y="5706150"/>
            <a:ext cx="3532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Tomáš G. Masaryk</a:t>
            </a:r>
            <a:br>
              <a:rPr lang="cs-CZ"/>
            </a:br>
            <a:r>
              <a:rPr lang="cs-CZ"/>
              <a:t>Fotograf: Karel Čapek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8"/>
          <p:cNvSpPr txBox="1"/>
          <p:nvPr/>
        </p:nvSpPr>
        <p:spPr>
          <a:xfrm>
            <a:off x="4135500" y="0"/>
            <a:ext cx="3921000" cy="8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800" b="1"/>
              <a:t>Literární díla</a:t>
            </a:r>
            <a:endParaRPr sz="4800" b="1"/>
          </a:p>
        </p:txBody>
      </p:sp>
      <p:sp>
        <p:nvSpPr>
          <p:cNvPr id="226" name="Google Shape;226;p28"/>
          <p:cNvSpPr txBox="1"/>
          <p:nvPr/>
        </p:nvSpPr>
        <p:spPr>
          <a:xfrm>
            <a:off x="3900" y="878700"/>
            <a:ext cx="8052600" cy="59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800" b="1">
                <a:solidFill>
                  <a:schemeClr val="dk1"/>
                </a:solidFill>
              </a:rPr>
              <a:t>Dětské knihy</a:t>
            </a:r>
            <a:endParaRPr sz="28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cs-CZ" sz="2300">
                <a:solidFill>
                  <a:schemeClr val="dk1"/>
                </a:solidFill>
              </a:rPr>
              <a:t>Devatero pohádek (1932)</a:t>
            </a:r>
            <a:endParaRPr sz="2300">
              <a:solidFill>
                <a:schemeClr val="dk1"/>
              </a:solidFill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cs-CZ" sz="2300">
                <a:solidFill>
                  <a:schemeClr val="dk1"/>
                </a:solidFill>
              </a:rPr>
              <a:t>Dášeňka čili život štěněte (1933)</a:t>
            </a:r>
            <a:endParaRPr sz="2300">
              <a:solidFill>
                <a:schemeClr val="dk1"/>
              </a:solidFill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cs-CZ" sz="2300">
                <a:solidFill>
                  <a:schemeClr val="dk1"/>
                </a:solidFill>
              </a:rPr>
              <a:t>Měl jsem psa a kočku (1939)</a:t>
            </a:r>
            <a:endParaRPr sz="2300">
              <a:solidFill>
                <a:schemeClr val="dk1"/>
              </a:solidFill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cs-CZ" sz="2300">
                <a:solidFill>
                  <a:schemeClr val="dk1"/>
                </a:solidFill>
              </a:rPr>
              <a:t>Pudlenka (1970)</a:t>
            </a:r>
            <a:endParaRPr sz="2300">
              <a:solidFill>
                <a:schemeClr val="dk1"/>
              </a:solidFill>
            </a:endParaRPr>
          </a:p>
        </p:txBody>
      </p:sp>
      <p:cxnSp>
        <p:nvCxnSpPr>
          <p:cNvPr id="227" name="Google Shape;227;p28"/>
          <p:cNvCxnSpPr/>
          <p:nvPr/>
        </p:nvCxnSpPr>
        <p:spPr>
          <a:xfrm>
            <a:off x="3900" y="878700"/>
            <a:ext cx="121842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diamond" w="med" len="med"/>
            <a:tailEnd type="diamond" w="med" len="med"/>
          </a:ln>
        </p:spPr>
      </p:cxnSp>
      <p:pic>
        <p:nvPicPr>
          <p:cNvPr id="228" name="Google Shape;228;p28"/>
          <p:cNvPicPr preferRelativeResize="0"/>
          <p:nvPr/>
        </p:nvPicPr>
        <p:blipFill rotWithShape="1">
          <a:blip r:embed="rId3">
            <a:alphaModFix/>
          </a:blip>
          <a:srcRect t="5592" b="2580"/>
          <a:stretch/>
        </p:blipFill>
        <p:spPr>
          <a:xfrm>
            <a:off x="8056500" y="1026200"/>
            <a:ext cx="4002150" cy="4675626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8"/>
          <p:cNvSpPr txBox="1"/>
          <p:nvPr/>
        </p:nvSpPr>
        <p:spPr>
          <a:xfrm>
            <a:off x="8304175" y="5701825"/>
            <a:ext cx="3532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Dášeňka, pejsek Karla Čapka</a:t>
            </a:r>
            <a:br>
              <a:rPr lang="cs-CZ"/>
            </a:br>
            <a:r>
              <a:rPr lang="cs-CZ"/>
              <a:t>Fotograf: Karel Čapek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9"/>
          <p:cNvSpPr txBox="1"/>
          <p:nvPr/>
        </p:nvSpPr>
        <p:spPr>
          <a:xfrm>
            <a:off x="2766900" y="0"/>
            <a:ext cx="6658200" cy="8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800" b="1"/>
              <a:t>Karel Čapek: Fotograf</a:t>
            </a:r>
            <a:endParaRPr sz="4800" b="1"/>
          </a:p>
        </p:txBody>
      </p:sp>
      <p:cxnSp>
        <p:nvCxnSpPr>
          <p:cNvPr id="236" name="Google Shape;236;p29"/>
          <p:cNvCxnSpPr/>
          <p:nvPr/>
        </p:nvCxnSpPr>
        <p:spPr>
          <a:xfrm>
            <a:off x="3900" y="878700"/>
            <a:ext cx="121842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diamond" w="med" len="med"/>
            <a:tailEnd type="diamond" w="med" len="med"/>
          </a:ln>
        </p:spPr>
      </p:cxnSp>
      <p:sp>
        <p:nvSpPr>
          <p:cNvPr id="237" name="Google Shape;237;p29"/>
          <p:cNvSpPr txBox="1"/>
          <p:nvPr/>
        </p:nvSpPr>
        <p:spPr>
          <a:xfrm>
            <a:off x="7866963" y="5972175"/>
            <a:ext cx="4074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Spisovatel a dramatik František Langer s konví</a:t>
            </a:r>
            <a:endParaRPr/>
          </a:p>
        </p:txBody>
      </p:sp>
      <p:pic>
        <p:nvPicPr>
          <p:cNvPr id="238" name="Google Shape;238;p29"/>
          <p:cNvPicPr preferRelativeResize="0"/>
          <p:nvPr/>
        </p:nvPicPr>
        <p:blipFill rotWithShape="1">
          <a:blip r:embed="rId3">
            <a:alphaModFix/>
          </a:blip>
          <a:srcRect r="9518"/>
          <a:stretch/>
        </p:blipFill>
        <p:spPr>
          <a:xfrm>
            <a:off x="7749281" y="1019175"/>
            <a:ext cx="4309369" cy="4953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29"/>
          <p:cNvSpPr txBox="1"/>
          <p:nvPr/>
        </p:nvSpPr>
        <p:spPr>
          <a:xfrm>
            <a:off x="1278411" y="5972175"/>
            <a:ext cx="3034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Zátiší s prázdnou židlí a pantoflemi</a:t>
            </a:r>
            <a:endParaRPr/>
          </a:p>
        </p:txBody>
      </p:sp>
      <p:pic>
        <p:nvPicPr>
          <p:cNvPr id="240" name="Google Shape;240;p29"/>
          <p:cNvPicPr preferRelativeResize="0"/>
          <p:nvPr/>
        </p:nvPicPr>
        <p:blipFill rotWithShape="1">
          <a:blip r:embed="rId4">
            <a:alphaModFix/>
          </a:blip>
          <a:srcRect b="10546"/>
          <a:stretch/>
        </p:blipFill>
        <p:spPr>
          <a:xfrm>
            <a:off x="104925" y="1019175"/>
            <a:ext cx="5381474" cy="495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6" name="Google Shape;246;p30"/>
          <p:cNvCxnSpPr/>
          <p:nvPr/>
        </p:nvCxnSpPr>
        <p:spPr>
          <a:xfrm>
            <a:off x="3900" y="878700"/>
            <a:ext cx="121842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diamond" w="med" len="med"/>
            <a:tailEnd type="diamond" w="med" len="med"/>
          </a:ln>
        </p:spPr>
      </p:cxnSp>
      <p:sp>
        <p:nvSpPr>
          <p:cNvPr id="247" name="Google Shape;247;p30"/>
          <p:cNvSpPr txBox="1"/>
          <p:nvPr/>
        </p:nvSpPr>
        <p:spPr>
          <a:xfrm>
            <a:off x="7869000" y="5972175"/>
            <a:ext cx="4074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Zátiší s kaktusy v protisvětle</a:t>
            </a:r>
            <a:endParaRPr/>
          </a:p>
        </p:txBody>
      </p:sp>
      <p:pic>
        <p:nvPicPr>
          <p:cNvPr id="248" name="Google Shape;248;p30"/>
          <p:cNvPicPr preferRelativeResize="0"/>
          <p:nvPr/>
        </p:nvPicPr>
        <p:blipFill rotWithShape="1">
          <a:blip r:embed="rId3">
            <a:alphaModFix/>
          </a:blip>
          <a:srcRect l="6923" r="3622"/>
          <a:stretch/>
        </p:blipFill>
        <p:spPr>
          <a:xfrm>
            <a:off x="104775" y="1019175"/>
            <a:ext cx="5372100" cy="4952999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30"/>
          <p:cNvSpPr txBox="1"/>
          <p:nvPr/>
        </p:nvSpPr>
        <p:spPr>
          <a:xfrm>
            <a:off x="1947963" y="5972175"/>
            <a:ext cx="1685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Zátiší s deštníkem</a:t>
            </a:r>
            <a:endParaRPr/>
          </a:p>
        </p:txBody>
      </p:sp>
      <p:pic>
        <p:nvPicPr>
          <p:cNvPr id="250" name="Google Shape;250;p30"/>
          <p:cNvPicPr preferRelativeResize="0"/>
          <p:nvPr/>
        </p:nvPicPr>
        <p:blipFill rotWithShape="1">
          <a:blip r:embed="rId4">
            <a:alphaModFix/>
          </a:blip>
          <a:srcRect r="11925"/>
          <a:stretch/>
        </p:blipFill>
        <p:spPr>
          <a:xfrm>
            <a:off x="7753350" y="1019175"/>
            <a:ext cx="4305325" cy="4952999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30"/>
          <p:cNvSpPr txBox="1"/>
          <p:nvPr/>
        </p:nvSpPr>
        <p:spPr>
          <a:xfrm>
            <a:off x="2766900" y="0"/>
            <a:ext cx="6658200" cy="8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800" b="1"/>
              <a:t>Karel Čapek: Fotograf</a:t>
            </a:r>
            <a:endParaRPr sz="48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7" name="Google Shape;257;p31"/>
          <p:cNvCxnSpPr/>
          <p:nvPr/>
        </p:nvCxnSpPr>
        <p:spPr>
          <a:xfrm>
            <a:off x="3900" y="878700"/>
            <a:ext cx="121842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diamond" w="med" len="med"/>
            <a:tailEnd type="diamond" w="med" len="med"/>
          </a:ln>
        </p:spPr>
      </p:cxnSp>
      <p:sp>
        <p:nvSpPr>
          <p:cNvPr id="258" name="Google Shape;258;p31"/>
          <p:cNvSpPr txBox="1"/>
          <p:nvPr/>
        </p:nvSpPr>
        <p:spPr>
          <a:xfrm>
            <a:off x="7866638" y="5972175"/>
            <a:ext cx="4074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Olga Scheinpflugová</a:t>
            </a:r>
            <a:endParaRPr/>
          </a:p>
        </p:txBody>
      </p:sp>
      <p:sp>
        <p:nvSpPr>
          <p:cNvPr id="259" name="Google Shape;259;p31"/>
          <p:cNvSpPr txBox="1"/>
          <p:nvPr/>
        </p:nvSpPr>
        <p:spPr>
          <a:xfrm>
            <a:off x="1943200" y="5972175"/>
            <a:ext cx="1685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Krajina</a:t>
            </a:r>
            <a:endParaRPr/>
          </a:p>
        </p:txBody>
      </p:sp>
      <p:sp>
        <p:nvSpPr>
          <p:cNvPr id="260" name="Google Shape;260;p31"/>
          <p:cNvSpPr txBox="1"/>
          <p:nvPr/>
        </p:nvSpPr>
        <p:spPr>
          <a:xfrm>
            <a:off x="2766900" y="0"/>
            <a:ext cx="6658200" cy="8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800" b="1"/>
              <a:t>Karel Čapek: Fotograf</a:t>
            </a:r>
            <a:endParaRPr sz="4800" b="1"/>
          </a:p>
        </p:txBody>
      </p:sp>
      <p:pic>
        <p:nvPicPr>
          <p:cNvPr id="261" name="Google Shape;261;p31"/>
          <p:cNvPicPr preferRelativeResize="0"/>
          <p:nvPr/>
        </p:nvPicPr>
        <p:blipFill rotWithShape="1">
          <a:blip r:embed="rId3">
            <a:alphaModFix/>
          </a:blip>
          <a:srcRect t="11900" b="3094"/>
          <a:stretch/>
        </p:blipFill>
        <p:spPr>
          <a:xfrm>
            <a:off x="7748600" y="1019175"/>
            <a:ext cx="4310074" cy="495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1"/>
          <p:cNvPicPr preferRelativeResize="0"/>
          <p:nvPr/>
        </p:nvPicPr>
        <p:blipFill rotWithShape="1">
          <a:blip r:embed="rId4">
            <a:alphaModFix/>
          </a:blip>
          <a:srcRect b="10474"/>
          <a:stretch/>
        </p:blipFill>
        <p:spPr>
          <a:xfrm>
            <a:off x="104775" y="1019175"/>
            <a:ext cx="5362576" cy="495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/>
          <p:nvPr/>
        </p:nvSpPr>
        <p:spPr>
          <a:xfrm>
            <a:off x="2475750" y="0"/>
            <a:ext cx="7240500" cy="8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800" b="1"/>
              <a:t>Karel Čapek (1890-1938)</a:t>
            </a:r>
            <a:endParaRPr sz="4800" b="1"/>
          </a:p>
        </p:txBody>
      </p:sp>
      <p:sp>
        <p:nvSpPr>
          <p:cNvPr id="75" name="Google Shape;75;p14"/>
          <p:cNvSpPr txBox="1"/>
          <p:nvPr/>
        </p:nvSpPr>
        <p:spPr>
          <a:xfrm>
            <a:off x="322775" y="2020100"/>
            <a:ext cx="2680500" cy="37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cs-CZ" sz="3200"/>
              <a:t>spisovatel</a:t>
            </a:r>
            <a:endParaRPr sz="3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cs-CZ" sz="3200"/>
              <a:t>novinář</a:t>
            </a:r>
            <a:endParaRPr sz="3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cs-CZ" sz="3200"/>
              <a:t>dramatik</a:t>
            </a:r>
            <a:endParaRPr sz="3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cs-CZ" sz="3200"/>
              <a:t>překladatel</a:t>
            </a:r>
            <a:endParaRPr sz="3200"/>
          </a:p>
        </p:txBody>
      </p:sp>
      <p:cxnSp>
        <p:nvCxnSpPr>
          <p:cNvPr id="76" name="Google Shape;76;p14"/>
          <p:cNvCxnSpPr/>
          <p:nvPr/>
        </p:nvCxnSpPr>
        <p:spPr>
          <a:xfrm>
            <a:off x="3900" y="890400"/>
            <a:ext cx="121842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diamond" w="med" len="med"/>
            <a:tailEnd type="diamond" w="med" len="med"/>
          </a:ln>
        </p:spPr>
      </p:cxnSp>
      <p:pic>
        <p:nvPicPr>
          <p:cNvPr id="77" name="Google Shape;7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85600" y="1027700"/>
            <a:ext cx="4086276" cy="566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2"/>
          <p:cNvSpPr txBox="1"/>
          <p:nvPr/>
        </p:nvSpPr>
        <p:spPr>
          <a:xfrm>
            <a:off x="5070750" y="0"/>
            <a:ext cx="2050500" cy="8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800" b="1">
                <a:solidFill>
                  <a:schemeClr val="dk1"/>
                </a:solidFill>
              </a:rPr>
              <a:t>Zdroje</a:t>
            </a:r>
            <a:endParaRPr sz="4800" b="1">
              <a:solidFill>
                <a:schemeClr val="dk1"/>
              </a:solidFill>
            </a:endParaRPr>
          </a:p>
        </p:txBody>
      </p:sp>
      <p:cxnSp>
        <p:nvCxnSpPr>
          <p:cNvPr id="269" name="Google Shape;269;p32"/>
          <p:cNvCxnSpPr/>
          <p:nvPr/>
        </p:nvCxnSpPr>
        <p:spPr>
          <a:xfrm>
            <a:off x="3900" y="878700"/>
            <a:ext cx="121842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diamond" w="med" len="med"/>
            <a:tailEnd type="diamond" w="med" len="med"/>
          </a:ln>
        </p:spPr>
      </p:cxnSp>
      <p:sp>
        <p:nvSpPr>
          <p:cNvPr id="270" name="Google Shape;270;p32"/>
          <p:cNvSpPr txBox="1"/>
          <p:nvPr/>
        </p:nvSpPr>
        <p:spPr>
          <a:xfrm>
            <a:off x="652200" y="1630525"/>
            <a:ext cx="5691900" cy="6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32"/>
          <p:cNvSpPr txBox="1"/>
          <p:nvPr/>
        </p:nvSpPr>
        <p:spPr>
          <a:xfrm>
            <a:off x="0" y="878700"/>
            <a:ext cx="12184200" cy="59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cs-CZ" sz="2300"/>
              <a:t>HALÍK, Miroslav. Karel Čapek: život a dílo v datech. Praha: Academia, 1983.</a:t>
            </a:r>
            <a:endParaRPr sz="2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cs-CZ" sz="2300" u="sng">
                <a:solidFill>
                  <a:schemeClr val="hlink"/>
                </a:solidFill>
                <a:hlinkClick r:id="rId3"/>
              </a:rPr>
              <a:t>Městská knihovna v Praze: </a:t>
            </a:r>
            <a:r>
              <a:rPr lang="cs-CZ" sz="2300" u="sng">
                <a:solidFill>
                  <a:schemeClr val="hlink"/>
                </a:solidFill>
                <a:hlinkClick r:id="rId3"/>
              </a:rPr>
              <a:t>Projekt “Karel Čapek”</a:t>
            </a:r>
            <a:endParaRPr sz="2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cs-CZ" sz="2300" u="sng">
                <a:solidFill>
                  <a:schemeClr val="hlink"/>
                </a:solidFill>
                <a:hlinkClick r:id="rId4"/>
              </a:rPr>
              <a:t>https://karelcapek.cz/</a:t>
            </a:r>
            <a:endParaRPr sz="2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cs-CZ" sz="2300" u="sng">
                <a:solidFill>
                  <a:schemeClr val="hlink"/>
                </a:solidFill>
                <a:hlinkClick r:id="rId5"/>
              </a:rPr>
              <a:t>Památník Karla Čapka</a:t>
            </a:r>
            <a:endParaRPr sz="2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cs-CZ" sz="2300" u="sng">
                <a:solidFill>
                  <a:schemeClr val="hlink"/>
                </a:solidFill>
                <a:hlinkClick r:id="rId6"/>
              </a:rPr>
              <a:t>iDnes: Zemřel Jaroslav Dostál, zeť Josefa Čapka</a:t>
            </a:r>
            <a:endParaRPr sz="2300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cs-CZ" sz="2300" u="sng">
                <a:solidFill>
                  <a:schemeClr val="hlink"/>
                </a:solidFill>
                <a:hlinkClick r:id="rId7"/>
              </a:rPr>
              <a:t>Marta Kastnerová roz. Procházková</a:t>
            </a:r>
            <a:endParaRPr sz="2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300"/>
              <a:t>Fotografie a obrázky:</a:t>
            </a:r>
            <a:endParaRPr sz="2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300" u="sng">
                <a:solidFill>
                  <a:schemeClr val="hlink"/>
                </a:solidFill>
                <a:hlinkClick r:id="rId8"/>
              </a:rPr>
              <a:t>https://commons.wikimedia.org</a:t>
            </a:r>
            <a:endParaRPr sz="23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5"/>
          <p:cNvSpPr txBox="1"/>
          <p:nvPr/>
        </p:nvSpPr>
        <p:spPr>
          <a:xfrm>
            <a:off x="4502100" y="50"/>
            <a:ext cx="3187800" cy="8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800" b="1"/>
              <a:t>Životopis</a:t>
            </a:r>
            <a:endParaRPr sz="4800" b="1"/>
          </a:p>
        </p:txBody>
      </p:sp>
      <p:sp>
        <p:nvSpPr>
          <p:cNvPr id="84" name="Google Shape;84;p15"/>
          <p:cNvSpPr txBox="1"/>
          <p:nvPr/>
        </p:nvSpPr>
        <p:spPr>
          <a:xfrm>
            <a:off x="0" y="886250"/>
            <a:ext cx="8093100" cy="5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800" b="1">
                <a:solidFill>
                  <a:schemeClr val="dk1"/>
                </a:solidFill>
              </a:rPr>
              <a:t>Dětství, chlapectví</a:t>
            </a:r>
            <a:endParaRPr sz="28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cs-CZ" sz="2300"/>
              <a:t>Narodil se 9. ledna 1890 v Malých Svatoňovicích v rodině venkovského lékaře Antonína Čapka.</a:t>
            </a:r>
            <a:endParaRPr sz="230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cs-CZ" sz="2300"/>
              <a:t>Po narození Karla se rodina přestěhovala do vlastního domu v Úpici, kde Karel ukončil základní školu.</a:t>
            </a:r>
            <a:endParaRPr sz="230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cs-CZ" sz="2300"/>
              <a:t>Od roku 1901 studoval na gymnáziu v Hradci Králové a od roku 1905 na gymnáziu v Brně.</a:t>
            </a:r>
            <a:endParaRPr sz="230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cs-CZ" sz="2300"/>
              <a:t>V roce 1907 se přestěhoval do Prahy, kde ukončil své gymnaziální vzdělání.</a:t>
            </a:r>
            <a:endParaRPr sz="2300"/>
          </a:p>
        </p:txBody>
      </p:sp>
      <p:cxnSp>
        <p:nvCxnSpPr>
          <p:cNvPr id="85" name="Google Shape;85;p15"/>
          <p:cNvCxnSpPr/>
          <p:nvPr/>
        </p:nvCxnSpPr>
        <p:spPr>
          <a:xfrm>
            <a:off x="3900" y="886250"/>
            <a:ext cx="121842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diamond" w="med" len="med"/>
            <a:tailEnd type="diamond" w="med" len="med"/>
          </a:ln>
        </p:spPr>
      </p:cxnSp>
      <p:sp>
        <p:nvSpPr>
          <p:cNvPr id="86" name="Google Shape;86;p15"/>
          <p:cNvSpPr txBox="1"/>
          <p:nvPr/>
        </p:nvSpPr>
        <p:spPr>
          <a:xfrm>
            <a:off x="8093175" y="5830300"/>
            <a:ext cx="3962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Mladý Karel Čapek (1905)</a:t>
            </a:r>
            <a:endParaRPr/>
          </a:p>
        </p:txBody>
      </p:sp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5559" b="3158"/>
          <a:stretch/>
        </p:blipFill>
        <p:spPr>
          <a:xfrm>
            <a:off x="8093175" y="1024600"/>
            <a:ext cx="3962698" cy="4805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6"/>
          <p:cNvSpPr txBox="1"/>
          <p:nvPr/>
        </p:nvSpPr>
        <p:spPr>
          <a:xfrm>
            <a:off x="4502100" y="50"/>
            <a:ext cx="3187800" cy="8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800" b="1"/>
              <a:t>Životopis</a:t>
            </a:r>
            <a:endParaRPr sz="4800" b="1"/>
          </a:p>
        </p:txBody>
      </p:sp>
      <p:cxnSp>
        <p:nvCxnSpPr>
          <p:cNvPr id="94" name="Google Shape;94;p16"/>
          <p:cNvCxnSpPr/>
          <p:nvPr/>
        </p:nvCxnSpPr>
        <p:spPr>
          <a:xfrm>
            <a:off x="3900" y="886250"/>
            <a:ext cx="121842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diamond" w="med" len="med"/>
            <a:tailEnd type="diamond" w="med" len="med"/>
          </a:ln>
        </p:spPr>
      </p:cxnSp>
      <p:sp>
        <p:nvSpPr>
          <p:cNvPr id="95" name="Google Shape;95;p16"/>
          <p:cNvSpPr txBox="1"/>
          <p:nvPr/>
        </p:nvSpPr>
        <p:spPr>
          <a:xfrm>
            <a:off x="6037250" y="5635850"/>
            <a:ext cx="6018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Dům Čapkových v Úpici, tady bydleli v letech 1890 až 1907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(dům č. p. 265)</a:t>
            </a:r>
            <a:endParaRPr/>
          </a:p>
        </p:txBody>
      </p:sp>
      <p:pic>
        <p:nvPicPr>
          <p:cNvPr id="96" name="Google Shape;96;p16"/>
          <p:cNvPicPr preferRelativeResize="0"/>
          <p:nvPr/>
        </p:nvPicPr>
        <p:blipFill rotWithShape="1">
          <a:blip r:embed="rId3">
            <a:alphaModFix/>
          </a:blip>
          <a:srcRect t="27446"/>
          <a:stretch/>
        </p:blipFill>
        <p:spPr>
          <a:xfrm>
            <a:off x="112900" y="1027700"/>
            <a:ext cx="5786574" cy="4608149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6"/>
          <p:cNvSpPr txBox="1"/>
          <p:nvPr/>
        </p:nvSpPr>
        <p:spPr>
          <a:xfrm>
            <a:off x="112900" y="5635850"/>
            <a:ext cx="5786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Malé Svatoňovice (1890)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V domě na náměstí, kde se Karel Čapek narodil, je nyní muzeum</a:t>
            </a:r>
            <a:endParaRPr/>
          </a:p>
        </p:txBody>
      </p:sp>
      <p:pic>
        <p:nvPicPr>
          <p:cNvPr id="98" name="Google Shape;98;p16"/>
          <p:cNvPicPr preferRelativeResize="0"/>
          <p:nvPr/>
        </p:nvPicPr>
        <p:blipFill rotWithShape="1">
          <a:blip r:embed="rId4">
            <a:alphaModFix/>
          </a:blip>
          <a:srcRect r="7885"/>
          <a:stretch/>
        </p:blipFill>
        <p:spPr>
          <a:xfrm>
            <a:off x="6037250" y="1024125"/>
            <a:ext cx="6018601" cy="46152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7"/>
          <p:cNvSpPr txBox="1"/>
          <p:nvPr/>
        </p:nvSpPr>
        <p:spPr>
          <a:xfrm>
            <a:off x="4498200" y="0"/>
            <a:ext cx="3195600" cy="8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800" b="1"/>
              <a:t>Životopis</a:t>
            </a:r>
            <a:endParaRPr sz="4800" b="1"/>
          </a:p>
        </p:txBody>
      </p:sp>
      <p:sp>
        <p:nvSpPr>
          <p:cNvPr id="105" name="Google Shape;105;p17"/>
          <p:cNvSpPr txBox="1"/>
          <p:nvPr/>
        </p:nvSpPr>
        <p:spPr>
          <a:xfrm>
            <a:off x="3900" y="879600"/>
            <a:ext cx="7990500" cy="59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800" b="1">
                <a:solidFill>
                  <a:schemeClr val="dk1"/>
                </a:solidFill>
              </a:rPr>
              <a:t>Studentská léta</a:t>
            </a:r>
            <a:endParaRPr sz="28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cs-CZ" sz="2300"/>
              <a:t>Po skončení gymnázia se zapsal na filozofickou fakultu Univerzity Karlovy jako posluchač.</a:t>
            </a:r>
            <a:endParaRPr sz="230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cs-CZ" sz="2300"/>
              <a:t>V roce 1910 nastoupil na filozofickou fakultu Univerzity Friedricha Wilhelma v Berlíně.</a:t>
            </a:r>
            <a:endParaRPr sz="230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cs-CZ" sz="2300"/>
              <a:t>V roce 1911 odjel do Paříže, kde studoval na Sorbonně na Faculté des lettres.</a:t>
            </a:r>
            <a:endParaRPr sz="230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cs-CZ" sz="2300"/>
              <a:t>V roce 1912 se zapsal na filozofickou fakultu Univerzity Karlovy, kde studoval filozofii, estetiku, dějiny výtvarného umění, germanistiku, anglistiku a bohemistiku.</a:t>
            </a:r>
            <a:endParaRPr sz="230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cs-CZ" sz="2300"/>
              <a:t>29. listopadu 1915 byl jmenován doktorem filozofie.</a:t>
            </a:r>
            <a:endParaRPr sz="2300"/>
          </a:p>
        </p:txBody>
      </p:sp>
      <p:cxnSp>
        <p:nvCxnSpPr>
          <p:cNvPr id="106" name="Google Shape;106;p17"/>
          <p:cNvCxnSpPr/>
          <p:nvPr/>
        </p:nvCxnSpPr>
        <p:spPr>
          <a:xfrm>
            <a:off x="3900" y="879600"/>
            <a:ext cx="121842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diamond" w="med" len="med"/>
            <a:tailEnd type="diamond" w="med" len="med"/>
          </a:ln>
        </p:spPr>
      </p:cxnSp>
      <p:sp>
        <p:nvSpPr>
          <p:cNvPr id="107" name="Google Shape;107;p17"/>
          <p:cNvSpPr txBox="1"/>
          <p:nvPr/>
        </p:nvSpPr>
        <p:spPr>
          <a:xfrm>
            <a:off x="7994400" y="5836875"/>
            <a:ext cx="4061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František Langer a Karel Čapek v Berlíně (1910)</a:t>
            </a:r>
            <a:endParaRPr/>
          </a:p>
        </p:txBody>
      </p:sp>
      <p:pic>
        <p:nvPicPr>
          <p:cNvPr id="108" name="Google Shape;108;p17"/>
          <p:cNvPicPr preferRelativeResize="0"/>
          <p:nvPr/>
        </p:nvPicPr>
        <p:blipFill rotWithShape="1">
          <a:blip r:embed="rId3">
            <a:alphaModFix/>
          </a:blip>
          <a:srcRect l="25596" r="21277"/>
          <a:stretch/>
        </p:blipFill>
        <p:spPr>
          <a:xfrm>
            <a:off x="7994400" y="1021125"/>
            <a:ext cx="4061449" cy="4815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8"/>
          <p:cNvSpPr txBox="1"/>
          <p:nvPr/>
        </p:nvSpPr>
        <p:spPr>
          <a:xfrm>
            <a:off x="4498200" y="0"/>
            <a:ext cx="3195600" cy="8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800" b="1"/>
              <a:t>Životopis</a:t>
            </a:r>
            <a:endParaRPr sz="4800" b="1"/>
          </a:p>
        </p:txBody>
      </p:sp>
      <p:sp>
        <p:nvSpPr>
          <p:cNvPr id="115" name="Google Shape;115;p18"/>
          <p:cNvSpPr txBox="1"/>
          <p:nvPr/>
        </p:nvSpPr>
        <p:spPr>
          <a:xfrm>
            <a:off x="3900" y="878700"/>
            <a:ext cx="7689900" cy="59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800" b="1">
                <a:solidFill>
                  <a:schemeClr val="dk1"/>
                </a:solidFill>
              </a:rPr>
              <a:t>Rané působení a 20. léta</a:t>
            </a:r>
            <a:endParaRPr sz="28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chemeClr val="dk1"/>
              </a:solidFill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cs-CZ" sz="2300"/>
              <a:t>Po ukončení studia pracoval </a:t>
            </a:r>
            <a:r>
              <a:rPr lang="cs-CZ" sz="2300">
                <a:solidFill>
                  <a:schemeClr val="dk1"/>
                </a:solidFill>
              </a:rPr>
              <a:t>v Národních listech</a:t>
            </a:r>
            <a:r>
              <a:rPr lang="cs-CZ" sz="2300"/>
              <a:t>.</a:t>
            </a:r>
            <a:endParaRPr sz="230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cs-CZ" sz="2300"/>
              <a:t>V roce 1921 nastoupil do pražské redakce Lidových novin, kde pracoval až do své smrti.</a:t>
            </a:r>
            <a:endParaRPr sz="230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cs-CZ" sz="2300"/>
              <a:t>V letech 1921-1923 byl dramaturgem a režisérem Vinohradského divadla.</a:t>
            </a:r>
            <a:endParaRPr sz="230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cs-CZ" sz="2300"/>
              <a:t>V roce 1923 odjel na zdravotní pobyt do Itálie.</a:t>
            </a:r>
            <a:endParaRPr sz="230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cs-CZ" sz="2300"/>
              <a:t>V roce 1925 cestoval do Anglie, kde se zúčastnil mezinárodního kongresu PEN-klubu.</a:t>
            </a:r>
            <a:endParaRPr sz="230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cs-CZ" sz="2300"/>
              <a:t>Stal se prvním předsedou Československého odboru PEN-klubů.</a:t>
            </a:r>
            <a:endParaRPr sz="2300"/>
          </a:p>
        </p:txBody>
      </p:sp>
      <p:cxnSp>
        <p:nvCxnSpPr>
          <p:cNvPr id="116" name="Google Shape;116;p18"/>
          <p:cNvCxnSpPr/>
          <p:nvPr/>
        </p:nvCxnSpPr>
        <p:spPr>
          <a:xfrm>
            <a:off x="3900" y="878700"/>
            <a:ext cx="121842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diamond" w="med" len="med"/>
            <a:tailEnd type="diamond" w="med" len="med"/>
          </a:ln>
        </p:spPr>
      </p:cxnSp>
      <p:sp>
        <p:nvSpPr>
          <p:cNvPr id="117" name="Google Shape;117;p18"/>
          <p:cNvSpPr txBox="1"/>
          <p:nvPr/>
        </p:nvSpPr>
        <p:spPr>
          <a:xfrm>
            <a:off x="7693800" y="5112450"/>
            <a:ext cx="4362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Karel Čapek a T.G. Masaryk</a:t>
            </a:r>
            <a:endParaRPr/>
          </a:p>
        </p:txBody>
      </p:sp>
      <p:pic>
        <p:nvPicPr>
          <p:cNvPr id="118" name="Google Shape;118;p18"/>
          <p:cNvPicPr preferRelativeResize="0"/>
          <p:nvPr/>
        </p:nvPicPr>
        <p:blipFill rotWithShape="1">
          <a:blip r:embed="rId3">
            <a:alphaModFix/>
          </a:blip>
          <a:srcRect l="15207" r="13598"/>
          <a:stretch/>
        </p:blipFill>
        <p:spPr>
          <a:xfrm>
            <a:off x="7693801" y="1012125"/>
            <a:ext cx="4362050" cy="41003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9"/>
          <p:cNvSpPr txBox="1"/>
          <p:nvPr/>
        </p:nvSpPr>
        <p:spPr>
          <a:xfrm>
            <a:off x="4498200" y="0"/>
            <a:ext cx="3195600" cy="8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800" b="1"/>
              <a:t>Životopis</a:t>
            </a:r>
            <a:endParaRPr sz="4800" b="1"/>
          </a:p>
        </p:txBody>
      </p:sp>
      <p:sp>
        <p:nvSpPr>
          <p:cNvPr id="125" name="Google Shape;125;p19"/>
          <p:cNvSpPr txBox="1"/>
          <p:nvPr/>
        </p:nvSpPr>
        <p:spPr>
          <a:xfrm>
            <a:off x="3900" y="878700"/>
            <a:ext cx="7630800" cy="59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800" b="1">
                <a:solidFill>
                  <a:schemeClr val="dk1"/>
                </a:solidFill>
              </a:rPr>
              <a:t>30. léta</a:t>
            </a:r>
            <a:endParaRPr sz="28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cs-CZ" sz="2300"/>
              <a:t>16. srpna roku 1935 se Karel Čapek oženil s herečkou a spisovatelkou Olgou Scheinpflugovou.</a:t>
            </a:r>
            <a:endParaRPr sz="230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cs-CZ" sz="2300"/>
              <a:t>V roce 1936 cestoval se svojí manželkou do Dánska, Švédska a Norska.</a:t>
            </a:r>
            <a:endParaRPr sz="230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cs-CZ" sz="2300"/>
              <a:t>V roce 1937 cestoval s Olgou a s přáteli automobilem po Rakousku, Švýcarsku a jižní Francii.</a:t>
            </a:r>
            <a:endParaRPr sz="230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cs-CZ" sz="2300"/>
              <a:t>30. září roku 1938 podepsal výzvu Obce československých spisovatelů K svědomí světa.</a:t>
            </a:r>
            <a:endParaRPr sz="230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cs-CZ" sz="2300"/>
              <a:t>Zemřel po vážné nemoci 25. prosince roku 1938 v Praze. Byl pohřben na Vyšehradském hřbitově.</a:t>
            </a:r>
            <a:endParaRPr sz="2300"/>
          </a:p>
        </p:txBody>
      </p:sp>
      <p:cxnSp>
        <p:nvCxnSpPr>
          <p:cNvPr id="126" name="Google Shape;126;p19"/>
          <p:cNvCxnSpPr/>
          <p:nvPr/>
        </p:nvCxnSpPr>
        <p:spPr>
          <a:xfrm>
            <a:off x="3900" y="878700"/>
            <a:ext cx="121842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diamond" w="med" len="med"/>
            <a:tailEnd type="diamond" w="med" len="med"/>
          </a:ln>
        </p:spPr>
      </p:cxnSp>
      <p:sp>
        <p:nvSpPr>
          <p:cNvPr id="127" name="Google Shape;127;p19"/>
          <p:cNvSpPr txBox="1"/>
          <p:nvPr/>
        </p:nvSpPr>
        <p:spPr>
          <a:xfrm>
            <a:off x="7634700" y="5820450"/>
            <a:ext cx="4421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Svatební fotografie (1935)</a:t>
            </a:r>
            <a:endParaRPr/>
          </a:p>
        </p:txBody>
      </p:sp>
      <p:pic>
        <p:nvPicPr>
          <p:cNvPr id="128" name="Google Shape;128;p19"/>
          <p:cNvPicPr preferRelativeResize="0"/>
          <p:nvPr/>
        </p:nvPicPr>
        <p:blipFill rotWithShape="1">
          <a:blip r:embed="rId3">
            <a:alphaModFix/>
          </a:blip>
          <a:srcRect l="19347" r="19408"/>
          <a:stretch/>
        </p:blipFill>
        <p:spPr>
          <a:xfrm>
            <a:off x="7634700" y="1012125"/>
            <a:ext cx="4421150" cy="4808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0"/>
          <p:cNvSpPr txBox="1"/>
          <p:nvPr/>
        </p:nvSpPr>
        <p:spPr>
          <a:xfrm>
            <a:off x="4498200" y="0"/>
            <a:ext cx="3195600" cy="8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800" b="1"/>
              <a:t>Životopis</a:t>
            </a:r>
            <a:endParaRPr sz="4800" b="1"/>
          </a:p>
        </p:txBody>
      </p:sp>
      <p:cxnSp>
        <p:nvCxnSpPr>
          <p:cNvPr id="135" name="Google Shape;135;p20"/>
          <p:cNvCxnSpPr/>
          <p:nvPr/>
        </p:nvCxnSpPr>
        <p:spPr>
          <a:xfrm>
            <a:off x="3900" y="878700"/>
            <a:ext cx="121842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diamond" w="med" len="med"/>
            <a:tailEnd type="diamond" w="med" len="med"/>
          </a:ln>
        </p:spPr>
      </p:cxnSp>
      <p:sp>
        <p:nvSpPr>
          <p:cNvPr id="136" name="Google Shape;136;p20"/>
          <p:cNvSpPr txBox="1"/>
          <p:nvPr/>
        </p:nvSpPr>
        <p:spPr>
          <a:xfrm>
            <a:off x="1497475" y="5858250"/>
            <a:ext cx="3532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7" name="Google Shape;137;p20"/>
          <p:cNvPicPr preferRelativeResize="0"/>
          <p:nvPr/>
        </p:nvPicPr>
        <p:blipFill rotWithShape="1">
          <a:blip r:embed="rId3">
            <a:alphaModFix/>
          </a:blip>
          <a:srcRect l="9243" r="13857"/>
          <a:stretch/>
        </p:blipFill>
        <p:spPr>
          <a:xfrm>
            <a:off x="120775" y="1021225"/>
            <a:ext cx="5973704" cy="437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0"/>
          <p:cNvPicPr preferRelativeResize="0"/>
          <p:nvPr/>
        </p:nvPicPr>
        <p:blipFill rotWithShape="1">
          <a:blip r:embed="rId4">
            <a:alphaModFix/>
          </a:blip>
          <a:srcRect l="1848" r="10146"/>
          <a:stretch/>
        </p:blipFill>
        <p:spPr>
          <a:xfrm>
            <a:off x="6242925" y="1021225"/>
            <a:ext cx="5802999" cy="4374251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0"/>
          <p:cNvSpPr txBox="1"/>
          <p:nvPr/>
        </p:nvSpPr>
        <p:spPr>
          <a:xfrm>
            <a:off x="120825" y="5395475"/>
            <a:ext cx="5973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Strž u Staré Huti</a:t>
            </a:r>
            <a:br>
              <a:rPr lang="cs-CZ"/>
            </a:br>
            <a:r>
              <a:rPr lang="cs-CZ"/>
              <a:t>Nyní je muzeum věnované životu a dílu Karla Čapka</a:t>
            </a:r>
            <a:endParaRPr/>
          </a:p>
        </p:txBody>
      </p:sp>
      <p:sp>
        <p:nvSpPr>
          <p:cNvPr id="140" name="Google Shape;140;p20"/>
          <p:cNvSpPr txBox="1"/>
          <p:nvPr/>
        </p:nvSpPr>
        <p:spPr>
          <a:xfrm>
            <a:off x="6242925" y="5395475"/>
            <a:ext cx="5802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Interiér některých pokojů se zachoval z 30. let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1"/>
          <p:cNvSpPr txBox="1"/>
          <p:nvPr/>
        </p:nvSpPr>
        <p:spPr>
          <a:xfrm>
            <a:off x="4498200" y="0"/>
            <a:ext cx="3195600" cy="8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800" b="1"/>
              <a:t>Rodina</a:t>
            </a:r>
            <a:endParaRPr sz="4800" b="1"/>
          </a:p>
        </p:txBody>
      </p:sp>
      <p:cxnSp>
        <p:nvCxnSpPr>
          <p:cNvPr id="147" name="Google Shape;147;p21"/>
          <p:cNvCxnSpPr/>
          <p:nvPr/>
        </p:nvCxnSpPr>
        <p:spPr>
          <a:xfrm>
            <a:off x="3900" y="878700"/>
            <a:ext cx="121842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diamond" w="med" len="med"/>
            <a:tailEnd type="diamond" w="med" len="med"/>
          </a:ln>
        </p:spPr>
      </p:cxnSp>
      <p:cxnSp>
        <p:nvCxnSpPr>
          <p:cNvPr id="148" name="Google Shape;148;p21"/>
          <p:cNvCxnSpPr>
            <a:stCxn id="149" idx="1"/>
            <a:endCxn id="149" idx="1"/>
          </p:cNvCxnSpPr>
          <p:nvPr/>
        </p:nvCxnSpPr>
        <p:spPr>
          <a:xfrm>
            <a:off x="2193725" y="1300175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0" name="Google Shape;150;p21"/>
          <p:cNvCxnSpPr>
            <a:stCxn id="151" idx="1"/>
            <a:endCxn id="151" idx="1"/>
          </p:cNvCxnSpPr>
          <p:nvPr/>
        </p:nvCxnSpPr>
        <p:spPr>
          <a:xfrm>
            <a:off x="10158475" y="1300175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2" name="Google Shape;152;p21"/>
          <p:cNvCxnSpPr>
            <a:stCxn id="151" idx="1"/>
            <a:endCxn id="151" idx="1"/>
          </p:cNvCxnSpPr>
          <p:nvPr/>
        </p:nvCxnSpPr>
        <p:spPr>
          <a:xfrm>
            <a:off x="10158475" y="1300175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3" name="Google Shape;153;p21"/>
          <p:cNvCxnSpPr>
            <a:stCxn id="151" idx="1"/>
            <a:endCxn id="151" idx="1"/>
          </p:cNvCxnSpPr>
          <p:nvPr/>
        </p:nvCxnSpPr>
        <p:spPr>
          <a:xfrm>
            <a:off x="10158475" y="1300175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4" name="Google Shape;154;p21"/>
          <p:cNvCxnSpPr>
            <a:stCxn id="151" idx="1"/>
            <a:endCxn id="151" idx="1"/>
          </p:cNvCxnSpPr>
          <p:nvPr/>
        </p:nvCxnSpPr>
        <p:spPr>
          <a:xfrm>
            <a:off x="10158475" y="1300175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55" name="Google Shape;155;p21"/>
          <p:cNvPicPr preferRelativeResize="0"/>
          <p:nvPr/>
        </p:nvPicPr>
        <p:blipFill rotWithShape="1">
          <a:blip r:embed="rId3">
            <a:alphaModFix/>
          </a:blip>
          <a:srcRect t="13934"/>
          <a:stretch/>
        </p:blipFill>
        <p:spPr>
          <a:xfrm>
            <a:off x="3600" y="1007950"/>
            <a:ext cx="12184800" cy="5850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1218</Words>
  <Application>Microsoft Office PowerPoint</Application>
  <PresentationFormat>Širokoúhlá obrazovka</PresentationFormat>
  <Paragraphs>171</Paragraphs>
  <Slides>20</Slides>
  <Notes>20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5" baseType="lpstr">
      <vt:lpstr>Arial</vt:lpstr>
      <vt:lpstr>Calibri</vt:lpstr>
      <vt:lpstr>Noto Sans Symbols</vt:lpstr>
      <vt:lpstr>Times New Roman</vt:lpstr>
      <vt:lpstr>Motiv Office</vt:lpstr>
      <vt:lpstr>Karel Čapek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Karel Čapek</dc:title>
  <dc:creator>FFUK</dc:creator>
  <cp:lastModifiedBy>FFUK</cp:lastModifiedBy>
  <cp:revision>1</cp:revision>
  <dcterms:modified xsi:type="dcterms:W3CDTF">2021-04-08T19:39:51Z</dcterms:modified>
</cp:coreProperties>
</file>