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24981-1E25-4609-9DB4-A89C9629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677" y="2545773"/>
            <a:ext cx="8915399" cy="2262781"/>
          </a:xfrm>
        </p:spPr>
        <p:txBody>
          <a:bodyPr/>
          <a:lstStyle/>
          <a:p>
            <a:r>
              <a:rPr lang="cs-CZ" dirty="0"/>
              <a:t>Politický systém monarchie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534A66-7F04-447D-AF10-92FD9A785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104" y="4756597"/>
            <a:ext cx="8915399" cy="1126283"/>
          </a:xfrm>
        </p:spPr>
        <p:txBody>
          <a:bodyPr/>
          <a:lstStyle/>
          <a:p>
            <a:r>
              <a:rPr lang="cs-CZ" dirty="0"/>
              <a:t>Brazílie 1822-1889 (1910)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73" y="1200150"/>
            <a:ext cx="5080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651F7-2034-40F0-81B8-AE6CF486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79" y="616688"/>
            <a:ext cx="7102733" cy="1288312"/>
          </a:xfrm>
        </p:spPr>
        <p:txBody>
          <a:bodyPr/>
          <a:lstStyle/>
          <a:p>
            <a:r>
              <a:rPr lang="cs-CZ" dirty="0"/>
              <a:t>Pedro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9C2D1-29A2-48B6-85A6-C39A3793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535" y="2264735"/>
            <a:ext cx="8218910" cy="4720856"/>
          </a:xfrm>
        </p:spPr>
        <p:txBody>
          <a:bodyPr/>
          <a:lstStyle/>
          <a:p>
            <a:r>
              <a:rPr lang="cs-CZ" dirty="0"/>
              <a:t>1831-1889 – období vlády a také rozdělení brazilské společnosti, jaký politický systém je nejlepší</a:t>
            </a:r>
          </a:p>
          <a:p>
            <a:r>
              <a:rPr lang="cs-CZ" dirty="0"/>
              <a:t>To se projevilo na několika povstáních zejména do jeho oficiálního nástup 1840</a:t>
            </a:r>
          </a:p>
          <a:p>
            <a:r>
              <a:rPr lang="cs-CZ" dirty="0"/>
              <a:t>Poté se je dařilo udolat charismatickou náturou panovníka a jeho pragmatickou vládou</a:t>
            </a:r>
          </a:p>
          <a:p>
            <a:r>
              <a:rPr lang="cs-CZ" dirty="0"/>
              <a:t>Spolupráce s kávovou oligarchií, která pomohla rozvoji státu a splátce dluhu VB</a:t>
            </a:r>
          </a:p>
          <a:p>
            <a:r>
              <a:rPr lang="cs-CZ" dirty="0"/>
              <a:t>Paraguayská vláda ale tuto nevídanou pospolitost zase rozbila – dluhy, rozdělení společnosti, armáda,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850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31383-5908-4C90-B670-04993888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034" y="1022100"/>
            <a:ext cx="8911687" cy="1280890"/>
          </a:xfrm>
        </p:spPr>
        <p:txBody>
          <a:bodyPr/>
          <a:lstStyle/>
          <a:p>
            <a:r>
              <a:rPr lang="cs-CZ" dirty="0"/>
              <a:t>Doba povstání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F5625B-DC68-429B-91C3-63B86D9A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594" y="274666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Protože císaři bylo 5 let vládla za něj junta </a:t>
            </a:r>
          </a:p>
          <a:p>
            <a:r>
              <a:rPr lang="cs-CZ" dirty="0"/>
              <a:t>Nicméně tři ideologické proudy:</a:t>
            </a:r>
          </a:p>
          <a:p>
            <a:r>
              <a:rPr lang="cs-CZ" dirty="0"/>
              <a:t>Podporovatelé Pedra II a brazilské monarchie, nezávislost na Portugalsku – umírnění liberálové – individuální svobody (pro elity) – centrální provincie – Rio, </a:t>
            </a:r>
            <a:r>
              <a:rPr lang="cs-CZ" dirty="0" err="1"/>
              <a:t>Sao</a:t>
            </a:r>
            <a:r>
              <a:rPr lang="cs-CZ" dirty="0"/>
              <a:t>, </a:t>
            </a:r>
            <a:r>
              <a:rPr lang="cs-CZ" dirty="0" err="1"/>
              <a:t>Minas</a:t>
            </a:r>
            <a:r>
              <a:rPr lang="cs-CZ" dirty="0"/>
              <a:t> </a:t>
            </a:r>
            <a:r>
              <a:rPr lang="cs-CZ" dirty="0" err="1"/>
              <a:t>Gerais</a:t>
            </a:r>
            <a:r>
              <a:rPr lang="cs-CZ" dirty="0"/>
              <a:t> a kontrolovali císařský dvůr. Podporováni byli i negramotnou chudinou – vzývali Pedra jako absolutistického vladaře</a:t>
            </a:r>
          </a:p>
          <a:p>
            <a:r>
              <a:rPr lang="cs-CZ" dirty="0"/>
              <a:t>Podporovatelé Pedra I a Portugalského impéria – absolutisté. Silnější monarchie, návrat Pedra a obnova říše – obchodníci z Portugalska, proto podpora na pobřeží a i vazby (dluhy) s plantážníky v centru</a:t>
            </a:r>
          </a:p>
          <a:p>
            <a:r>
              <a:rPr lang="cs-CZ" dirty="0" err="1"/>
              <a:t>Exaltados</a:t>
            </a:r>
            <a:r>
              <a:rPr lang="cs-CZ" dirty="0"/>
              <a:t> – radikálové – větší decentralizace a autonomie provincií, někteří chtěli i republiku – </a:t>
            </a:r>
            <a:r>
              <a:rPr lang="cs-CZ" dirty="0" err="1"/>
              <a:t>patria</a:t>
            </a:r>
            <a:r>
              <a:rPr lang="cs-CZ" dirty="0"/>
              <a:t> </a:t>
            </a:r>
            <a:r>
              <a:rPr lang="cs-CZ" dirty="0" err="1"/>
              <a:t>paulista</a:t>
            </a:r>
            <a:r>
              <a:rPr lang="cs-CZ" dirty="0"/>
              <a:t> – měli výhodu, že se všichni identifikovali se státem jako v USA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19" y="0"/>
            <a:ext cx="5011882" cy="35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9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A4209-B263-4559-AD0B-F5BAF8D8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550718"/>
            <a:ext cx="6361112" cy="1354282"/>
          </a:xfrm>
        </p:spPr>
        <p:txBody>
          <a:bodyPr/>
          <a:lstStyle/>
          <a:p>
            <a:r>
              <a:rPr lang="cs-CZ" dirty="0"/>
              <a:t>Triumvirát 1831-1834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6F64B9-25D2-4549-AB4B-E9B40353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718" y="1724891"/>
            <a:ext cx="6381894" cy="418633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Několik potřebných zákonů, které PI nestihnul</a:t>
            </a:r>
          </a:p>
          <a:p>
            <a:r>
              <a:rPr lang="cs-CZ" dirty="0"/>
              <a:t>Kriminální zákoník a zákon o trestním řízení 1832 – uvedl </a:t>
            </a:r>
            <a:r>
              <a:rPr lang="cs-CZ" dirty="0" err="1"/>
              <a:t>habeas</a:t>
            </a:r>
            <a:r>
              <a:rPr lang="cs-CZ" dirty="0"/>
              <a:t> corpus – aby se elita nemohla bezdůvodně zatknout, pro chudé delikventy to byl rozsudek smrti</a:t>
            </a:r>
          </a:p>
          <a:p>
            <a:r>
              <a:rPr lang="cs-CZ" dirty="0"/>
              <a:t>Ato </a:t>
            </a:r>
            <a:r>
              <a:rPr lang="cs-CZ" dirty="0" err="1"/>
              <a:t>Adicional</a:t>
            </a:r>
            <a:r>
              <a:rPr lang="cs-CZ" dirty="0"/>
              <a:t> (Přídavný zákon) 1834 – dodatek k ústavě z roku 1824, který dal více autority provinciím – povolil vlastní shromáždění, daně, výdaje a jmenování úředníků</a:t>
            </a:r>
          </a:p>
          <a:p>
            <a:r>
              <a:rPr lang="cs-CZ" dirty="0"/>
              <a:t>Autoři se domnívali, že tato decentralizace a omezení císařské autority povede k větší národní jednotě</a:t>
            </a:r>
          </a:p>
          <a:p>
            <a:r>
              <a:rPr lang="cs-CZ" dirty="0"/>
              <a:t>Opak se stal ale pravdou a započalo období regionálních půtek</a:t>
            </a:r>
          </a:p>
          <a:p>
            <a:r>
              <a:rPr lang="cs-CZ" dirty="0"/>
              <a:t>I v Brazílii existovaly odstředivé síly ne nepodobné těm ve </a:t>
            </a:r>
            <a:r>
              <a:rPr lang="cs-CZ" dirty="0" err="1"/>
              <a:t>Šp</a:t>
            </a:r>
            <a:r>
              <a:rPr lang="cs-CZ" dirty="0"/>
              <a:t>. Americe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7" y="1903268"/>
            <a:ext cx="4737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B5DA0-5DB4-4410-AA25-CCA5F7ED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50594B-8F6A-4F3F-945F-EC1FEEA4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96" y="1787237"/>
            <a:ext cx="7559139" cy="4123986"/>
          </a:xfrm>
        </p:spPr>
        <p:txBody>
          <a:bodyPr>
            <a:normAutofit/>
          </a:bodyPr>
          <a:lstStyle/>
          <a:p>
            <a:r>
              <a:rPr lang="cs-CZ" dirty="0" err="1"/>
              <a:t>Cabanada</a:t>
            </a:r>
            <a:r>
              <a:rPr lang="cs-CZ" dirty="0"/>
              <a:t> – </a:t>
            </a:r>
            <a:r>
              <a:rPr lang="cs-CZ" dirty="0" err="1"/>
              <a:t>Pernambuco</a:t>
            </a:r>
            <a:r>
              <a:rPr lang="cs-CZ" dirty="0"/>
              <a:t> (32-35) – začala ještě před zákonem, protože to byli absolutisté – opírali se o nižší třídy, Indiány a otroky a získali podporu absolutistů z Ria, ovšem úmrtí Pedra I 1834 je značně oslabilo</a:t>
            </a:r>
          </a:p>
          <a:p>
            <a:r>
              <a:rPr lang="cs-CZ" dirty="0"/>
              <a:t>Vedlo to k pádu triumvirátu a nástupu jednoho regenta: </a:t>
            </a:r>
            <a:r>
              <a:rPr lang="cs-CZ" dirty="0" err="1"/>
              <a:t>Diogo</a:t>
            </a:r>
            <a:r>
              <a:rPr lang="cs-CZ" dirty="0"/>
              <a:t> Antonio </a:t>
            </a:r>
            <a:r>
              <a:rPr lang="cs-CZ" dirty="0" err="1"/>
              <a:t>Feijo</a:t>
            </a:r>
            <a:r>
              <a:rPr lang="cs-CZ" dirty="0"/>
              <a:t> (otec </a:t>
            </a:r>
            <a:r>
              <a:rPr lang="cs-CZ" dirty="0" err="1"/>
              <a:t>Diogo</a:t>
            </a:r>
            <a:r>
              <a:rPr lang="cs-CZ" dirty="0"/>
              <a:t>) – byl zvolen shromážděním vzešlém i z provincií, ovšem jeho zdraví mu nedovolilo vládnout déle než tři roky a byl nahrazen pozdějším </a:t>
            </a:r>
            <a:r>
              <a:rPr lang="cs-CZ" dirty="0" err="1"/>
              <a:t>Marqués</a:t>
            </a:r>
            <a:r>
              <a:rPr lang="cs-CZ" dirty="0"/>
              <a:t> de </a:t>
            </a:r>
            <a:r>
              <a:rPr lang="cs-CZ" dirty="0" err="1"/>
              <a:t>Olinda</a:t>
            </a:r>
            <a:endParaRPr lang="cs-CZ" dirty="0"/>
          </a:p>
          <a:p>
            <a:r>
              <a:rPr lang="cs-CZ" dirty="0"/>
              <a:t>Povstání </a:t>
            </a:r>
            <a:r>
              <a:rPr lang="cs-CZ" dirty="0" err="1"/>
              <a:t>Cabanagem</a:t>
            </a:r>
            <a:r>
              <a:rPr lang="cs-CZ" dirty="0"/>
              <a:t> (35-40) – </a:t>
            </a:r>
            <a:r>
              <a:rPr lang="cs-CZ" dirty="0" err="1"/>
              <a:t>Belém</a:t>
            </a:r>
            <a:r>
              <a:rPr lang="cs-CZ" dirty="0"/>
              <a:t> v </a:t>
            </a:r>
            <a:r>
              <a:rPr lang="cs-CZ" dirty="0" err="1"/>
              <a:t>Pará</a:t>
            </a:r>
            <a:r>
              <a:rPr lang="cs-CZ" dirty="0"/>
              <a:t> na Amazonce. Sporo monarchistů a regionalistů, do nějž se přimotali i portugalští obchodníci, kteří se stali terčem nenávisti. Nakonec se transformoval konflikt do třídní války elit a Indiánů – 30 tis. Mrtvých – 1/5 provincie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37"/>
            <a:ext cx="4515097" cy="47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392976" cy="39381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32D6F9-E553-499F-BC99-7E62FF0C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Konflikty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59C948-A556-4464-9955-621E226C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426" y="1413164"/>
            <a:ext cx="6735185" cy="48317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Další dvě revolty na severovýchodě měly spíše sociální charakter – Afro-Brazilci a chudí běloši proti elitám</a:t>
            </a:r>
          </a:p>
          <a:p>
            <a:r>
              <a:rPr lang="cs-CZ" dirty="0" err="1"/>
              <a:t>Sabinada</a:t>
            </a:r>
            <a:r>
              <a:rPr lang="cs-CZ" dirty="0"/>
              <a:t> (</a:t>
            </a:r>
            <a:r>
              <a:rPr lang="cs-CZ" dirty="0" err="1"/>
              <a:t>Bahía</a:t>
            </a:r>
            <a:r>
              <a:rPr lang="cs-CZ" dirty="0"/>
              <a:t> 37-38) – rebelové vyhlásili nezávislý a svobodný stát, obavy z rasové války, proto rychlá zásah a snadná porážka</a:t>
            </a:r>
          </a:p>
          <a:p>
            <a:r>
              <a:rPr lang="cs-CZ" dirty="0" err="1"/>
              <a:t>Balaiada</a:t>
            </a:r>
            <a:r>
              <a:rPr lang="cs-CZ" dirty="0"/>
              <a:t> (</a:t>
            </a:r>
            <a:r>
              <a:rPr lang="cs-CZ" dirty="0" err="1"/>
              <a:t>Maranhao</a:t>
            </a:r>
            <a:r>
              <a:rPr lang="cs-CZ" dirty="0"/>
              <a:t> 38-41) – druhá nejsevernější provincie, častý banditismus, který přerostl do sociálního konfliktu – 3000 otroků kontrolovalo hlavní město </a:t>
            </a:r>
            <a:r>
              <a:rPr lang="cs-CZ" dirty="0" err="1"/>
              <a:t>Caxias</a:t>
            </a:r>
            <a:r>
              <a:rPr lang="cs-CZ" dirty="0"/>
              <a:t> – brazilské jednotky měly ale schopného velitele Luis </a:t>
            </a:r>
            <a:r>
              <a:rPr lang="cs-CZ" dirty="0" err="1"/>
              <a:t>Alves</a:t>
            </a:r>
            <a:r>
              <a:rPr lang="cs-CZ" dirty="0"/>
              <a:t> da Lima e </a:t>
            </a:r>
            <a:r>
              <a:rPr lang="cs-CZ" dirty="0" err="1"/>
              <a:t>Silvaa</a:t>
            </a:r>
            <a:r>
              <a:rPr lang="cs-CZ" dirty="0"/>
              <a:t> – Baron a Vévoda z </a:t>
            </a:r>
            <a:r>
              <a:rPr lang="cs-CZ" dirty="0" err="1"/>
              <a:t>Caxias</a:t>
            </a:r>
            <a:endParaRPr lang="cs-CZ" dirty="0"/>
          </a:p>
          <a:p>
            <a:r>
              <a:rPr lang="cs-CZ" dirty="0"/>
              <a:t>Válka hadrů - </a:t>
            </a:r>
            <a:r>
              <a:rPr lang="cs-CZ" dirty="0" err="1"/>
              <a:t>Farrapos</a:t>
            </a:r>
            <a:r>
              <a:rPr lang="cs-CZ" dirty="0"/>
              <a:t> (35-45)– Rio Grande do </a:t>
            </a:r>
            <a:r>
              <a:rPr lang="cs-CZ" dirty="0" err="1"/>
              <a:t>Sul</a:t>
            </a:r>
            <a:r>
              <a:rPr lang="cs-CZ" dirty="0"/>
              <a:t> – </a:t>
            </a:r>
            <a:r>
              <a:rPr lang="cs-CZ" dirty="0" err="1"/>
              <a:t>Ragamuffin</a:t>
            </a:r>
            <a:r>
              <a:rPr lang="cs-CZ" dirty="0"/>
              <a:t>, Garibaldi – 1838 vyhlásili vlastní stát – kontrola obchodu (významná křižovatka) a produkce masa, kůží</a:t>
            </a:r>
          </a:p>
          <a:p>
            <a:r>
              <a:rPr lang="cs-CZ" dirty="0"/>
              <a:t>Vláda ale zasáhla i z geopolitických důvodů – stát byl na jihu a mohl se přidat k Uruguayi a Argentině a nastartovat řetězovou reakci + špatný příklad pro ostatní</a:t>
            </a:r>
          </a:p>
          <a:p>
            <a:r>
              <a:rPr lang="cs-CZ" dirty="0" err="1"/>
              <a:t>Caxias</a:t>
            </a:r>
            <a:r>
              <a:rPr lang="cs-CZ" dirty="0"/>
              <a:t> přišel s geniální strategií. 1) obsadil Rio Grande do </a:t>
            </a:r>
            <a:r>
              <a:rPr lang="cs-CZ" dirty="0" err="1"/>
              <a:t>Sul</a:t>
            </a:r>
            <a:r>
              <a:rPr lang="cs-CZ" dirty="0"/>
              <a:t> a 2) udělil amnestii a převzal jejich dluhy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448"/>
            <a:ext cx="4174411" cy="3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11E48-B9F5-4C64-82CE-9797DDF9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98" y="0"/>
            <a:ext cx="8911687" cy="1280890"/>
          </a:xfrm>
        </p:spPr>
        <p:txBody>
          <a:bodyPr/>
          <a:lstStyle/>
          <a:p>
            <a:r>
              <a:rPr lang="cs-CZ" dirty="0" err="1"/>
              <a:t>Recentralizace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5DDFF4-93D4-4354-9C00-CB5D88081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737754"/>
            <a:ext cx="8915400" cy="322700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roce 1840 byla vláda rozhodnuta ukončit rebelie politicky</a:t>
            </a:r>
          </a:p>
          <a:p>
            <a:r>
              <a:rPr lang="cs-CZ" dirty="0"/>
              <a:t>Zrušení Ato </a:t>
            </a:r>
            <a:r>
              <a:rPr lang="cs-CZ" dirty="0" err="1"/>
              <a:t>Adicional</a:t>
            </a:r>
            <a:r>
              <a:rPr lang="cs-CZ" dirty="0"/>
              <a:t> a Pedro II ve 14 prohlášen za dospělého</a:t>
            </a:r>
          </a:p>
          <a:p>
            <a:r>
              <a:rPr lang="cs-CZ" dirty="0"/>
              <a:t>Hlavním důvodem byla jeho popularita potažmo trůnu – Brazílie ale velká země na vládnutí – do Santosu 3 dny z Ria, do Recife 12, </a:t>
            </a:r>
            <a:r>
              <a:rPr lang="cs-CZ" dirty="0" err="1"/>
              <a:t>Belém</a:t>
            </a:r>
            <a:r>
              <a:rPr lang="cs-CZ" dirty="0"/>
              <a:t> 30</a:t>
            </a:r>
          </a:p>
          <a:p>
            <a:r>
              <a:rPr lang="cs-CZ" dirty="0"/>
              <a:t>Několik povstání ale rychle potlačena</a:t>
            </a:r>
          </a:p>
          <a:p>
            <a:r>
              <a:rPr lang="cs-CZ" dirty="0"/>
              <a:t>Ze tří frakcí zbyly prakticky dvě po smrti PI – konzervativci (zastánci monarchie) a liberálové (republikáni a decentralisté)</a:t>
            </a:r>
          </a:p>
          <a:p>
            <a:r>
              <a:rPr lang="cs-CZ" dirty="0"/>
              <a:t>Ti také povstali v </a:t>
            </a:r>
            <a:r>
              <a:rPr lang="cs-CZ" dirty="0" err="1"/>
              <a:t>Pernambucu</a:t>
            </a:r>
            <a:r>
              <a:rPr lang="cs-CZ" dirty="0"/>
              <a:t> 1848 – kvůli konzervativní kontrole, vlivu z Evropy, centralizaci a nakonec proti Portugalcům – poraženi 1850 a na dlouhou dobu klid od revolucí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43" y="3881628"/>
            <a:ext cx="5001768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7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EF6A1-4806-4FCF-9E97-80BB1DC3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Pedro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D1E5F3-3D36-4C2D-B831-A9BA5F58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208" y="2133600"/>
            <a:ext cx="7857403" cy="3777622"/>
          </a:xfrm>
        </p:spPr>
        <p:txBody>
          <a:bodyPr/>
          <a:lstStyle/>
          <a:p>
            <a:r>
              <a:rPr lang="cs-CZ" dirty="0"/>
              <a:t>Usměrňující síla – vyvažující hlas ve vládě, kormidelník</a:t>
            </a:r>
          </a:p>
          <a:p>
            <a:r>
              <a:rPr lang="cs-CZ" dirty="0"/>
              <a:t>Jeho výzva k sestavení vlády, on jmenuje senátor ze 3 </a:t>
            </a:r>
            <a:r>
              <a:rPr lang="cs-CZ" dirty="0" err="1"/>
              <a:t>nominantů</a:t>
            </a:r>
            <a:r>
              <a:rPr lang="cs-CZ" dirty="0"/>
              <a:t>, </a:t>
            </a:r>
            <a:r>
              <a:rPr lang="cs-CZ" dirty="0" err="1"/>
              <a:t>patronage</a:t>
            </a:r>
            <a:endParaRPr lang="cs-CZ" dirty="0"/>
          </a:p>
          <a:p>
            <a:r>
              <a:rPr lang="cs-CZ" dirty="0"/>
              <a:t>Úspěch pak záležel, jak moc se to jeho vyvažování líbilo elitám</a:t>
            </a:r>
          </a:p>
          <a:p>
            <a:r>
              <a:rPr lang="cs-CZ" dirty="0"/>
              <a:t>Populární, objektivní, čestný, vyžadující disciplínu – Viktorie</a:t>
            </a:r>
          </a:p>
          <a:p>
            <a:r>
              <a:rPr lang="cs-CZ" dirty="0"/>
              <a:t>Nepopularita přišla až se stářím, nemocemi a byl první na řadě</a:t>
            </a:r>
          </a:p>
          <a:p>
            <a:r>
              <a:rPr lang="cs-CZ" dirty="0"/>
              <a:t>Civilizační mise – předsedal historickému a kulturnímu institutu, hovořil Guaraní, podpora kultury, literatury a umění</a:t>
            </a:r>
          </a:p>
          <a:p>
            <a:r>
              <a:rPr lang="cs-CZ" dirty="0"/>
              <a:t>Stejně jako jeho otec byl proutníkem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4" y="1555750"/>
            <a:ext cx="3388532" cy="45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5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137B4-18AD-486F-ACD7-0ED49135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Konzervativci a Liberálové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44110D-8815-4FF4-8109-9B65F20A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156" y="2133600"/>
            <a:ext cx="5500254" cy="3777622"/>
          </a:xfrm>
        </p:spPr>
        <p:txBody>
          <a:bodyPr>
            <a:normAutofit/>
          </a:bodyPr>
          <a:lstStyle/>
          <a:p>
            <a:r>
              <a:rPr lang="cs-CZ" dirty="0"/>
              <a:t>Spíše jako v Británii, kde sloužili jako alternace a pokojné předání moci</a:t>
            </a:r>
          </a:p>
          <a:p>
            <a:r>
              <a:rPr lang="cs-CZ" dirty="0"/>
              <a:t>Autoři často hovořili o tom, že obě strany chtěly totéž</a:t>
            </a:r>
          </a:p>
          <a:p>
            <a:r>
              <a:rPr lang="cs-CZ" dirty="0"/>
              <a:t>Pravdou je, že byly rozdíly – liberálové chtěli větší decentralizaci</a:t>
            </a:r>
          </a:p>
          <a:p>
            <a:r>
              <a:rPr lang="cs-CZ" dirty="0"/>
              <a:t>Systém hlavně k vytváření nepotismu</a:t>
            </a:r>
          </a:p>
          <a:p>
            <a:r>
              <a:rPr lang="cs-CZ" dirty="0"/>
              <a:t>Korupce, vyhrožování a podvody</a:t>
            </a:r>
          </a:p>
          <a:p>
            <a:r>
              <a:rPr lang="cs-CZ" dirty="0"/>
              <a:t>Konzervativci u moci 1850-1863 – v éře shody, kde se vyhýbali kontroverzním tématům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09" y="1296697"/>
            <a:ext cx="5039591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7D835-2178-4889-809C-0C38A69C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kávy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155BEE-1266-4CC9-B8E2-1C6EF043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208" y="1350817"/>
            <a:ext cx="5571403" cy="508115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Vyčerpání zlatých a diamantových dolů</a:t>
            </a:r>
          </a:p>
          <a:p>
            <a:r>
              <a:rPr lang="cs-CZ" dirty="0"/>
              <a:t>Bavlna, rýže, cukr a tabák</a:t>
            </a:r>
          </a:p>
          <a:p>
            <a:r>
              <a:rPr lang="cs-CZ" dirty="0"/>
              <a:t>Od 1830 ale káva – a na dalších 140 let</a:t>
            </a:r>
          </a:p>
          <a:p>
            <a:r>
              <a:rPr lang="cs-CZ" dirty="0"/>
              <a:t>První oblastí Rio – banky, obchodníci s cennými papíry a otroci (noví případně staří z neprofitujících plantáží) – omezení obchodu 1826 – 1850</a:t>
            </a:r>
          </a:p>
          <a:p>
            <a:r>
              <a:rPr lang="cs-CZ" dirty="0"/>
              <a:t>Rio ale brzy vyčerpáno a navíc hornaté – eroze</a:t>
            </a:r>
          </a:p>
          <a:p>
            <a:r>
              <a:rPr lang="cs-CZ" dirty="0" err="1"/>
              <a:t>Sao</a:t>
            </a:r>
            <a:r>
              <a:rPr lang="cs-CZ" dirty="0"/>
              <a:t> Paulo, </a:t>
            </a:r>
            <a:r>
              <a:rPr lang="cs-CZ" dirty="0" err="1"/>
              <a:t>Minas</a:t>
            </a:r>
            <a:r>
              <a:rPr lang="cs-CZ" dirty="0"/>
              <a:t> </a:t>
            </a:r>
            <a:r>
              <a:rPr lang="cs-CZ" dirty="0" err="1"/>
              <a:t>Gerais</a:t>
            </a:r>
            <a:r>
              <a:rPr lang="cs-CZ" dirty="0"/>
              <a:t> – nedostatek pracovních sil – imigranti</a:t>
            </a:r>
          </a:p>
          <a:p>
            <a:r>
              <a:rPr lang="cs-CZ" dirty="0"/>
              <a:t>Ovšem svobodná a otrocká práce nedoplňovaly dobře</a:t>
            </a:r>
          </a:p>
          <a:p>
            <a:r>
              <a:rPr lang="cs-CZ" dirty="0"/>
              <a:t>Navíc problém s půdním fondem, kde fyzické vlastnictví neodpovídalo legálnímu – squatting – řešením byla daň na nekultivované pozemky, ale tu se nikdy nepodařilo prosadit</a:t>
            </a:r>
          </a:p>
          <a:p>
            <a:r>
              <a:rPr lang="cs-CZ" dirty="0" err="1"/>
              <a:t>Homestead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– vláda dala malým farmářům půdu za příslib obdělání</a:t>
            </a:r>
          </a:p>
          <a:p>
            <a:r>
              <a:rPr lang="cs-CZ" dirty="0"/>
              <a:t>Brazílie institucionalizovala koncentraci půdy v zemi, kde to bylo hlavním zdrojem bohatství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1577200"/>
            <a:ext cx="4409209" cy="48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E75E5-9873-46F2-B37E-D23FAB0A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226" y="561109"/>
            <a:ext cx="6029386" cy="1343891"/>
          </a:xfrm>
        </p:spPr>
        <p:txBody>
          <a:bodyPr/>
          <a:lstStyle/>
          <a:p>
            <a:r>
              <a:rPr lang="cs-CZ" dirty="0"/>
              <a:t>Otroctví - problémy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B9221-9FFC-47EF-A116-62F09E8B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444" y="1454727"/>
            <a:ext cx="6070167" cy="4748646"/>
          </a:xfrm>
        </p:spPr>
        <p:txBody>
          <a:bodyPr>
            <a:normAutofit/>
          </a:bodyPr>
          <a:lstStyle/>
          <a:p>
            <a:r>
              <a:rPr lang="cs-CZ" dirty="0"/>
              <a:t>V roce 1830 první otrokářská velmoc – více otroků než svobodných</a:t>
            </a:r>
          </a:p>
          <a:p>
            <a:r>
              <a:rPr lang="cs-CZ" dirty="0"/>
              <a:t>Otroci se nemnožili jako v USA, závislí na obchodu – více mužů, špatné podmínky, 90 % v USA, 60 % v Brazílii – poměr dožití s bělochy, propouštění</a:t>
            </a:r>
          </a:p>
          <a:p>
            <a:r>
              <a:rPr lang="cs-CZ" dirty="0"/>
              <a:t>Zákaz obchodu 1826, až 1850 se podařilo vymýtit</a:t>
            </a:r>
          </a:p>
          <a:p>
            <a:r>
              <a:rPr lang="cs-CZ" dirty="0"/>
              <a:t>Součást ale i po roce 1863 – pragmatická nikoliv rasistická agenda, co budeme dělat bez pracovní síly a jakým způsobem to promění společnost</a:t>
            </a:r>
          </a:p>
          <a:p>
            <a:r>
              <a:rPr lang="cs-CZ" dirty="0"/>
              <a:t>Zkušenosti s propuštěnci</a:t>
            </a:r>
          </a:p>
          <a:p>
            <a:r>
              <a:rPr lang="cs-CZ" dirty="0"/>
              <a:t>Rozhodla až Paraguayská válka (1864-70) – přesvědčila Pedra II propaganda Paraguayců – a pak v roce 1870 Victor Hugo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55246"/>
            <a:ext cx="5475227" cy="30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117D6-69D1-4284-9D5A-D9541311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9" y="135082"/>
            <a:ext cx="6236421" cy="1312718"/>
          </a:xfrm>
        </p:spPr>
        <p:txBody>
          <a:bodyPr/>
          <a:lstStyle/>
          <a:p>
            <a:r>
              <a:rPr lang="cs-CZ" dirty="0"/>
              <a:t>Příjezd portugalského dvora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0E3077-4CFD-4DE6-A355-CA208753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326" y="1548245"/>
            <a:ext cx="6392285" cy="53824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Zvažovali přesídlení už konce 17. století</a:t>
            </a:r>
          </a:p>
          <a:p>
            <a:r>
              <a:rPr lang="cs-CZ" dirty="0"/>
              <a:t>Nakonec je donutil Napoleon a Britové je převezli</a:t>
            </a:r>
          </a:p>
          <a:p>
            <a:r>
              <a:rPr lang="cs-CZ" dirty="0"/>
              <a:t>Regent Jan VI, Dom Pedro a Dom Miguel – přežili bouři a v lednu 1808 jsou v Salvadoru na severu – jako první monarchové ze starého světa</a:t>
            </a:r>
          </a:p>
          <a:p>
            <a:r>
              <a:rPr lang="cs-CZ" dirty="0"/>
              <a:t>Tam se ale </a:t>
            </a:r>
            <a:r>
              <a:rPr lang="cs-CZ" dirty="0" err="1"/>
              <a:t>Braganzům</a:t>
            </a:r>
            <a:r>
              <a:rPr lang="cs-CZ" dirty="0"/>
              <a:t> nelíbilo – primitivní město a když prominentní rodiny z Ria nabídly ubytování, bylo ihned přijato</a:t>
            </a:r>
          </a:p>
          <a:p>
            <a:r>
              <a:rPr lang="cs-CZ" dirty="0"/>
              <a:t>Otevření přístavů, stavba institucí – knihovna, banka, zahrada, noviny</a:t>
            </a:r>
          </a:p>
          <a:p>
            <a:r>
              <a:rPr lang="cs-CZ" dirty="0"/>
              <a:t>Našli se takové, kterým se návštěva nelíbila, protože portugalská šlechta měla přednost před brazilskou, ale Jana měli v oblibě</a:t>
            </a:r>
          </a:p>
          <a:p>
            <a:r>
              <a:rPr lang="cs-CZ" dirty="0"/>
              <a:t>Rio vzkvétalo a během 14 let mělo z 50 100 tisíc obyvatel</a:t>
            </a:r>
          </a:p>
          <a:p>
            <a:r>
              <a:rPr lang="cs-CZ" dirty="0"/>
              <a:t>Když zmizel Napoleon, Jan, aby legitimizoval svůj pobyt prohlásil Brazílii za Společné království – dal ji na roveň Portugalska</a:t>
            </a:r>
          </a:p>
          <a:p>
            <a:r>
              <a:rPr lang="cs-CZ" dirty="0"/>
              <a:t>Pak ale zemřela Šílená Marie a </a:t>
            </a:r>
            <a:r>
              <a:rPr lang="cs-CZ" dirty="0" err="1"/>
              <a:t>Cortesy</a:t>
            </a:r>
            <a:r>
              <a:rPr lang="cs-CZ" dirty="0"/>
              <a:t> v Lisabonu požadovaly návrat krále Jana, ovšem už jako konstitučního monarchy – Brazílie v nich měla 72 ze 181 míst – král se nakonec uvolil vrátit a zanechal v Brazílii Pedra</a:t>
            </a:r>
          </a:p>
          <a:p>
            <a:r>
              <a:rPr lang="cs-CZ" dirty="0"/>
              <a:t>Pak </a:t>
            </a:r>
            <a:r>
              <a:rPr lang="cs-CZ" dirty="0" err="1"/>
              <a:t>Cortesy</a:t>
            </a:r>
            <a:r>
              <a:rPr lang="cs-CZ" dirty="0"/>
              <a:t> předložily plán na opětovné podvolení Brazílie – rozdělení na menší provincie a přímá kontrola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47752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610E3-1CDF-4546-8568-A015746E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Pedra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DF3063-F3FB-497A-813D-89E5E31F5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2133599"/>
            <a:ext cx="6920288" cy="440228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Paraguayská válka – nárůst moci armády, proč bojujeme až do konce?, císařova osobní vendeta a snaha ukázat Brazílii jako moderní národ</a:t>
            </a:r>
          </a:p>
          <a:p>
            <a:r>
              <a:rPr lang="cs-CZ" dirty="0"/>
              <a:t>Válka jako malý elektrický šok pro Pedra, ale spíše zemětřesení</a:t>
            </a:r>
          </a:p>
          <a:p>
            <a:r>
              <a:rPr lang="cs-CZ" dirty="0"/>
              <a:t>Zaspání počátku, </a:t>
            </a:r>
            <a:r>
              <a:rPr lang="cs-CZ" dirty="0" err="1"/>
              <a:t>relax</a:t>
            </a:r>
            <a:r>
              <a:rPr lang="cs-CZ" dirty="0"/>
              <a:t> a až později se probrali – nábor i Afro-Brazilců</a:t>
            </a:r>
          </a:p>
          <a:p>
            <a:r>
              <a:rPr lang="cs-CZ" dirty="0"/>
              <a:t>Navíc špatná odezva ve světovém tisku – brutální taktika a otroctví</a:t>
            </a:r>
          </a:p>
          <a:p>
            <a:r>
              <a:rPr lang="cs-CZ" dirty="0"/>
              <a:t>Vnitrostátní boje – liberální kabinet donucen k abdikaci – Vévoda </a:t>
            </a:r>
            <a:r>
              <a:rPr lang="cs-CZ" dirty="0" err="1"/>
              <a:t>Caxias</a:t>
            </a:r>
            <a:r>
              <a:rPr lang="cs-CZ" dirty="0"/>
              <a:t> </a:t>
            </a:r>
          </a:p>
          <a:p>
            <a:r>
              <a:rPr lang="cs-CZ" dirty="0"/>
              <a:t>Vinili císaře, stárnoucího muže s bílými vlasy</a:t>
            </a:r>
          </a:p>
          <a:p>
            <a:r>
              <a:rPr lang="cs-CZ" dirty="0"/>
              <a:t>Liberálové požadovali decentralizaci a z nich odštěpení republikáni jeho rezignaci</a:t>
            </a:r>
          </a:p>
          <a:p>
            <a:r>
              <a:rPr lang="cs-CZ" dirty="0"/>
              <a:t>Válka měla ukázat moderní národ, ale spíš ukázala, že nejsou na cestě k modernitě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06" y="0"/>
            <a:ext cx="4949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2B717-E76E-4323-BDE8-A6045A56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vlivy po roce 1870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3B3585-BF51-4507-B0C7-E9BFD2E9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354" y="2133599"/>
            <a:ext cx="7109257" cy="444384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Nová generace nemá vazbu k císařství ani k otroctví</a:t>
            </a:r>
          </a:p>
          <a:p>
            <a:r>
              <a:rPr lang="cs-CZ" dirty="0"/>
              <a:t>Pozitivismus – hlavně na vojenské akademii v Riu – náboženství humanity</a:t>
            </a:r>
          </a:p>
          <a:p>
            <a:r>
              <a:rPr lang="cs-CZ" dirty="0"/>
              <a:t>Náhrada za katolictví, vědecký přístup k pochopení společnosti a historie</a:t>
            </a:r>
          </a:p>
          <a:p>
            <a:r>
              <a:rPr lang="cs-CZ" dirty="0"/>
              <a:t>Republikanismus – vzhlíželi k USA a pozorovali zaostalost Brazílie – viníka hledali v monarchii – Jsme z Ameriky a chceme být Američané.“</a:t>
            </a:r>
          </a:p>
          <a:p>
            <a:r>
              <a:rPr lang="cs-CZ" dirty="0"/>
              <a:t>Tyto proudy byly obzvláště patrné v armádě – stará důstojnická garda zemřela nebo v důchodu – ti noví si všimli nárůstu nákladů vlády o 70 procent, ale armády jen 8 procent</a:t>
            </a:r>
          </a:p>
          <a:p>
            <a:r>
              <a:rPr lang="cs-CZ" dirty="0"/>
              <a:t>Obávali se především manžela princezny Isabely – Gaston, hrabě z </a:t>
            </a:r>
            <a:r>
              <a:rPr lang="cs-CZ" dirty="0" err="1"/>
              <a:t>Eu</a:t>
            </a:r>
            <a:endParaRPr lang="cs-CZ" dirty="0"/>
          </a:p>
          <a:p>
            <a:r>
              <a:rPr lang="cs-CZ" dirty="0"/>
              <a:t>Pak by vojáci (z chudého prostředí) nemuseli bojovat aktivně</a:t>
            </a:r>
          </a:p>
          <a:p>
            <a:r>
              <a:rPr lang="cs-CZ" dirty="0"/>
              <a:t>Důstojníci aktivně kritizují </a:t>
            </a:r>
            <a:r>
              <a:rPr lang="cs-CZ" dirty="0" err="1"/>
              <a:t>nemodernizaci</a:t>
            </a:r>
            <a:r>
              <a:rPr lang="cs-CZ" dirty="0"/>
              <a:t> Brazílie – otroctví a žádné železnice – což měli zakázáno, byli podřízení politiků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" y="1514578"/>
            <a:ext cx="3631650" cy="48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47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96B32-3C1A-4835-BCF6-100F4288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otroctví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CF4475-D823-4C8F-8255-F7EA2E5D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3" y="2195945"/>
            <a:ext cx="9488776" cy="48387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Čtyři důvody – ekonomické, sociální (humanitární), politické a mezinárodní</a:t>
            </a:r>
          </a:p>
          <a:p>
            <a:r>
              <a:rPr lang="cs-CZ" dirty="0"/>
              <a:t>Ekonomické – práce neefektivní, žádní noví nepřicházejí</a:t>
            </a:r>
          </a:p>
          <a:p>
            <a:r>
              <a:rPr lang="cs-CZ" dirty="0"/>
              <a:t>S - Castro </a:t>
            </a:r>
            <a:r>
              <a:rPr lang="cs-CZ" dirty="0" err="1"/>
              <a:t>Alves</a:t>
            </a:r>
            <a:r>
              <a:rPr lang="cs-CZ" dirty="0"/>
              <a:t> Loď otroků – básně, </a:t>
            </a:r>
            <a:r>
              <a:rPr lang="cs-CZ" dirty="0" err="1"/>
              <a:t>Joaquim</a:t>
            </a:r>
            <a:r>
              <a:rPr lang="cs-CZ" dirty="0"/>
              <a:t> </a:t>
            </a:r>
            <a:r>
              <a:rPr lang="cs-CZ" dirty="0" err="1"/>
              <a:t>Nabuco</a:t>
            </a:r>
            <a:r>
              <a:rPr lang="cs-CZ" dirty="0"/>
              <a:t> – Abolicionismus – 1884</a:t>
            </a:r>
          </a:p>
          <a:p>
            <a:r>
              <a:rPr lang="cs-CZ" dirty="0"/>
              <a:t>S – nenalákáme imigranty – v Německu zakázali Brazilcům nabírat</a:t>
            </a:r>
          </a:p>
          <a:p>
            <a:r>
              <a:rPr lang="cs-CZ" dirty="0"/>
              <a:t>Politické – rozbroje mezi příznivci a odpůrci – spíše ale sobecké pohnutky</a:t>
            </a:r>
          </a:p>
          <a:p>
            <a:r>
              <a:rPr lang="cs-CZ" dirty="0"/>
              <a:t>M – VB, USA, Španělská Amerika – B. jako vyděděnec, malomocný světové společnosti</a:t>
            </a:r>
          </a:p>
          <a:p>
            <a:r>
              <a:rPr lang="cs-CZ" dirty="0"/>
              <a:t>Právě ekonomika hrála prim – majetek, za který nemohla vláda zaplatit, proto po částech: 1871 – zákon svobody nově narozených (od jejich 21 let)</a:t>
            </a:r>
          </a:p>
          <a:p>
            <a:r>
              <a:rPr lang="cs-CZ" dirty="0"/>
              <a:t>1885 – všichni nad 65 svobodní</a:t>
            </a:r>
          </a:p>
          <a:p>
            <a:r>
              <a:rPr lang="cs-CZ" dirty="0"/>
              <a:t>1887 otroci začali utíkat – uprchlické komunity – Santos a Rio – armáda je odmítla honit</a:t>
            </a:r>
          </a:p>
          <a:p>
            <a:r>
              <a:rPr lang="cs-CZ" dirty="0"/>
              <a:t>1888 – Zlatý zákon – osvobození podepsané Isabelou jakožto regentkou, Pedro II v lázních</a:t>
            </a:r>
          </a:p>
          <a:p>
            <a:r>
              <a:rPr lang="cs-CZ" dirty="0"/>
              <a:t>Oslava a karneval, nikdy nešlo o krvavý konflikt jako v USA</a:t>
            </a:r>
          </a:p>
          <a:p>
            <a:r>
              <a:rPr lang="cs-CZ" dirty="0"/>
              <a:t>Co mají dělat svobodní otroci – nikdo nevěděl – měli svobodu a nic jiného</a:t>
            </a:r>
          </a:p>
          <a:p>
            <a:r>
              <a:rPr lang="cs-CZ" dirty="0"/>
              <a:t>Společenský statut sice mají vyšší, ale pořád se hodnotilo podle barvy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2" y="0"/>
            <a:ext cx="3715616" cy="2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CBC87-6E08-442D-8A26-80EB2C7F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Proměněná společnost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671014-9353-41F9-89C7-85BDD77B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3777622"/>
          </a:xfrm>
        </p:spPr>
        <p:txBody>
          <a:bodyPr/>
          <a:lstStyle/>
          <a:p>
            <a:r>
              <a:rPr lang="cs-CZ" dirty="0"/>
              <a:t>Co mají dělat svobodní otroci – nikdo nevěděl – měli svobodu a nic jiného</a:t>
            </a:r>
          </a:p>
          <a:p>
            <a:r>
              <a:rPr lang="cs-CZ" dirty="0"/>
              <a:t>Společenský statut sice mají vyšší, ale pořád se hodnotilo podle barvy</a:t>
            </a:r>
          </a:p>
          <a:p>
            <a:r>
              <a:rPr lang="cs-CZ" dirty="0"/>
              <a:t>Počátek imigrace – Italové, Portugalci a Španělé, méně Němci, Japonci, Rakušané atd...</a:t>
            </a:r>
          </a:p>
          <a:p>
            <a:r>
              <a:rPr lang="cs-CZ" dirty="0"/>
              <a:t>Ve výhodě – plantážníci měli více důvěry, byli kvalifikovaní, lepší kontrola, vylepšovali etnické složení – pobělení Brazílie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3768869"/>
            <a:ext cx="64960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0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B1270-DAED-4EE6-B7BF-4599627D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Pád monarchie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D1FCD0-37C1-4EF1-BD20-BC39C41C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536" y="1652155"/>
            <a:ext cx="7317076" cy="42590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Pedro II zešedivěl, měl cukrovku a objížděl evropské lázně, ztrácel kontakt s ministry, politiky i obyvatelstvem – někteří novináři psali, že zešílel – Pedro </a:t>
            </a:r>
            <a:r>
              <a:rPr lang="cs-CZ" dirty="0" err="1"/>
              <a:t>Banana</a:t>
            </a:r>
            <a:r>
              <a:rPr lang="cs-CZ" dirty="0"/>
              <a:t> </a:t>
            </a:r>
          </a:p>
          <a:p>
            <a:r>
              <a:rPr lang="cs-CZ" dirty="0"/>
              <a:t>Neměl nástupce, dcera Isabela – gender, zeť Vévoda z </a:t>
            </a:r>
            <a:r>
              <a:rPr lang="cs-CZ" dirty="0" err="1"/>
              <a:t>Eu</a:t>
            </a:r>
            <a:r>
              <a:rPr lang="cs-CZ" dirty="0"/>
              <a:t> zase Francouz</a:t>
            </a:r>
          </a:p>
          <a:p>
            <a:r>
              <a:rPr lang="cs-CZ" dirty="0"/>
              <a:t>Pro novou generaci monarchie nic neznamenala</a:t>
            </a:r>
          </a:p>
          <a:p>
            <a:r>
              <a:rPr lang="cs-CZ" dirty="0"/>
              <a:t>Republikáni ale neměli mnoho podpory – dva kongresmany, ale armáda</a:t>
            </a:r>
          </a:p>
          <a:p>
            <a:r>
              <a:rPr lang="cs-CZ" dirty="0"/>
              <a:t>Volební zákony se utužovaly v průběhu císařství – majetek a gramotnost – 1872 vrchol účasti – 13 % populace (vyjma otroků), 1888 jen 0,8 % - nedorovnáno do 1945 </a:t>
            </a:r>
          </a:p>
          <a:p>
            <a:r>
              <a:rPr lang="cs-CZ" dirty="0"/>
              <a:t>Armáda vyhlásila </a:t>
            </a:r>
            <a:r>
              <a:rPr lang="cs-CZ" dirty="0" err="1"/>
              <a:t>pevrat</a:t>
            </a:r>
            <a:r>
              <a:rPr lang="cs-CZ" dirty="0"/>
              <a:t> Pedro podepsal a odstoupil</a:t>
            </a:r>
          </a:p>
          <a:p>
            <a:r>
              <a:rPr lang="cs-CZ" dirty="0"/>
              <a:t>Reakce na osvobození otroků? Asi si to mysleli.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7" y="1261196"/>
            <a:ext cx="3473107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B48F9-DF9E-4543-9D8B-1ABCA39F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ústava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708A7C-6F0F-430E-A2A3-E8CC10C9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08" y="1891145"/>
            <a:ext cx="7514503" cy="4020077"/>
          </a:xfrm>
        </p:spPr>
        <p:txBody>
          <a:bodyPr/>
          <a:lstStyle/>
          <a:p>
            <a:r>
              <a:rPr lang="cs-CZ" dirty="0"/>
              <a:t>Republikáni </a:t>
            </a:r>
            <a:r>
              <a:rPr lang="cs-CZ" dirty="0" err="1"/>
              <a:t>Rui</a:t>
            </a:r>
            <a:r>
              <a:rPr lang="cs-CZ" dirty="0"/>
              <a:t> </a:t>
            </a:r>
            <a:r>
              <a:rPr lang="cs-CZ" dirty="0" err="1"/>
              <a:t>Barbosa</a:t>
            </a:r>
            <a:r>
              <a:rPr lang="cs-CZ" dirty="0"/>
              <a:t> – federace států – každý z nich si volil guvernéra a zastupitelský sbor, rozpočet, cla a půjčky</a:t>
            </a:r>
          </a:p>
          <a:p>
            <a:r>
              <a:rPr lang="cs-CZ" dirty="0"/>
              <a:t>To podpořilo státy jako </a:t>
            </a:r>
            <a:r>
              <a:rPr lang="cs-CZ" dirty="0" err="1"/>
              <a:t>Sao</a:t>
            </a:r>
            <a:r>
              <a:rPr lang="cs-CZ" dirty="0"/>
              <a:t> Paulo</a:t>
            </a:r>
          </a:p>
          <a:p>
            <a:r>
              <a:rPr lang="cs-CZ" dirty="0"/>
              <a:t>Přímá volba prezidenta</a:t>
            </a:r>
          </a:p>
          <a:p>
            <a:r>
              <a:rPr lang="cs-CZ" dirty="0"/>
              <a:t>Vláda oligarchie jednotlivých států</a:t>
            </a:r>
          </a:p>
          <a:p>
            <a:r>
              <a:rPr lang="cs-CZ" dirty="0"/>
              <a:t>Všichni (krom žen a negramotných) mohli volit</a:t>
            </a:r>
          </a:p>
          <a:p>
            <a:r>
              <a:rPr lang="cs-CZ" dirty="0"/>
              <a:t>Nová vlajka, nový slogan, nová doba – spálení archivu otroctví – otrokáři nemohli být kompenzováni</a:t>
            </a:r>
          </a:p>
          <a:p>
            <a:r>
              <a:rPr lang="cs-CZ" dirty="0"/>
              <a:t>Proti církvi a proti aristokratům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128"/>
            <a:ext cx="3796806" cy="46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098F-2FB0-450A-BB33-2293A4AC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13" y="0"/>
            <a:ext cx="9121139" cy="6858000"/>
          </a:xfrm>
        </p:spPr>
      </p:pic>
    </p:spTree>
    <p:extLst>
      <p:ext uri="{BB962C8B-B14F-4D97-AF65-F5344CB8AC3E}">
        <p14:creationId xmlns:p14="http://schemas.microsoft.com/office/powerpoint/2010/main" val="8876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9C592-3104-4B0F-A9DC-98A8686D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Pedro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6E80E-7B5B-4EA0-860C-A0735AD6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39" y="2133600"/>
            <a:ext cx="7780915" cy="3777622"/>
          </a:xfrm>
        </p:spPr>
        <p:txBody>
          <a:bodyPr/>
          <a:lstStyle/>
          <a:p>
            <a:r>
              <a:rPr lang="cs-CZ" dirty="0"/>
              <a:t>Pedro ale prohlásil, že zůstává – </a:t>
            </a:r>
            <a:r>
              <a:rPr lang="cs-CZ" dirty="0" err="1"/>
              <a:t>Fico</a:t>
            </a:r>
            <a:r>
              <a:rPr lang="cs-CZ" dirty="0"/>
              <a:t> a nezávislost byla vyhlášena</a:t>
            </a:r>
          </a:p>
          <a:p>
            <a:r>
              <a:rPr lang="cs-CZ" dirty="0"/>
              <a:t>Změny: Administrativní oddělení od Portugalska</a:t>
            </a:r>
          </a:p>
          <a:p>
            <a:r>
              <a:rPr lang="cs-CZ" dirty="0"/>
              <a:t>Žádné společenské změny – vládne venkovská oligarchie – SE, Rio, </a:t>
            </a:r>
            <a:r>
              <a:rPr lang="cs-CZ" dirty="0" err="1"/>
              <a:t>Sao</a:t>
            </a:r>
            <a:r>
              <a:rPr lang="cs-CZ" dirty="0"/>
              <a:t> Paulo, </a:t>
            </a:r>
            <a:r>
              <a:rPr lang="cs-CZ" dirty="0" err="1"/>
              <a:t>Minas</a:t>
            </a:r>
            <a:r>
              <a:rPr lang="cs-CZ" dirty="0"/>
              <a:t> </a:t>
            </a:r>
            <a:r>
              <a:rPr lang="cs-CZ" dirty="0" err="1"/>
              <a:t>Gerais</a:t>
            </a:r>
            <a:r>
              <a:rPr lang="cs-CZ" dirty="0"/>
              <a:t>, pokračování otroctví</a:t>
            </a:r>
          </a:p>
          <a:p>
            <a:r>
              <a:rPr lang="cs-CZ" dirty="0"/>
              <a:t>Ekonomický vliv Velké Británie – už během Jana, nižší tarify a drželi Brazilské dluhy, které převzali po Portugalsku – i ty užité na válku proti nezávislosti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6" y="1111412"/>
            <a:ext cx="3605784" cy="53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A980A-A32B-4C12-B3C9-93549E43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316" y="1627216"/>
            <a:ext cx="8911687" cy="1280890"/>
          </a:xfrm>
        </p:spPr>
        <p:txBody>
          <a:bodyPr/>
          <a:lstStyle/>
          <a:p>
            <a:r>
              <a:rPr lang="cs-CZ" dirty="0"/>
              <a:t>Společnost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A52C08-560C-446F-8691-AF74AF4A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266" y="3254433"/>
            <a:ext cx="8915400" cy="3777622"/>
          </a:xfrm>
        </p:spPr>
        <p:txBody>
          <a:bodyPr/>
          <a:lstStyle/>
          <a:p>
            <a:r>
              <a:rPr lang="cs-CZ" dirty="0"/>
              <a:t>Žádná střední třída – exportní model (zemědělství a těžba). I obchod pod kontrolou Portugalců. Rovněž zákaz manufaktur a proto se začíná rodit až s vysokými školami 1808 (lékaři z Ria a </a:t>
            </a:r>
            <a:r>
              <a:rPr lang="cs-CZ" dirty="0" err="1"/>
              <a:t>Bahia</a:t>
            </a:r>
            <a:r>
              <a:rPr lang="cs-CZ" dirty="0"/>
              <a:t>), 1827 (právníci ze </a:t>
            </a:r>
            <a:r>
              <a:rPr lang="cs-CZ" dirty="0" err="1"/>
              <a:t>Sao</a:t>
            </a:r>
            <a:r>
              <a:rPr lang="cs-CZ" dirty="0"/>
              <a:t> Paula a </a:t>
            </a:r>
            <a:r>
              <a:rPr lang="cs-CZ" dirty="0" err="1"/>
              <a:t>Olindy</a:t>
            </a:r>
            <a:r>
              <a:rPr lang="cs-CZ" dirty="0"/>
              <a:t>)</a:t>
            </a:r>
          </a:p>
          <a:p>
            <a:r>
              <a:rPr lang="cs-CZ" dirty="0"/>
              <a:t>Hlavním zdrojem zemědělství – hornictví v úpadku; cukr, tabák, bavlna a káva.</a:t>
            </a:r>
          </a:p>
          <a:p>
            <a:r>
              <a:rPr lang="cs-CZ" dirty="0"/>
              <a:t>Malé procento elit a zbytek zorganizován podobně jako ve </a:t>
            </a:r>
            <a:r>
              <a:rPr lang="cs-CZ" dirty="0" err="1"/>
              <a:t>šp</a:t>
            </a:r>
            <a:r>
              <a:rPr lang="cs-CZ" dirty="0"/>
              <a:t>. koloniích</a:t>
            </a:r>
          </a:p>
          <a:p>
            <a:r>
              <a:rPr lang="cs-CZ" dirty="0"/>
              <a:t>Pořádek se udržuje tvrdými tresty – fyzickými nebo vězením. Ale hlavně socializací mladých, kteří byli přinuceni k přijetí jejich sociálního zařazení</a:t>
            </a:r>
          </a:p>
          <a:p>
            <a:r>
              <a:rPr lang="cs-CZ" dirty="0"/>
              <a:t>Uznávání nadřízených, zejména na základě rasové diferenciace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2" y="0"/>
            <a:ext cx="5594258" cy="32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F379B-FBA9-42BF-9AE4-CFF46D70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Monarchistický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96BE45-F9CF-4771-8D62-462D9335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926" y="1550843"/>
            <a:ext cx="6163685" cy="4901912"/>
          </a:xfrm>
        </p:spPr>
        <p:txBody>
          <a:bodyPr>
            <a:normAutofit/>
          </a:bodyPr>
          <a:lstStyle/>
          <a:p>
            <a:r>
              <a:rPr lang="cs-CZ" dirty="0"/>
              <a:t>Manchesterský liberalismus – každá země se má soustředit na to, co produkuje nejlépe a směnit to s ostatními za zbytek věcí, které by jinak vyprodukovala draho.</a:t>
            </a:r>
          </a:p>
          <a:p>
            <a:r>
              <a:rPr lang="cs-CZ" dirty="0"/>
              <a:t>Proti protekcionismu, ale současně proti průmyslu</a:t>
            </a:r>
          </a:p>
          <a:p>
            <a:r>
              <a:rPr lang="cs-CZ" dirty="0"/>
              <a:t>Podobně převzali z Británie i politický liberalismus – José </a:t>
            </a:r>
            <a:r>
              <a:rPr lang="cs-CZ" dirty="0" err="1"/>
              <a:t>Bonifacio</a:t>
            </a:r>
            <a:r>
              <a:rPr lang="cs-CZ" dirty="0"/>
              <a:t> de </a:t>
            </a:r>
            <a:r>
              <a:rPr lang="cs-CZ" dirty="0" err="1"/>
              <a:t>Andrada</a:t>
            </a:r>
            <a:r>
              <a:rPr lang="cs-CZ" dirty="0"/>
              <a:t> e Silva – ústava . Kopie parlamentního systému Británie</a:t>
            </a:r>
          </a:p>
          <a:p>
            <a:r>
              <a:rPr lang="cs-CZ" dirty="0"/>
              <a:t>Vláda zrozená z parlamentu, kam by mohli volit jen ti nejelitnější – zachování kontroly</a:t>
            </a:r>
          </a:p>
          <a:p>
            <a:r>
              <a:rPr lang="cs-CZ" dirty="0"/>
              <a:t>Pedrovi se ale nelíbila, a proto přišel s vlastní, což nebyl dobrý začátek nezávislé kolonie, která si stěžovala na velkou direktivnost z Portugalska</a:t>
            </a:r>
          </a:p>
          <a:p>
            <a:r>
              <a:rPr lang="cs-CZ" dirty="0"/>
              <a:t>Císař nazval svou ústavu z roku 1824 dvakrát tak liberální než verze ústavodárného sboru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1550843"/>
            <a:ext cx="515995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8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2ED95-DAFE-4E26-8F41-F94AA054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DAFA83-3856-4B4F-B3A1-8784EAF3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672" y="1475509"/>
            <a:ext cx="6329939" cy="488372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Parlament se dvěma komorami: Sent tvořen doživotními členy, kteří byli zvoleni císařem poté, co mu každá provincie dala seznam se třemi </a:t>
            </a:r>
            <a:r>
              <a:rPr lang="cs-CZ" dirty="0" err="1"/>
              <a:t>nominanty</a:t>
            </a:r>
            <a:endParaRPr lang="cs-CZ" dirty="0"/>
          </a:p>
          <a:p>
            <a:r>
              <a:rPr lang="cs-CZ" dirty="0"/>
              <a:t>Sněmovna reprezentantů – podle distriktů, pouze bohatí mohli zasednout – celkem nízký limit, a nemuseli být gramotní. Ženy ne.</a:t>
            </a:r>
          </a:p>
          <a:p>
            <a:r>
              <a:rPr lang="cs-CZ" dirty="0"/>
              <a:t>Císař mohl rozpustit dolní komoru a vyhlásit volby, vetovat zákony</a:t>
            </a:r>
          </a:p>
          <a:p>
            <a:r>
              <a:rPr lang="cs-CZ" dirty="0"/>
              <a:t>Konečný arbitr prakticky všeho – usměrňovací moc</a:t>
            </a:r>
          </a:p>
          <a:p>
            <a:r>
              <a:rPr lang="cs-CZ" dirty="0"/>
              <a:t>Brazílie rozdělena na 18 provincií a každá měla prezidenta jmenovaného císařem</a:t>
            </a:r>
          </a:p>
          <a:p>
            <a:r>
              <a:rPr lang="cs-CZ" dirty="0"/>
              <a:t>Tento centralizovaný systém ale nebyl oblíben v jednotlivých částech, protože umožňoval pevnější kontrolu než v koloniálních dobách</a:t>
            </a:r>
          </a:p>
          <a:p>
            <a:r>
              <a:rPr lang="cs-CZ" dirty="0"/>
              <a:t>Soudobý popis Brazílie poukazoval na rasově, kulturně, sociálně a geograficky rozdělenou společnost lidí, kteří se nesnáší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8" y="1932709"/>
            <a:ext cx="4951242" cy="3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352BB-C005-4F94-BEB6-43F0B843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Revoluce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C5C037-C0DC-464A-BEDE-88C20D171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03" y="2060862"/>
            <a:ext cx="7967952" cy="415290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Hned několik typů – proti vládě v Riu, ale i proti monarchistickému principu jako takovému</a:t>
            </a:r>
          </a:p>
          <a:p>
            <a:r>
              <a:rPr lang="cs-CZ" dirty="0"/>
              <a:t>1824 v </a:t>
            </a:r>
            <a:r>
              <a:rPr lang="cs-CZ" dirty="0" err="1"/>
              <a:t>Pernambuco</a:t>
            </a:r>
            <a:r>
              <a:rPr lang="cs-CZ" dirty="0"/>
              <a:t> – císař jmenoval nového prezidenta provincie, bez konzultací – ovšem rebelové byli beztak republikáni</a:t>
            </a:r>
          </a:p>
          <a:p>
            <a:r>
              <a:rPr lang="cs-CZ" dirty="0"/>
              <a:t>Zvolili si vlastního prezidenta a založili Rovníkovou konfederaci – ovšem císař kontroluje loďstvo, to dobylo Recife, popravilo rebely a konec</a:t>
            </a:r>
          </a:p>
          <a:p>
            <a:r>
              <a:rPr lang="cs-CZ" dirty="0"/>
              <a:t>Ovšem i neúspěch - nezávislost Uruguaye</a:t>
            </a:r>
          </a:p>
          <a:p>
            <a:r>
              <a:rPr lang="cs-CZ" dirty="0"/>
              <a:t>Vyčerpané finance – inflace a zdražení dovozu – kontrolovaném Portugalci – vlna </a:t>
            </a:r>
            <a:r>
              <a:rPr lang="cs-CZ" dirty="0" err="1"/>
              <a:t>lusofobie</a:t>
            </a:r>
            <a:r>
              <a:rPr lang="cs-CZ" dirty="0"/>
              <a:t> vyvrcholila 1831 – pětidenní bouře házení flašek </a:t>
            </a:r>
          </a:p>
          <a:p>
            <a:r>
              <a:rPr lang="cs-CZ" dirty="0" err="1"/>
              <a:t>Probrazilští</a:t>
            </a:r>
            <a:r>
              <a:rPr lang="cs-CZ" dirty="0"/>
              <a:t> (</a:t>
            </a:r>
            <a:r>
              <a:rPr lang="cs-CZ" dirty="0" err="1"/>
              <a:t>cabras</a:t>
            </a:r>
            <a:r>
              <a:rPr lang="cs-CZ" dirty="0"/>
              <a:t> - kozy) zaútočili na domy pro Portugalců (</a:t>
            </a:r>
            <a:r>
              <a:rPr lang="cs-CZ" dirty="0" err="1"/>
              <a:t>pés</a:t>
            </a:r>
            <a:r>
              <a:rPr lang="cs-CZ" dirty="0"/>
              <a:t> de </a:t>
            </a:r>
            <a:r>
              <a:rPr lang="cs-CZ" dirty="0" err="1"/>
              <a:t>chumbo</a:t>
            </a:r>
            <a:r>
              <a:rPr lang="cs-CZ" dirty="0"/>
              <a:t> – olověné nohy)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80" y="1334798"/>
            <a:ext cx="3288744" cy="45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4EDC2-D94B-4E2D-BEC3-7D180122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Pedra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6B5BAD-39DE-4079-B7B3-DA995816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394" y="1593272"/>
            <a:ext cx="8915400" cy="3777622"/>
          </a:xfrm>
        </p:spPr>
        <p:txBody>
          <a:bodyPr/>
          <a:lstStyle/>
          <a:p>
            <a:r>
              <a:rPr lang="cs-CZ" dirty="0"/>
              <a:t>Císař se ocitl pod tlakem obou frakcí. Brazilská armáda (vysocí důstojníci) chtěli, aby zmizel. Portugalci zase požadovali jeho návrat jako seniora dynastie </a:t>
            </a:r>
            <a:r>
              <a:rPr lang="cs-CZ" dirty="0" err="1"/>
              <a:t>Braganzů</a:t>
            </a:r>
            <a:r>
              <a:rPr lang="cs-CZ" dirty="0"/>
              <a:t> (Jan zemřel 1826) – v roce 1831 se vrátil a zanechal svého syna (5 let, narozený už v Brazílii)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2977356"/>
            <a:ext cx="6390409" cy="38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2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A51ED-7422-41AA-97FD-3BCDC618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vztahy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E7A1D2-FF31-4A02-878D-96A3569E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4" y="1194955"/>
            <a:ext cx="6309157" cy="512271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Portugalsko a Británie dominují, byť USA uznaly nezávislost o rok dříve 1824</a:t>
            </a:r>
          </a:p>
          <a:p>
            <a:r>
              <a:rPr lang="cs-CZ" dirty="0"/>
              <a:t>Británie byla garantem nezávislosti, ale už dříve byla pro Portugalsko a Brazílii zásadní – Napoleonské války</a:t>
            </a:r>
          </a:p>
          <a:p>
            <a:r>
              <a:rPr lang="cs-CZ" dirty="0"/>
              <a:t>Nebylo to ovšem zadarmo: dluh 7 milionů dolarů zděděný po Portugalsku</a:t>
            </a:r>
          </a:p>
          <a:p>
            <a:r>
              <a:rPr lang="cs-CZ" dirty="0"/>
              <a:t>Britové mají přednostně nízké tarify</a:t>
            </a:r>
          </a:p>
          <a:p>
            <a:r>
              <a:rPr lang="cs-CZ" dirty="0"/>
              <a:t>1826 – Brazílie donucena ukončit obchod s otroky – nic moc efektivního</a:t>
            </a:r>
          </a:p>
          <a:p>
            <a:r>
              <a:rPr lang="cs-CZ" dirty="0"/>
              <a:t>1827 – Britští občané byli souzeni britskými soudy v Brazílii</a:t>
            </a:r>
          </a:p>
          <a:p>
            <a:r>
              <a:rPr lang="cs-CZ" dirty="0"/>
              <a:t>To jen podtrhlo, že Britové jsou dominantním partnerem v obchodu i přímých investicích. Bankovnictví, pojištění, loďařství a komunikace</a:t>
            </a:r>
          </a:p>
          <a:p>
            <a:r>
              <a:rPr lang="cs-CZ" dirty="0"/>
              <a:t>Informální imperialismus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2" y="1454727"/>
            <a:ext cx="493065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9144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2594</TotalTime>
  <Words>2604</Words>
  <Application>Microsoft Office PowerPoint</Application>
  <PresentationFormat>Širokoúhlá obrazovka</PresentationFormat>
  <Paragraphs>180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Stébla</vt:lpstr>
      <vt:lpstr>Politický systém monarchie</vt:lpstr>
      <vt:lpstr>Příjezd portugalského dvora</vt:lpstr>
      <vt:lpstr>Pedro I</vt:lpstr>
      <vt:lpstr>Společnost</vt:lpstr>
      <vt:lpstr>Monarchistický systém</vt:lpstr>
      <vt:lpstr>Politický systém</vt:lpstr>
      <vt:lpstr>Revoluce </vt:lpstr>
      <vt:lpstr>Konec Pedra I</vt:lpstr>
      <vt:lpstr>Zahraniční vztahy</vt:lpstr>
      <vt:lpstr>Pedro II</vt:lpstr>
      <vt:lpstr>Doba povstání</vt:lpstr>
      <vt:lpstr>Triumvirát 1831-1834</vt:lpstr>
      <vt:lpstr>Konflikty</vt:lpstr>
      <vt:lpstr>Konflikty II</vt:lpstr>
      <vt:lpstr>Recentralizace</vt:lpstr>
      <vt:lpstr>Pedro II</vt:lpstr>
      <vt:lpstr>Konzervativci a Liberálové</vt:lpstr>
      <vt:lpstr>Nástup kávy</vt:lpstr>
      <vt:lpstr>Otroctví - problémy</vt:lpstr>
      <vt:lpstr>Problémy Pedra II</vt:lpstr>
      <vt:lpstr>Nové vlivy po roce 1870</vt:lpstr>
      <vt:lpstr>Konec otroctví</vt:lpstr>
      <vt:lpstr>Proměněná společnost</vt:lpstr>
      <vt:lpstr>Pád monarchie</vt:lpstr>
      <vt:lpstr>Nová ústava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Politický systém monarchie</dc:title>
  <dc:creator>Lukas Perutka</dc:creator>
  <cp:lastModifiedBy>Lukas Perutka</cp:lastModifiedBy>
  <cp:revision>51</cp:revision>
  <dcterms:created xsi:type="dcterms:W3CDTF">2018-11-14T12:11:42Z</dcterms:created>
  <dcterms:modified xsi:type="dcterms:W3CDTF">2021-11-24T07:33:14Z</dcterms:modified>
</cp:coreProperties>
</file>