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0AFE68-7EC0-A45F-4B83-59B5847719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35459FB-FAFF-31A8-DF25-8B41C67606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6896F73-D883-82DA-17F6-3EE87CBD7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E0910-8341-4999-8C37-C62DF7980681}" type="datetimeFigureOut">
              <a:rPr lang="cs-CZ" smtClean="0"/>
              <a:t>02.08.2023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9FDA1CA-8A59-6F90-B74C-7DB95ABBD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89331CB-0CA3-1126-3D8C-1BD494697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87587-E56C-4FA6-9407-83A7CE2EE2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5469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D9A139-07F3-7EC4-AC16-684DEAB5D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A2EFEC3-3478-97A8-CD8B-95E09A933C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1243F8C-05BF-9407-ADD8-328C7FE9C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E0910-8341-4999-8C37-C62DF7980681}" type="datetimeFigureOut">
              <a:rPr lang="cs-CZ" smtClean="0"/>
              <a:t>02.08.2023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26EF120-DDCB-FE4B-65FC-86101E3A5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6AC63C5-5A61-2827-05AA-DB773BE45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87587-E56C-4FA6-9407-83A7CE2EE2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7275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E347C2C-C38F-D803-BC59-97AB185940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C2424A1-251A-D18E-556E-1E8425DFD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233E215-9A78-8248-FCBC-0985A9064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E0910-8341-4999-8C37-C62DF7980681}" type="datetimeFigureOut">
              <a:rPr lang="cs-CZ" smtClean="0"/>
              <a:t>02.08.2023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68FD04C-573D-2B08-D214-4DEC81DEF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EF1535C-5E28-2783-2B79-D5F497F03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87587-E56C-4FA6-9407-83A7CE2EE2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6376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12B540-BFB9-3380-D232-6EDA49292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1FAEF5-A7E0-8C55-7A66-686F736D31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CE1A4A7-2F19-442E-33DE-452014CEB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E0910-8341-4999-8C37-C62DF7980681}" type="datetimeFigureOut">
              <a:rPr lang="cs-CZ" smtClean="0"/>
              <a:t>02.08.2023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F8CCB85-5995-25C8-5ED4-5E755F44E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D54D22A-17C9-73A8-3A9D-3C997CE6E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87587-E56C-4FA6-9407-83A7CE2EE2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0666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7B4193-0C88-8808-77C6-001AE065D4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FCEC9F7-6D28-47C6-EEF0-5938189D23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4DB3502-F3E9-F3F4-726E-981B4BEA7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E0910-8341-4999-8C37-C62DF7980681}" type="datetimeFigureOut">
              <a:rPr lang="cs-CZ" smtClean="0"/>
              <a:t>02.08.2023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21BE619-A0A4-13EC-615B-10C1CEEEF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CF49A52-985B-D0B6-AA43-1BF69CD19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87587-E56C-4FA6-9407-83A7CE2EE2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6209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3158BA-5EAA-1D9C-0B38-7C81BF903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D0F8A6E-6DA8-615B-07BD-E87AD037A9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2925B27-15AF-587D-22ED-ABEA827A4B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4563898-2EDC-0E4B-A7F2-F059264BB2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E0910-8341-4999-8C37-C62DF7980681}" type="datetimeFigureOut">
              <a:rPr lang="cs-CZ" smtClean="0"/>
              <a:t>02.08.2023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E986425-C353-345B-1EA7-197ABE84B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2277FD9-ECBD-D2A4-A1CC-C265AE24C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87587-E56C-4FA6-9407-83A7CE2EE2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962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DA7850-392B-A70D-79A5-6BFF9EA8E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EEFFD00-FC40-4B1E-9E3F-8BDF915EF1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64287C3-BA0D-2178-CD91-BF134B1765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947DDB1F-BC4F-3FC0-02EC-DDC3550A2F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6DE07EC-4067-5E6B-A751-2E91508B5B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32ECB36-7DC4-9028-9C0F-7B421826E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E0910-8341-4999-8C37-C62DF7980681}" type="datetimeFigureOut">
              <a:rPr lang="cs-CZ" smtClean="0"/>
              <a:t>02.08.2023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BB71D556-60C5-835F-4F0F-5CE195752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BFE060C-542F-B774-C4A9-8257C78E4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87587-E56C-4FA6-9407-83A7CE2EE2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1609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BA5974-A1C7-6AED-588D-736D86CA3E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1E98A95-ECA4-0458-D042-4F1836C8F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E0910-8341-4999-8C37-C62DF7980681}" type="datetimeFigureOut">
              <a:rPr lang="cs-CZ" smtClean="0"/>
              <a:t>02.08.2023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F46E425-8A36-0A88-34E9-AD1D19F8B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E683C7B-9950-F00C-1045-3B612CD77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87587-E56C-4FA6-9407-83A7CE2EE2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0669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E2C3F61-24EB-7F9C-8727-59759442A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E0910-8341-4999-8C37-C62DF7980681}" type="datetimeFigureOut">
              <a:rPr lang="cs-CZ" smtClean="0"/>
              <a:t>02.08.2023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1526CA2-4104-B955-20DF-FEFE81A15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13E06D3-728C-A3E5-E1FA-2A4598F8A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87587-E56C-4FA6-9407-83A7CE2EE2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3229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8D06BF-7FCB-43CE-9E26-B2C60FE6C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29820B5-0018-5690-8324-B037057265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281467F-73BD-75DB-3AF4-270BC50D80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F963A42-6428-2229-EA4A-0F224519B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E0910-8341-4999-8C37-C62DF7980681}" type="datetimeFigureOut">
              <a:rPr lang="cs-CZ" smtClean="0"/>
              <a:t>02.08.2023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BCF45CD-3419-D631-A4F3-3DA6ABD2B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5A09EA6-0F45-9260-D4F1-F3AE5A8AD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87587-E56C-4FA6-9407-83A7CE2EE2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6857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DFA10D-675D-E7F7-11E9-BE39DDA97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3F57BEE-F54F-6B74-8C54-476327642F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8414001-CF92-041A-E029-68D1B2967E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3496BFB-9487-A788-57A4-B3BDBD7E1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E0910-8341-4999-8C37-C62DF7980681}" type="datetimeFigureOut">
              <a:rPr lang="cs-CZ" smtClean="0"/>
              <a:t>02.08.2023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780615D-F0C8-451E-9DE3-595521A63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A1AA144-22C0-0A09-BDD8-63B546C2E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87587-E56C-4FA6-9407-83A7CE2EE2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806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27477BF-C8DD-9109-B017-F28CDE106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CE48FA9-FA5B-19B9-B225-759241A035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97A0046-C0F6-45DC-E216-DB3659E886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FE0910-8341-4999-8C37-C62DF7980681}" type="datetimeFigureOut">
              <a:rPr lang="cs-CZ" smtClean="0"/>
              <a:t>02.08.2023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4FF3C7B-AA4C-9639-7FDF-41828FFFED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C7AC478-2222-1480-18F3-60596D1BFD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87587-E56C-4FA6-9407-83A7CE2EE2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0224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0B7BCA-3327-7F20-59E5-733FEE4688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Alegorie (</a:t>
            </a:r>
            <a:r>
              <a:rPr lang="cs-CZ" sz="4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sensus</a:t>
            </a:r>
            <a:r>
              <a:rPr lang="cs-CZ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4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alegoricus</a:t>
            </a:r>
            <a:r>
              <a:rPr lang="cs-CZ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ve středověké kultuře</a:t>
            </a:r>
            <a:endParaRPr lang="cs-CZ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2D0BDEF-D6C5-72FF-11BF-24176BD6434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88991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8778BD-1562-3F54-E5AE-A14B553D1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Středověké pojetí krásy</a:t>
            </a:r>
            <a:endParaRPr lang="cs-CZ" sz="3000" u="sng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19EB8A9-C624-EF9F-B33C-C704491A50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alegorie jako ústřední pojem středověké estetiky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zájem o smysly nevnímatelnou krásu (inteligibilní)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cílem není napodobení krásy objektu, ale odhalení jeho vnitřní krásy, podílu na Boží kráse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18187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8778BD-1562-3F54-E5AE-A14B553D1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19EB8A9-C624-EF9F-B33C-C704491A50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alegorie jako poetika básnického textu – základní umělecký postup výstavby literárního díla 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existence </a:t>
            </a:r>
            <a:r>
              <a:rPr lang="cs-CZ" sz="1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více významových plánů textu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nutno objevit klíč k dešifrování alegorického plánu: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tabLst>
                <a:tab pos="457200" algn="l"/>
              </a:tabLst>
            </a:pPr>
            <a:r>
              <a:rPr lang="cs-CZ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signa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(naznačují alegorický charakter díla)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tabLst>
                <a:tab pos="457200" algn="l"/>
              </a:tabLst>
            </a:pPr>
            <a:r>
              <a:rPr lang="cs-CZ" sz="18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notulae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(vlastní šifra k alegorickému významovému plánu)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08164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8778BD-1562-3F54-E5AE-A14B553D1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cs-CZ" sz="30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taročeská Alexandreis</a:t>
            </a:r>
            <a:endParaRPr lang="cs-CZ" sz="3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19EB8A9-C624-EF9F-B33C-C704491A50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signa: 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paralelismus (starověkého panovníka a české panovnické rodiny) 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narážky na aktuální události (česká jména, české reálie, narážky na vztah Čechů a Němců, zmínka o výpravě na Litvu a do Pruska, …)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hádanky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přísloví 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etymologizující postupy myšlení    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70892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8778BD-1562-3F54-E5AE-A14B553D1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19EB8A9-C624-EF9F-B33C-C704491A50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snaha nalézt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notulae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A) 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„Ale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jáz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jiní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hpáni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jížto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sme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TOBú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vzchováni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TOBě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věrni býti musím,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 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TOBú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všeho pokusím,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 němuž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DOBré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právo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jmámy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ž´sě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pro tebe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pro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smirt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dámy.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Protož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TOBě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děkujem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že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juž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TOBě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čujem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jak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s´sě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věrně s námi smířil“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84282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8778BD-1562-3F54-E5AE-A14B553D1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19EB8A9-C624-EF9F-B33C-C704491A50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B) verše o povýšenectví neurozeného člověka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„jedno uchem k zemi stulí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druhé chvostem Zatulí.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takéž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chlap, když bude VYŠÍ,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dobřě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slYŠĚ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však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neslYŠÍ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Kterýž potok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voden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bude, 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ten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sě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vždy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viece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ZAbude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než která HLUBOKÁ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řěka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ježto široce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vytieká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.“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52783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8778BD-1562-3F54-E5AE-A14B553D1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19EB8A9-C624-EF9F-B33C-C704491A50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b="1" i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Tkadleček: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signa (hádanky a kryptogramy):</a:t>
            </a: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„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Jáť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jsem Tkadlec učeným řádem, bez dříví, bez rámu a bez železa tkáti umím. Člunek můj,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jímžto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osnuji, jest z ptačí vlny; příze má z rozličných zvířat oděvu jest. Rosa, jež roli mou zkropuje, není obecná voda, ani sama o sobě, ale jest s obecnou vodou smíšena,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jížto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 svou potřebu jednak nahoru, jednak dolů i sem tam krůpěj podávám. A jsem z české země hlavou a nohama odevšad. Jméno mé pravé jest sbito a otkáno z osmi písmen abecedních. Písmě první mého jména na počátku jest z abecedy jedenácté, a potom jest dvacáté a potom čtvrté, a po těch jest opět dvacáté a hned po něm deváté a poslední písmeno jest desáté.“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8462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8778BD-1562-3F54-E5AE-A14B553D1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19EB8A9-C624-EF9F-B33C-C704491A50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„Neb nečijeme, bychom tobě byli v čem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vinovali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ani tvému kterému,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ježtoť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by se tebe v které míře toho co dotklo, kromě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žeť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jsme nyní nedávno v Hradci na Labi, v tom ohrazeném městě v Čechách, mocí svou a úřadem svým dvé mladých lidí sobě na letech jako rovných, již spolu od několika let jsou dobře a počestně byli, rozdělili a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různo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rozloučili naší mocí, a netoliko je rozloučili, ale je s obou stran do jich obou smrti nespojiti míníme. Jméno její bylo první z abecedy na špici jako posazeno, jež vůdce jest všech jiných písmen a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nejokrášlenější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jiných písmen. Druhé písmeno jest bylo k třetímu písmenu podobné, jež bylo v tom, s 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nímžto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jsme se rozloučili. Třetí písmeno její bylo jeho první, čtvrté bylo jeho páté, její páté bylo z abecedy třetí; šesté bylo třiadvacáté, sedmé bylo jeho poslední a jejího jména písmeno poslední bylo podobné k prvnímu. Toť jsou ti jich jména, takto jsou otkána. A to se jest stalo od nás léta toho před shořením toho města snad jako třetí měsíc, potom od stvoření světa počítaje pět tisíc let a potom léta sto a šedesátého sedmého, o čemž oni oba vědí, kdy, kterak a proč jsou rozloučeni.“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5814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8778BD-1562-3F54-E5AE-A14B553D1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19EB8A9-C624-EF9F-B33C-C704491A50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21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„</a:t>
            </a:r>
            <a:r>
              <a:rPr lang="cs-CZ" sz="21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Ona jest byla postavou svou panna; </a:t>
            </a:r>
            <a:r>
              <a:rPr lang="cs-CZ" sz="21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příjmí</a:t>
            </a:r>
            <a:r>
              <a:rPr lang="cs-CZ" sz="21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její bylo jest </a:t>
            </a:r>
            <a:r>
              <a:rPr lang="cs-CZ" sz="21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Pernikářka</a:t>
            </a:r>
            <a:r>
              <a:rPr lang="cs-CZ" sz="21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jež jest jí byli sami dali jméno to, ne proto, že jí byla, ale proto, co jest kdy, kde a komu přimluviti chtěla, že jest slovo to, jež jest z úst vypustila, dobře a více nežli dobře na své mysli sem i tam převálela, sem i tam jím vrhla, nežli je vypustila. Než topička jest byla na knížecím dvoře, pec jest skrytě mnohým tajnou milostí pálila i mnohé svou osobou zarmucovala i mnohé jest také podle světa těšila; toto jest dílo její tajné a skryté v ty časy bylo před mnohými obecnými lidmi.“</a:t>
            </a:r>
            <a:endParaRPr lang="cs-CZ" sz="2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2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2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B C D E F G H I K L M N O P R S T U V W Y Z</a:t>
            </a: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2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2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 – 20 – 4 – 20 – 9 – 10 = LVDVIK</a:t>
            </a: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2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3761 + 1406 = 5167</a:t>
            </a: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2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– 3 T – 1 T – 5 T – 3 – 23 – 6 T – 1 = ADLICZKA  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67678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8778BD-1562-3F54-E5AE-A14B553D1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19EB8A9-C624-EF9F-B33C-C704491A50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Lutherovo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odmítnutí čtverého smyslu Písma – důraz na literní smysl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neexistuje jediná univerzální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transkulturní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symbolika spočívající na archetypech – symbol je kulturní, historická kategorie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56318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8778BD-1562-3F54-E5AE-A14B553D1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Literatura</a:t>
            </a:r>
            <a:endParaRPr lang="cs-CZ" sz="3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19EB8A9-C624-EF9F-B33C-C704491A50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Cejp</a:t>
            </a:r>
            <a:r>
              <a:rPr lang="cs-CZ" sz="15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Ladislav</a:t>
            </a:r>
            <a:r>
              <a:rPr lang="cs-CZ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Metody středověké alegorie a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Langlandův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Petr Oráč</a:t>
            </a:r>
            <a:r>
              <a:rPr lang="cs-CZ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Státní pedagogické nakladatelství, Praha 1961.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Eco</a:t>
            </a:r>
            <a:r>
              <a:rPr lang="cs-CZ" sz="15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Umberto</a:t>
            </a:r>
            <a:r>
              <a:rPr lang="cs-CZ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Umění a krása ve středověké estetice</a:t>
            </a:r>
            <a:r>
              <a:rPr lang="cs-CZ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Argo, Praha 1999.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</a:t>
            </a:r>
            <a:r>
              <a:rPr lang="cs-CZ" sz="15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5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Goff</a:t>
            </a:r>
            <a:r>
              <a:rPr lang="cs-CZ" sz="15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Jacques – </a:t>
            </a:r>
            <a:r>
              <a:rPr lang="cs-CZ" sz="15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Schmitt</a:t>
            </a:r>
            <a:r>
              <a:rPr lang="cs-CZ" sz="15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Jean-Claude</a:t>
            </a:r>
            <a:r>
              <a:rPr lang="cs-CZ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Encyklopedie středověku</a:t>
            </a:r>
            <a:r>
              <a:rPr lang="cs-CZ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Vyšehrad, Praha 2002.           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Lichačev</a:t>
            </a:r>
            <a:r>
              <a:rPr lang="cs-CZ" sz="15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Dmitrij Sergejevič</a:t>
            </a:r>
            <a:r>
              <a:rPr lang="cs-CZ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Poetika staroruské literatury</a:t>
            </a:r>
            <a:r>
              <a:rPr lang="cs-CZ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Odeon, Praha 1973.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Nünning</a:t>
            </a:r>
            <a:r>
              <a:rPr lang="cs-CZ" sz="15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5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Ansgar</a:t>
            </a:r>
            <a:r>
              <a:rPr lang="cs-CZ" sz="15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ed</a:t>
            </a:r>
            <a:r>
              <a:rPr lang="cs-CZ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.):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Lexikon teorie literatury a kultury</a:t>
            </a:r>
            <a:r>
              <a:rPr lang="cs-CZ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Host, Brno 2006.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Origenés</a:t>
            </a:r>
            <a:r>
              <a:rPr lang="cs-CZ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 Písni písní</a:t>
            </a:r>
            <a:r>
              <a:rPr lang="cs-CZ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Ed. M. C. Putna. Hermann &amp; synové, Praha 1998.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Petrů, Eduard</a:t>
            </a:r>
            <a:r>
              <a:rPr lang="cs-CZ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Zašifrovaná skutečnost</a:t>
            </a:r>
            <a:r>
              <a:rPr lang="cs-CZ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Profil, Ostrava 1972.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Scholes</a:t>
            </a:r>
            <a:r>
              <a:rPr lang="cs-CZ" sz="15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Robert – </a:t>
            </a:r>
            <a:r>
              <a:rPr lang="cs-CZ" sz="15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Kellogg</a:t>
            </a:r>
            <a:r>
              <a:rPr lang="cs-CZ" sz="15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Robert</a:t>
            </a:r>
            <a:r>
              <a:rPr lang="cs-CZ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Povaha vyprávění. Host, Brno 2002.        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3579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8778BD-1562-3F54-E5AE-A14B553D1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Středověká alegorická interpretace slovesného textu </a:t>
            </a:r>
            <a:endParaRPr lang="cs-CZ" sz="3000" u="sng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19EB8A9-C624-EF9F-B33C-C704491A50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doslovný význam jako znak jiného, hlubšího významu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zdroje: A) řecká filozofická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allegoresis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(alegorické interpretace homérských eposů)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B) židovsko-křesťanská exegeze bible,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interpretatio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Christiana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(křesťanská reinterpretace pohanského 	umění – antického, keltského, germánského atd.)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4251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8778BD-1562-3F54-E5AE-A14B553D1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19EB8A9-C624-EF9F-B33C-C704491A50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Origenés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systematická nauka alegorické interpretace jako trojího stupně biblické exegeze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-"/>
            </a:pP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- tzv. „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čtverý smysl textu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„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Littera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gesta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docet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quid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credas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allegoria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moralis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quid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agas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quo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tendas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anagogia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smysl: </a:t>
            </a:r>
          </a:p>
          <a:p>
            <a:pPr marL="342900" lvl="0" indent="-3429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historický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sensus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litteraris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</a:p>
          <a:p>
            <a:pPr marL="342900" lvl="0" indent="-3429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alegorický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sensus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allegoricus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342900" lvl="0" indent="-3429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morální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sensus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moralis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tropologicus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</a:p>
          <a:p>
            <a:pPr marL="342900" lvl="0" indent="-3429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anagogický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sensus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anagogicus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342900" lvl="0" indent="-3429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→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4 významové roviny reprezentují křesťanský model skutečnosti </a:t>
            </a:r>
          </a:p>
        </p:txBody>
      </p:sp>
    </p:spTree>
    <p:extLst>
      <p:ext uri="{BB962C8B-B14F-4D97-AF65-F5344CB8AC3E}">
        <p14:creationId xmlns:p14="http://schemas.microsoft.com/office/powerpoint/2010/main" val="828595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8778BD-1562-3F54-E5AE-A14B553D1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19EB8A9-C624-EF9F-B33C-C704491A50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„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Udělej si archu z 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goferového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dřeva. V arše uděláš komůrky a vysmolíš ji uvnitř i zvenčí smolou. A uděláš ji takto: Délka archy bude 300 loket, šířka 50 loket a výška 30 loket. Archa bude mít světlík, na loket odshora jej ukončíš a do boku archy vsadíš dveře. Udělíš v ní druhé i třetí patro.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</a:p>
          <a:p>
            <a:pPr marL="0" indent="0" algn="r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Gn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6,14–16 / ČEP)  </a:t>
            </a:r>
          </a:p>
          <a:p>
            <a:pPr marL="0" indent="0" algn="r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indent="0" algn="r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„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Když vyšel Izrael z Egypta, Jákobův dům z lidu temné řeči, stal se Juda Boží svatyní a Izrael Božím vladařstvím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.“ </a:t>
            </a:r>
          </a:p>
          <a:p>
            <a:pPr marL="5844540" indent="0" algn="r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(Ž 114,1–2 / ČEP)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0491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8778BD-1562-3F54-E5AE-A14B553D1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19EB8A9-C624-EF9F-B33C-C704491A50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náboženský přístup ke skutečnosti – pojetí přírody jako stvoření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stvoření jako druhá zjevená kniha (liber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naturae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vedle bible -) z hlediska duchovního smyslu zkoumána i dějinná a přírodovědná fakta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„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Omnis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mundi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creatura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quasi liber et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pictura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nobis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est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et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speculum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 (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Alanus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Insulis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lv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alegorie jako nepřímý, obrazný způsob myšlení a vyjadřování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6484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8778BD-1562-3F54-E5AE-A14B553D1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19EB8A9-C624-EF9F-B33C-C704491A50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alegorie = „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spojení čili skloubení viditelných forem, které mají ukázat neviditelnou věc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 (Hugo od Sv. Viktora)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konkrétní zobrazení abstraktní skutečnosti, vyjádření obecných idejí a pravd pomocí konkrétních obrazů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každá konkrétní skutečnost má „možnost jiného významu“, může vypovídat o skutečnosti abstraktní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4125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8778BD-1562-3F54-E5AE-A14B553D1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Středověké pojetí skutečnosti</a:t>
            </a:r>
            <a:endParaRPr lang="cs-CZ" sz="3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19EB8A9-C624-EF9F-B33C-C704491A50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cs-CZ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skutečné = to, co spočívá přímo v Bohu = skutečnost </a:t>
            </a:r>
            <a:r>
              <a:rPr lang="cs-CZ" sz="19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ideální, typická, obecná</a:t>
            </a:r>
            <a:r>
              <a:rPr lang="cs-CZ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cs-CZ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srov. spor realismu a nominalismu </a:t>
            </a: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cs-CZ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cs-CZ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smysly vnímatelná skutečnost je </a:t>
            </a:r>
            <a:r>
              <a:rPr lang="cs-CZ" sz="19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synsémantická</a:t>
            </a:r>
            <a:r>
              <a:rPr lang="cs-CZ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cs-CZ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cs-CZ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„vášeň pro abstrakci“ (D. S. </a:t>
            </a:r>
            <a:r>
              <a:rPr lang="cs-CZ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Lichačev</a:t>
            </a:r>
            <a:r>
              <a:rPr lang="cs-CZ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cs-CZ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cs-CZ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symbolicko-alegorické pojetí světa – fascinace sémiotickým potenciálem světa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29647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8778BD-1562-3F54-E5AE-A14B553D1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Analogické myšlení středověku</a:t>
            </a:r>
            <a:endParaRPr lang="cs-CZ" sz="3000" u="sng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19EB8A9-C624-EF9F-B33C-C704491A50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hledání vztahu mezi tím, co je přítomno ve smysly vnímatelném světě, a tím, co má místo mezi věčnými pravdami onoho světa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vše může být opatřeno symbolickou funkcí – symbol je vždy silnější a pravdivější než reálná věc, kterou zastupuje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„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Středověký člověk žil ve světě plném významů, odkazů, dvojsmyslů, Božích projevů ve věcech a v přírodě, která k němu neustále promlouvala heraldickým jazykem, kde lev nebyl jenom lvem, ořech nebyl jenom ořechem a kde okřídlený kůň byl stejně tak reálný jako lev, protože byl existenciálně stejně nepatrným znakem vyšší pravdy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 (U.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Eco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81610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8778BD-1562-3F54-E5AE-A14B553D1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Středověké pojetí slova </a:t>
            </a:r>
            <a:endParaRPr lang="cs-CZ" sz="3000" u="sng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19EB8A9-C624-EF9F-B33C-C704491A50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fascinace sémiotickým i sémantickým potenciálem slova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důraz na (potenciální) polysémii slovního znaku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symbolické významy uchovávány kolektivní pamětí v 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encyklopediích 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obsahují málo reálných pozorování, na skutečnosti nazíráno z hlediska skrytého mravního významu, věčných pravd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Isidor ze Sevilly: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Etymologiae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Honorius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z 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Autunu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Lucidář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280168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1544</Words>
  <Application>Microsoft Office PowerPoint</Application>
  <PresentationFormat>Širokoúhlá obrazovka</PresentationFormat>
  <Paragraphs>121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Symbol</vt:lpstr>
      <vt:lpstr>Times New Roman</vt:lpstr>
      <vt:lpstr>Wingdings</vt:lpstr>
      <vt:lpstr>Motiv Office</vt:lpstr>
      <vt:lpstr>Alegorie (sensus alegoricus) ve středověké kultuře</vt:lpstr>
      <vt:lpstr>Středověká alegorická interpretace slovesného textu </vt:lpstr>
      <vt:lpstr>Prezentace aplikace PowerPoint</vt:lpstr>
      <vt:lpstr>Prezentace aplikace PowerPoint</vt:lpstr>
      <vt:lpstr>Prezentace aplikace PowerPoint</vt:lpstr>
      <vt:lpstr>Prezentace aplikace PowerPoint</vt:lpstr>
      <vt:lpstr>Středověké pojetí skutečnosti</vt:lpstr>
      <vt:lpstr>Analogické myšlení středověku</vt:lpstr>
      <vt:lpstr>Středověké pojetí slova </vt:lpstr>
      <vt:lpstr>Středověké pojetí krásy</vt:lpstr>
      <vt:lpstr>Prezentace aplikace PowerPoint</vt:lpstr>
      <vt:lpstr>Staročeská Alexandreis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Literatura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Alegorie (sensus alegoricus) ve středověké kultuře</dc:title>
  <dc:creator>Činčurová, Bára</dc:creator>
  <cp:lastModifiedBy>Činčurová, Bára</cp:lastModifiedBy>
  <cp:revision>2</cp:revision>
  <dcterms:created xsi:type="dcterms:W3CDTF">2023-08-01T14:57:43Z</dcterms:created>
  <dcterms:modified xsi:type="dcterms:W3CDTF">2023-08-02T20:22:08Z</dcterms:modified>
</cp:coreProperties>
</file>