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60" r:id="rId4"/>
    <p:sldId id="281" r:id="rId5"/>
    <p:sldId id="261" r:id="rId6"/>
    <p:sldId id="286" r:id="rId7"/>
    <p:sldId id="279" r:id="rId8"/>
    <p:sldId id="262" r:id="rId9"/>
    <p:sldId id="284" r:id="rId10"/>
    <p:sldId id="263" r:id="rId11"/>
    <p:sldId id="274" r:id="rId12"/>
    <p:sldId id="293" r:id="rId13"/>
    <p:sldId id="294" r:id="rId14"/>
    <p:sldId id="264" r:id="rId15"/>
    <p:sldId id="287" r:id="rId16"/>
    <p:sldId id="288" r:id="rId17"/>
    <p:sldId id="289" r:id="rId18"/>
    <p:sldId id="297" r:id="rId19"/>
    <p:sldId id="292" r:id="rId20"/>
    <p:sldId id="295" r:id="rId21"/>
    <p:sldId id="296" r:id="rId22"/>
    <p:sldId id="298" r:id="rId23"/>
    <p:sldId id="290" r:id="rId24"/>
    <p:sldId id="291" r:id="rId25"/>
    <p:sldId id="275" r:id="rId26"/>
    <p:sldId id="265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276" r:id="rId35"/>
    <p:sldId id="270" r:id="rId36"/>
    <p:sldId id="309" r:id="rId37"/>
    <p:sldId id="310" r:id="rId38"/>
    <p:sldId id="277" r:id="rId39"/>
    <p:sldId id="271" r:id="rId40"/>
    <p:sldId id="306" r:id="rId41"/>
    <p:sldId id="307" r:id="rId42"/>
    <p:sldId id="308" r:id="rId43"/>
    <p:sldId id="278" r:id="rId44"/>
    <p:sldId id="282" r:id="rId45"/>
    <p:sldId id="311" r:id="rId46"/>
    <p:sldId id="283" r:id="rId47"/>
    <p:sldId id="313" r:id="rId48"/>
    <p:sldId id="272" r:id="rId49"/>
    <p:sldId id="314" r:id="rId50"/>
    <p:sldId id="267" r:id="rId51"/>
    <p:sldId id="315" r:id="rId52"/>
    <p:sldId id="280" r:id="rId53"/>
    <p:sldId id="316" r:id="rId54"/>
    <p:sldId id="268" r:id="rId55"/>
    <p:sldId id="269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82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F5247-1E29-471D-9B37-3DF05FCA342A}" type="datetimeFigureOut">
              <a:rPr lang="cs-CZ" smtClean="0"/>
              <a:pPr>
                <a:defRPr/>
              </a:pPr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77D4F4-BF4F-4392-A4C9-C5D1CB6D0D4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128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8694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71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27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472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895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54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50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60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83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24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12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34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22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79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8A80F-C9DB-4E29-83A5-463A6CF7155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DC8DA0-8ADA-438E-ADF6-48E2A201F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9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digi.ub.uni-heidelberg.de/diglit/cpg848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Němečtí a rakouští básníci na dvoře Přemyslovců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Středověké písemnictví a knižní kultura středověku</a:t>
            </a:r>
          </a:p>
          <a:p>
            <a:r>
              <a:rPr lang="cs-CZ" dirty="0" smtClean="0"/>
              <a:t>výběrová přednáška LS 2016/2017</a:t>
            </a:r>
          </a:p>
          <a:p>
            <a:r>
              <a:rPr lang="cs-CZ" dirty="0" smtClean="0"/>
              <a:t>Mg. Petra Michalová</a:t>
            </a:r>
          </a:p>
          <a:p>
            <a:r>
              <a:rPr lang="cs-CZ" dirty="0" smtClean="0"/>
              <a:t>3. 4. 2017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8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Reinmar von </a:t>
            </a:r>
            <a:r>
              <a:rPr lang="cs-CZ" dirty="0" err="1"/>
              <a:t>Z</a:t>
            </a:r>
            <a:r>
              <a:rPr lang="cs-CZ" dirty="0" err="1" smtClean="0"/>
              <a:t>weter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Původ v Porýní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Tvůrčí činnost 20. léta 13. st. – 1248 (cca)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Spruchdichtung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Říšské dvory i císařský dvůr Friedricha II.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Pobyt na dvoře Václava I.  - 1237 – 1241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Celkem 330 básní</a:t>
            </a:r>
          </a:p>
          <a:p>
            <a:pPr>
              <a:buFont typeface="Arial"/>
              <a:buChar char="•"/>
              <a:defRPr/>
            </a:pPr>
            <a:r>
              <a:rPr lang="cs-CZ" dirty="0"/>
              <a:t>na pražském dvoře – 7 básní</a:t>
            </a:r>
            <a:endParaRPr lang="cs-CZ" dirty="0" smtClean="0"/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O českém králi – 2 básně</a:t>
            </a:r>
            <a:endParaRPr lang="cs-CZ" dirty="0"/>
          </a:p>
          <a:p>
            <a:pPr>
              <a:buFont typeface="Arial"/>
              <a:buChar char="•"/>
              <a:defRPr/>
            </a:pPr>
            <a:r>
              <a:rPr lang="cs-CZ" dirty="0"/>
              <a:t>Edice: Gustav ROETHE (</a:t>
            </a:r>
            <a:r>
              <a:rPr lang="cs-CZ" dirty="0" err="1"/>
              <a:t>ed</a:t>
            </a:r>
            <a:r>
              <a:rPr lang="cs-CZ" dirty="0"/>
              <a:t>.), </a:t>
            </a:r>
            <a:r>
              <a:rPr lang="cs-CZ" i="1" dirty="0"/>
              <a:t>Die </a:t>
            </a:r>
            <a:r>
              <a:rPr lang="cs-CZ" i="1" dirty="0" err="1"/>
              <a:t>Gedichte</a:t>
            </a:r>
            <a:r>
              <a:rPr lang="cs-CZ" i="1" dirty="0"/>
              <a:t> </a:t>
            </a:r>
            <a:r>
              <a:rPr lang="cs-CZ" i="1" dirty="0" err="1"/>
              <a:t>Reinmars</a:t>
            </a:r>
            <a:r>
              <a:rPr lang="cs-CZ" i="1" dirty="0"/>
              <a:t> von </a:t>
            </a:r>
            <a:r>
              <a:rPr lang="cs-CZ" i="1" dirty="0" err="1"/>
              <a:t>Zweter</a:t>
            </a:r>
            <a:r>
              <a:rPr lang="cs-CZ" dirty="0"/>
              <a:t>, </a:t>
            </a:r>
            <a:r>
              <a:rPr lang="cs-CZ" dirty="0" err="1"/>
              <a:t>Leipzig</a:t>
            </a:r>
            <a:r>
              <a:rPr lang="cs-CZ" dirty="0"/>
              <a:t> 1887.</a:t>
            </a:r>
          </a:p>
          <a:p>
            <a:pPr marL="0" indent="0" eaLnBrk="1" fontAlgn="auto" hangingPunct="1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1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Reinmar </a:t>
            </a:r>
            <a:r>
              <a:rPr lang="cs-CZ" dirty="0" smtClean="0"/>
              <a:t>von </a:t>
            </a:r>
            <a:r>
              <a:rPr lang="cs-CZ" dirty="0" err="1" smtClean="0"/>
              <a:t>Zweter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38" y="299594"/>
            <a:ext cx="4567239" cy="6558406"/>
          </a:xfrm>
        </p:spPr>
      </p:pic>
    </p:spTree>
    <p:extLst>
      <p:ext uri="{BB962C8B-B14F-4D97-AF65-F5344CB8AC3E}">
        <p14:creationId xmlns:p14="http://schemas.microsoft.com/office/powerpoint/2010/main" val="31079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475" y="190773"/>
            <a:ext cx="6141492" cy="664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8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4902" y="109182"/>
            <a:ext cx="4503188" cy="64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2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42" y="146439"/>
            <a:ext cx="8911687" cy="67242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Mister </a:t>
            </a:r>
            <a:r>
              <a:rPr lang="cs-CZ" dirty="0" smtClean="0"/>
              <a:t>Sigeher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0847" y="987188"/>
            <a:ext cx="9024581" cy="5072418"/>
          </a:xfrm>
        </p:spPr>
        <p:txBody>
          <a:bodyPr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Původ patrně v Tyrolsku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Dvůr Přemysla </a:t>
            </a:r>
            <a:r>
              <a:rPr lang="cs-CZ" dirty="0"/>
              <a:t>O</a:t>
            </a:r>
            <a:r>
              <a:rPr lang="cs-CZ" dirty="0" smtClean="0"/>
              <a:t>takara II. – 50. – 70. léta 13. st.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18 dochovaných básní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Doprovázel Přemysla na křížové výpravě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Tematická šíře tvorby</a:t>
            </a:r>
          </a:p>
          <a:p>
            <a:pPr lvl="1">
              <a:buFont typeface="Arial"/>
              <a:buChar char="•"/>
              <a:defRPr/>
            </a:pPr>
            <a:r>
              <a:rPr lang="cs-CZ" dirty="0" smtClean="0"/>
              <a:t>zbožnost</a:t>
            </a:r>
          </a:p>
          <a:p>
            <a:pPr lvl="1">
              <a:buFont typeface="Arial"/>
              <a:buChar char="•"/>
              <a:defRPr/>
            </a:pPr>
            <a:r>
              <a:rPr lang="cs-CZ" dirty="0" smtClean="0"/>
              <a:t>moralizující skladby – hřích, trest</a:t>
            </a:r>
          </a:p>
          <a:p>
            <a:pPr lvl="1">
              <a:buFont typeface="Arial"/>
              <a:buChar char="•"/>
              <a:defRPr/>
            </a:pPr>
            <a:r>
              <a:rPr lang="cs-CZ" dirty="0" smtClean="0"/>
              <a:t>aktuální společenská a politická témata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err="1" smtClean="0"/>
              <a:t>ghibelin</a:t>
            </a:r>
            <a:r>
              <a:rPr lang="cs-CZ" dirty="0" smtClean="0"/>
              <a:t> – na stran císaře, podporovatel tradice Štaufského císařství</a:t>
            </a:r>
          </a:p>
          <a:p>
            <a:pPr>
              <a:buFont typeface="Arial"/>
              <a:buChar char="•"/>
              <a:defRPr/>
            </a:pPr>
            <a:r>
              <a:rPr lang="cs-CZ" dirty="0" smtClean="0"/>
              <a:t>Edice</a:t>
            </a:r>
            <a:r>
              <a:rPr lang="cs-CZ" dirty="0"/>
              <a:t>: Heinrich Peter BRODT, </a:t>
            </a:r>
            <a:r>
              <a:rPr lang="cs-CZ" i="1" dirty="0" err="1"/>
              <a:t>Meister</a:t>
            </a:r>
            <a:r>
              <a:rPr lang="cs-CZ" i="1" dirty="0"/>
              <a:t> </a:t>
            </a:r>
            <a:r>
              <a:rPr lang="cs-CZ" i="1" dirty="0" err="1"/>
              <a:t>Sigeher</a:t>
            </a:r>
            <a:r>
              <a:rPr lang="cs-CZ" dirty="0"/>
              <a:t>, </a:t>
            </a:r>
            <a:r>
              <a:rPr lang="cs-CZ" dirty="0" err="1"/>
              <a:t>Breslau</a:t>
            </a:r>
            <a:r>
              <a:rPr lang="cs-CZ" dirty="0"/>
              <a:t> 1913.</a:t>
            </a:r>
          </a:p>
          <a:p>
            <a:pPr marL="0" indent="0" eaLnBrk="1" fontAlgn="auto" hangingPunct="1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8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Mistra Sigehera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Skladby s náboženskou tematikou</a:t>
            </a:r>
          </a:p>
          <a:p>
            <a:r>
              <a:rPr lang="cs-CZ" dirty="0" smtClean="0"/>
              <a:t>Panna Marie</a:t>
            </a:r>
          </a:p>
          <a:p>
            <a:pPr lvl="1"/>
            <a:r>
              <a:rPr lang="cs-CZ" dirty="0" smtClean="0"/>
              <a:t>královna</a:t>
            </a:r>
          </a:p>
          <a:p>
            <a:pPr lvl="1"/>
            <a:r>
              <a:rPr lang="cs-CZ" dirty="0" err="1" smtClean="0"/>
              <a:t>Přímluvkyně</a:t>
            </a:r>
            <a:endParaRPr lang="cs-CZ" dirty="0" smtClean="0"/>
          </a:p>
          <a:p>
            <a:pPr lvl="1"/>
            <a:r>
              <a:rPr lang="cs-CZ" dirty="0" smtClean="0"/>
              <a:t>Matka Ježíše Krista</a:t>
            </a:r>
          </a:p>
          <a:p>
            <a:pPr lvl="1"/>
            <a:r>
              <a:rPr lang="cs-CZ" dirty="0" smtClean="0"/>
              <a:t>rozsáhlá lyrická píseň o Panně Marii – niterná, prvky Minnesangu </a:t>
            </a:r>
          </a:p>
          <a:p>
            <a:r>
              <a:rPr lang="cs-CZ" dirty="0" smtClean="0"/>
              <a:t>Ježíš Kristus</a:t>
            </a:r>
          </a:p>
          <a:p>
            <a:pPr lvl="1"/>
            <a:r>
              <a:rPr lang="cs-CZ" dirty="0" smtClean="0"/>
              <a:t>vykupitelské dílo</a:t>
            </a:r>
          </a:p>
          <a:p>
            <a:r>
              <a:rPr lang="cs-CZ" dirty="0" smtClean="0"/>
              <a:t>Bůh</a:t>
            </a:r>
          </a:p>
          <a:p>
            <a:pPr lvl="1"/>
            <a:r>
              <a:rPr lang="cs-CZ" dirty="0" err="1" smtClean="0"/>
              <a:t>Trojjedinnost</a:t>
            </a:r>
            <a:endParaRPr lang="cs-CZ" dirty="0" smtClean="0"/>
          </a:p>
          <a:p>
            <a:pPr lvl="1"/>
            <a:r>
              <a:rPr lang="cs-CZ" dirty="0" smtClean="0"/>
              <a:t>hřích, soud i odpuštění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48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5438" y="700585"/>
            <a:ext cx="9106919" cy="5208896"/>
          </a:xfrm>
        </p:spPr>
        <p:txBody>
          <a:bodyPr>
            <a:normAutofit/>
          </a:bodyPr>
          <a:lstStyle/>
          <a:p>
            <a:r>
              <a:rPr lang="cs-CZ" b="1" dirty="0" smtClean="0"/>
              <a:t>Skladby moralizující</a:t>
            </a:r>
          </a:p>
          <a:p>
            <a:pPr lvl="1"/>
            <a:r>
              <a:rPr lang="cs-CZ" dirty="0" smtClean="0"/>
              <a:t>ctnosti a nectnosti</a:t>
            </a:r>
          </a:p>
          <a:p>
            <a:pPr lvl="1"/>
            <a:r>
              <a:rPr lang="cs-CZ" dirty="0" smtClean="0"/>
              <a:t>křesťanské </a:t>
            </a:r>
          </a:p>
          <a:p>
            <a:pPr lvl="1"/>
            <a:r>
              <a:rPr lang="cs-CZ" dirty="0" smtClean="0"/>
              <a:t>dvorské a rytířské </a:t>
            </a:r>
          </a:p>
          <a:p>
            <a:r>
              <a:rPr lang="cs-CZ" dirty="0" smtClean="0"/>
              <a:t>ctnosti</a:t>
            </a:r>
          </a:p>
          <a:p>
            <a:pPr lvl="1"/>
            <a:r>
              <a:rPr lang="cs-CZ" dirty="0" smtClean="0"/>
              <a:t>odvaha</a:t>
            </a:r>
          </a:p>
          <a:p>
            <a:pPr lvl="1"/>
            <a:r>
              <a:rPr lang="cs-CZ" dirty="0" smtClean="0"/>
              <a:t>věrnost</a:t>
            </a:r>
          </a:p>
          <a:p>
            <a:pPr lvl="1"/>
            <a:r>
              <a:rPr lang="cs-CZ" dirty="0" smtClean="0"/>
              <a:t>štědrost</a:t>
            </a:r>
            <a:endParaRPr lang="cs-CZ" dirty="0" smtClean="0"/>
          </a:p>
          <a:p>
            <a:pPr lvl="1"/>
            <a:r>
              <a:rPr lang="cs-CZ" dirty="0" smtClean="0"/>
              <a:t>čest</a:t>
            </a:r>
          </a:p>
          <a:p>
            <a:r>
              <a:rPr lang="cs-CZ" dirty="0" smtClean="0"/>
              <a:t>nectnosti</a:t>
            </a:r>
          </a:p>
          <a:p>
            <a:pPr lvl="1"/>
            <a:r>
              <a:rPr lang="cs-CZ" dirty="0" smtClean="0"/>
              <a:t>nedodržování ctností jež se očekávají od panského stavu</a:t>
            </a:r>
          </a:p>
          <a:p>
            <a:pPr lvl="2"/>
            <a:r>
              <a:rPr lang="cs-CZ" dirty="0" smtClean="0"/>
              <a:t>to vede n porušování práva</a:t>
            </a:r>
          </a:p>
          <a:p>
            <a:pPr lvl="2"/>
            <a:r>
              <a:rPr lang="cs-CZ" dirty="0" smtClean="0"/>
              <a:t>ke zraňování dobrých lidí</a:t>
            </a:r>
          </a:p>
          <a:p>
            <a:pPr lvl="2"/>
            <a:r>
              <a:rPr lang="cs-CZ" dirty="0" smtClean="0"/>
              <a:t>hrozí vyvrácení pořádku</a:t>
            </a:r>
          </a:p>
        </p:txBody>
      </p:sp>
    </p:spTree>
    <p:extLst>
      <p:ext uri="{BB962C8B-B14F-4D97-AF65-F5344CB8AC3E}">
        <p14:creationId xmlns:p14="http://schemas.microsoft.com/office/powerpoint/2010/main" val="4005456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700584"/>
            <a:ext cx="8943146" cy="5222543"/>
          </a:xfrm>
        </p:spPr>
        <p:txBody>
          <a:bodyPr>
            <a:normAutofit/>
          </a:bodyPr>
          <a:lstStyle/>
          <a:p>
            <a:r>
              <a:rPr lang="cs-CZ" b="1" dirty="0" smtClean="0"/>
              <a:t>skladby společensko-politické</a:t>
            </a:r>
          </a:p>
          <a:p>
            <a:r>
              <a:rPr lang="cs-CZ" dirty="0" smtClean="0"/>
              <a:t>dobově aktuální</a:t>
            </a:r>
          </a:p>
          <a:p>
            <a:r>
              <a:rPr lang="cs-CZ" dirty="0" smtClean="0"/>
              <a:t>křížové výpravy</a:t>
            </a:r>
          </a:p>
          <a:p>
            <a:r>
              <a:rPr lang="cs-CZ" dirty="0" smtClean="0"/>
              <a:t>pohanská hrozba</a:t>
            </a:r>
          </a:p>
          <a:p>
            <a:r>
              <a:rPr lang="cs-CZ" dirty="0" smtClean="0"/>
              <a:t>interregnum v říši</a:t>
            </a:r>
          </a:p>
          <a:p>
            <a:r>
              <a:rPr lang="cs-CZ" dirty="0" smtClean="0"/>
              <a:t>nejednota říše</a:t>
            </a:r>
          </a:p>
          <a:p>
            <a:r>
              <a:rPr lang="cs-CZ" dirty="0" smtClean="0"/>
              <a:t>nejednota křesťanstva </a:t>
            </a:r>
          </a:p>
          <a:p>
            <a:r>
              <a:rPr lang="cs-CZ" dirty="0" smtClean="0"/>
              <a:t>oslava panovníků a mecenášů</a:t>
            </a:r>
          </a:p>
          <a:p>
            <a:pPr lvl="1"/>
            <a:r>
              <a:rPr lang="cs-CZ" dirty="0" smtClean="0"/>
              <a:t>Václav I.</a:t>
            </a:r>
          </a:p>
          <a:p>
            <a:pPr lvl="1"/>
            <a:r>
              <a:rPr lang="cs-CZ" dirty="0" smtClean="0"/>
              <a:t>Přemysl Otakar II.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5902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4877" y="81887"/>
            <a:ext cx="4340138" cy="55955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Sigeher</a:t>
            </a:r>
            <a:r>
              <a:rPr lang="cs-CZ" dirty="0"/>
              <a:t> </a:t>
            </a:r>
            <a:r>
              <a:rPr lang="cs-CZ" dirty="0" smtClean="0"/>
              <a:t>o Václavu I.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8095" y="179629"/>
            <a:ext cx="4394579" cy="62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5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569519"/>
            <a:ext cx="9599075" cy="60418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Sigeher</a:t>
            </a:r>
            <a:r>
              <a:rPr lang="cs-CZ" dirty="0" smtClean="0"/>
              <a:t> a Přemysl Otakar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4495" y="1478508"/>
            <a:ext cx="8915400" cy="3777622"/>
          </a:xfrm>
        </p:spPr>
        <p:txBody>
          <a:bodyPr/>
          <a:lstStyle/>
          <a:p>
            <a:r>
              <a:rPr lang="cs-CZ" dirty="0" smtClean="0"/>
              <a:t>Přemysl Otakar II. – 1254/1255 – křížová výprava do Pruska</a:t>
            </a:r>
          </a:p>
          <a:p>
            <a:r>
              <a:rPr lang="cs-CZ" dirty="0" err="1" smtClean="0"/>
              <a:t>Sigeher</a:t>
            </a:r>
            <a:r>
              <a:rPr lang="cs-CZ" dirty="0" smtClean="0"/>
              <a:t> součást doprovodu</a:t>
            </a:r>
          </a:p>
          <a:p>
            <a:r>
              <a:rPr lang="cs-CZ" dirty="0" smtClean="0"/>
              <a:t>napsal z této výpravy báseň</a:t>
            </a:r>
          </a:p>
          <a:p>
            <a:r>
              <a:rPr lang="cs-CZ" dirty="0" smtClean="0"/>
              <a:t>utrpení křižáků</a:t>
            </a:r>
          </a:p>
          <a:p>
            <a:r>
              <a:rPr lang="cs-CZ" dirty="0" smtClean="0"/>
              <a:t>boj pro víru</a:t>
            </a:r>
          </a:p>
          <a:p>
            <a:r>
              <a:rPr lang="cs-CZ" dirty="0" smtClean="0"/>
              <a:t>odvaha hájit křesťanstvo – symbolem Přemysl </a:t>
            </a:r>
          </a:p>
          <a:p>
            <a:r>
              <a:rPr lang="cs-CZ" dirty="0" smtClean="0"/>
              <a:t>Přemysl Otakar II. jako štít křesťanstva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55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Dvorská rytířská 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s-CZ" dirty="0" smtClean="0"/>
              <a:t>Dvorská rytířská kultura – světská kultura spjatá s dvorským prostředím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s-CZ" dirty="0" smtClean="0"/>
              <a:t>Zrod </a:t>
            </a:r>
            <a:r>
              <a:rPr lang="cs-CZ" dirty="0"/>
              <a:t>ve Francii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s-CZ" dirty="0"/>
              <a:t>Rychlé šíření napříč Evropou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s-CZ" dirty="0"/>
              <a:t>Výraz v literatuře, ta také prostředkem tak rychlého šíření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s-CZ" dirty="0"/>
              <a:t>Tvořena v národních jazycích a zpracování populárních námětů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s-CZ" dirty="0"/>
              <a:t>Literatura – opěvování a konstituování ideálu kurtoazního rytířství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s-CZ" dirty="0"/>
              <a:t>Šíření ideálů a ctností náležejících </a:t>
            </a:r>
            <a:r>
              <a:rPr lang="cs-CZ" dirty="0" smtClean="0"/>
              <a:t>rytířům</a:t>
            </a:r>
            <a:r>
              <a:rPr lang="cs-CZ" dirty="0"/>
              <a:t>, ale i králům, dámám a členům dvorské společnosti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s-CZ" dirty="0"/>
              <a:t>Šíření literárních námětů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8210" y="125281"/>
            <a:ext cx="4500773" cy="64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9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4955" y="229053"/>
            <a:ext cx="4285397" cy="61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68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8732" y="177420"/>
            <a:ext cx="5338478" cy="6564573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7450054" y="392955"/>
            <a:ext cx="4437146" cy="4916023"/>
          </a:xfrm>
        </p:spPr>
        <p:txBody>
          <a:bodyPr>
            <a:normAutofit/>
          </a:bodyPr>
          <a:lstStyle/>
          <a:p>
            <a:r>
              <a:rPr lang="cs-CZ" dirty="0" smtClean="0"/>
              <a:t>panovnické ctnosti</a:t>
            </a:r>
          </a:p>
          <a:p>
            <a:r>
              <a:rPr lang="cs-CZ" dirty="0" smtClean="0"/>
              <a:t>nejspíš o Přemyslu Otakaru II.</a:t>
            </a:r>
          </a:p>
          <a:p>
            <a:r>
              <a:rPr lang="cs-CZ" dirty="0" smtClean="0"/>
              <a:t>výzva k uchopení koruny – říšské</a:t>
            </a:r>
          </a:p>
          <a:p>
            <a:r>
              <a:rPr lang="cs-CZ" dirty="0" smtClean="0"/>
              <a:t>interregnum v říši – společenské trauma</a:t>
            </a:r>
          </a:p>
          <a:p>
            <a:r>
              <a:rPr lang="cs-CZ" dirty="0" smtClean="0"/>
              <a:t>zaznívá i v dalších S. skladbách</a:t>
            </a:r>
          </a:p>
          <a:p>
            <a:r>
              <a:rPr lang="cs-CZ" dirty="0" smtClean="0"/>
              <a:t>absence krále=hrozba pro království</a:t>
            </a:r>
          </a:p>
          <a:p>
            <a:r>
              <a:rPr lang="cs-CZ" dirty="0" smtClean="0"/>
              <a:t>rozvrat </a:t>
            </a:r>
          </a:p>
          <a:p>
            <a:r>
              <a:rPr lang="cs-CZ" dirty="0" smtClean="0"/>
              <a:t>vše špatné se rozbují – okrádání, nespravedlivé soudy, vraždy, týrání žen a dětí, ničení kostelů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333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02860" y="878004"/>
            <a:ext cx="8929498" cy="5304431"/>
          </a:xfrm>
        </p:spPr>
        <p:txBody>
          <a:bodyPr>
            <a:normAutofit/>
          </a:bodyPr>
          <a:lstStyle/>
          <a:p>
            <a:r>
              <a:rPr lang="cs-CZ" b="1" dirty="0" smtClean="0"/>
              <a:t>další témata</a:t>
            </a:r>
          </a:p>
          <a:p>
            <a:r>
              <a:rPr lang="cs-CZ" dirty="0" smtClean="0"/>
              <a:t>úděl básníka</a:t>
            </a:r>
          </a:p>
          <a:p>
            <a:pPr lvl="1"/>
            <a:r>
              <a:rPr lang="cs-CZ" dirty="0" smtClean="0"/>
              <a:t>putuje</a:t>
            </a:r>
            <a:endParaRPr lang="cs-CZ" dirty="0" smtClean="0"/>
          </a:p>
          <a:p>
            <a:pPr lvl="1"/>
            <a:r>
              <a:rPr lang="cs-CZ" dirty="0" smtClean="0"/>
              <a:t>odkázán</a:t>
            </a:r>
            <a:r>
              <a:rPr lang="cs-CZ" dirty="0" smtClean="0"/>
              <a:t> </a:t>
            </a:r>
            <a:r>
              <a:rPr lang="cs-CZ" dirty="0" smtClean="0"/>
              <a:t>na dobro </a:t>
            </a:r>
            <a:r>
              <a:rPr lang="cs-CZ" dirty="0"/>
              <a:t>m</a:t>
            </a:r>
            <a:r>
              <a:rPr lang="cs-CZ" dirty="0" smtClean="0"/>
              <a:t>ecenášů</a:t>
            </a:r>
          </a:p>
          <a:p>
            <a:pPr lvl="1"/>
            <a:r>
              <a:rPr lang="cs-CZ" dirty="0" smtClean="0"/>
              <a:t>někteří nedbají o básníky, </a:t>
            </a:r>
            <a:r>
              <a:rPr lang="cs-CZ" dirty="0" smtClean="0"/>
              <a:t>nepomáhají </a:t>
            </a:r>
            <a:r>
              <a:rPr lang="cs-CZ" dirty="0" smtClean="0"/>
              <a:t>jim</a:t>
            </a:r>
          </a:p>
          <a:p>
            <a:pPr lvl="1"/>
            <a:r>
              <a:rPr lang="cs-CZ" dirty="0" smtClean="0"/>
              <a:t>nedocenění básnického umění</a:t>
            </a:r>
            <a:endParaRPr lang="cs-CZ" dirty="0" smtClean="0"/>
          </a:p>
          <a:p>
            <a:pPr lvl="1"/>
            <a:r>
              <a:rPr lang="cs-CZ" dirty="0" smtClean="0"/>
              <a:t>síla básnického umění</a:t>
            </a:r>
          </a:p>
          <a:p>
            <a:r>
              <a:rPr lang="cs-CZ" dirty="0" smtClean="0"/>
              <a:t>krása přírody</a:t>
            </a:r>
          </a:p>
          <a:p>
            <a:pPr lvl="1"/>
            <a:r>
              <a:rPr lang="cs-CZ" dirty="0" smtClean="0"/>
              <a:t>vůně, barvy, zvuky </a:t>
            </a:r>
          </a:p>
          <a:p>
            <a:pPr lvl="1"/>
            <a:r>
              <a:rPr lang="cs-CZ" dirty="0" smtClean="0"/>
              <a:t>les </a:t>
            </a:r>
          </a:p>
          <a:p>
            <a:pPr lvl="1"/>
            <a:r>
              <a:rPr lang="cs-CZ" dirty="0" smtClean="0"/>
              <a:t>vřesoviště</a:t>
            </a:r>
          </a:p>
          <a:p>
            <a:r>
              <a:rPr lang="cs-CZ" dirty="0" smtClean="0"/>
              <a:t>ideální rytířství </a:t>
            </a:r>
          </a:p>
          <a:p>
            <a:pPr lvl="1"/>
            <a:r>
              <a:rPr lang="cs-CZ" dirty="0" smtClean="0"/>
              <a:t>Artuš a jeho rytíři – přirovnává k nim dva konkrétní žijící rytíře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87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den </a:t>
            </a:r>
            <a:r>
              <a:rPr lang="cs-CZ" i="1" dirty="0" err="1"/>
              <a:t>argen</a:t>
            </a:r>
            <a:r>
              <a:rPr lang="cs-CZ" i="1" dirty="0"/>
              <a:t> </a:t>
            </a:r>
            <a:r>
              <a:rPr lang="cs-CZ" i="1" dirty="0" err="1"/>
              <a:t>scharf</a:t>
            </a:r>
            <a:r>
              <a:rPr lang="cs-CZ" i="1" dirty="0"/>
              <a:t>, den </a:t>
            </a:r>
            <a:r>
              <a:rPr lang="cs-CZ" i="1" dirty="0" err="1"/>
              <a:t>milten</a:t>
            </a:r>
            <a:r>
              <a:rPr lang="cs-CZ" i="1" dirty="0"/>
              <a:t> bin </a:t>
            </a:r>
            <a:r>
              <a:rPr lang="cs-CZ" i="1" dirty="0" err="1"/>
              <a:t>ich</a:t>
            </a:r>
            <a:r>
              <a:rPr lang="cs-CZ" i="1" dirty="0"/>
              <a:t> </a:t>
            </a:r>
            <a:r>
              <a:rPr lang="cs-CZ" i="1" dirty="0" err="1"/>
              <a:t>senfte</a:t>
            </a:r>
            <a:r>
              <a:rPr lang="cs-CZ" i="1" dirty="0"/>
              <a:t> </a:t>
            </a:r>
            <a:r>
              <a:rPr lang="cs-CZ" i="1" dirty="0" err="1"/>
              <a:t>bi</a:t>
            </a:r>
            <a:endParaRPr lang="cs-CZ" dirty="0"/>
          </a:p>
          <a:p>
            <a:pPr marL="0" indent="0">
              <a:buNone/>
            </a:pPr>
            <a:r>
              <a:rPr lang="cs-CZ" i="1" dirty="0" err="1"/>
              <a:t>mit</a:t>
            </a:r>
            <a:r>
              <a:rPr lang="cs-CZ" i="1" dirty="0"/>
              <a:t> </a:t>
            </a:r>
            <a:r>
              <a:rPr lang="cs-CZ" i="1" dirty="0" err="1"/>
              <a:t>linden</a:t>
            </a:r>
            <a:r>
              <a:rPr lang="cs-CZ" i="1" dirty="0"/>
              <a:t> </a:t>
            </a:r>
            <a:r>
              <a:rPr lang="cs-CZ" i="1" dirty="0" err="1" smtClean="0"/>
              <a:t>sprüchen</a:t>
            </a:r>
            <a:r>
              <a:rPr lang="cs-CZ" i="1" dirty="0" smtClean="0"/>
              <a:t> </a:t>
            </a:r>
            <a:r>
              <a:rPr lang="cs-CZ" i="1" dirty="0" err="1"/>
              <a:t>süezen</a:t>
            </a:r>
            <a:endParaRPr lang="cs-CZ" dirty="0"/>
          </a:p>
          <a:p>
            <a:pPr marL="0" indent="0">
              <a:buNone/>
            </a:pPr>
            <a:r>
              <a:rPr lang="cs-CZ" i="1" dirty="0" err="1"/>
              <a:t>schone</a:t>
            </a:r>
            <a:r>
              <a:rPr lang="cs-CZ" i="1" dirty="0"/>
              <a:t> </a:t>
            </a:r>
            <a:r>
              <a:rPr lang="cs-CZ" i="1" dirty="0" err="1"/>
              <a:t>als</a:t>
            </a:r>
            <a:r>
              <a:rPr lang="cs-CZ" i="1" dirty="0"/>
              <a:t> </a:t>
            </a:r>
            <a:r>
              <a:rPr lang="cs-CZ" i="1" dirty="0" err="1"/>
              <a:t>ein</a:t>
            </a:r>
            <a:r>
              <a:rPr lang="cs-CZ" i="1" dirty="0"/>
              <a:t> </a:t>
            </a:r>
            <a:r>
              <a:rPr lang="cs-CZ" i="1" dirty="0" err="1"/>
              <a:t>turteltube</a:t>
            </a:r>
            <a:r>
              <a:rPr lang="cs-CZ" i="1" dirty="0"/>
              <a:t> </a:t>
            </a:r>
            <a:r>
              <a:rPr lang="cs-CZ" i="1" dirty="0" err="1"/>
              <a:t>habe</a:t>
            </a:r>
            <a:r>
              <a:rPr lang="cs-CZ" i="1" dirty="0"/>
              <a:t> </a:t>
            </a:r>
            <a:r>
              <a:rPr lang="cs-CZ" i="1" dirty="0" err="1"/>
              <a:t>erlesen</a:t>
            </a:r>
            <a:r>
              <a:rPr lang="cs-CZ" i="1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i="1" dirty="0" err="1"/>
              <a:t>darumbe</a:t>
            </a:r>
            <a:r>
              <a:rPr lang="cs-CZ" i="1" dirty="0"/>
              <a:t> </a:t>
            </a:r>
            <a:r>
              <a:rPr lang="cs-CZ" i="1" dirty="0" err="1"/>
              <a:t>solten</a:t>
            </a:r>
            <a:r>
              <a:rPr lang="cs-CZ" i="1" dirty="0"/>
              <a:t> </a:t>
            </a:r>
            <a:r>
              <a:rPr lang="cs-CZ" i="1" dirty="0" err="1"/>
              <a:t>mir</a:t>
            </a:r>
            <a:r>
              <a:rPr lang="cs-CZ" i="1" dirty="0"/>
              <a:t> </a:t>
            </a:r>
            <a:r>
              <a:rPr lang="cs-CZ" i="1" dirty="0" err="1"/>
              <a:t>die</a:t>
            </a:r>
            <a:r>
              <a:rPr lang="cs-CZ" i="1" dirty="0"/>
              <a:t> </a:t>
            </a:r>
            <a:r>
              <a:rPr lang="cs-CZ" i="1" dirty="0" err="1"/>
              <a:t>biederben</a:t>
            </a:r>
            <a:r>
              <a:rPr lang="cs-CZ" i="1" dirty="0"/>
              <a:t> </a:t>
            </a:r>
            <a:r>
              <a:rPr lang="cs-CZ" i="1" dirty="0" err="1"/>
              <a:t>günstig</a:t>
            </a:r>
            <a:r>
              <a:rPr lang="cs-CZ" i="1" dirty="0"/>
              <a:t> </a:t>
            </a:r>
            <a:r>
              <a:rPr lang="cs-CZ" i="1" dirty="0" err="1"/>
              <a:t>wesen</a:t>
            </a:r>
            <a:endParaRPr lang="cs-CZ" dirty="0"/>
          </a:p>
          <a:p>
            <a:pPr marL="0" indent="0">
              <a:buNone/>
            </a:pPr>
            <a:r>
              <a:rPr lang="cs-CZ" i="1" dirty="0" err="1"/>
              <a:t>unt</a:t>
            </a:r>
            <a:r>
              <a:rPr lang="cs-CZ" i="1" dirty="0"/>
              <a:t> </a:t>
            </a:r>
            <a:r>
              <a:rPr lang="cs-CZ" i="1" dirty="0" err="1"/>
              <a:t>mir</a:t>
            </a:r>
            <a:r>
              <a:rPr lang="cs-CZ" i="1" dirty="0"/>
              <a:t> min </a:t>
            </a:r>
            <a:r>
              <a:rPr lang="cs-CZ" i="1" dirty="0" err="1"/>
              <a:t>armuot</a:t>
            </a:r>
            <a:r>
              <a:rPr lang="cs-CZ" i="1" dirty="0"/>
              <a:t> </a:t>
            </a:r>
            <a:r>
              <a:rPr lang="cs-CZ" i="1" dirty="0" err="1"/>
              <a:t>mit</a:t>
            </a:r>
            <a:r>
              <a:rPr lang="cs-CZ" i="1" dirty="0"/>
              <a:t> </a:t>
            </a:r>
            <a:r>
              <a:rPr lang="cs-CZ" i="1" dirty="0" err="1"/>
              <a:t>ir</a:t>
            </a:r>
            <a:r>
              <a:rPr lang="cs-CZ" i="1" dirty="0"/>
              <a:t> </a:t>
            </a:r>
            <a:r>
              <a:rPr lang="cs-CZ" i="1" dirty="0" err="1"/>
              <a:t>güete</a:t>
            </a:r>
            <a:r>
              <a:rPr lang="cs-CZ" i="1" dirty="0"/>
              <a:t> </a:t>
            </a:r>
            <a:r>
              <a:rPr lang="cs-CZ" i="1" dirty="0" err="1"/>
              <a:t>büezen</a:t>
            </a:r>
            <a:r>
              <a:rPr lang="cs-CZ" i="1" dirty="0"/>
              <a:t>.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Hovoří o síle básnického umění, které o zlých zle pojedná, avšak o těch, kteří jsou dobří, laskaví a štědří vybere básník jemné sladké básně, krásné jako želvovina. Závěr tvoří doporučení, že by důstojní měli být štědří a zlepšit tak básníkovu chudobu.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179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89212" y="469900"/>
            <a:ext cx="3505199" cy="976312"/>
          </a:xfrm>
        </p:spPr>
        <p:txBody>
          <a:bodyPr/>
          <a:lstStyle/>
          <a:p>
            <a:r>
              <a:rPr lang="cs-CZ" dirty="0" err="1" smtClean="0"/>
              <a:t>Meister</a:t>
            </a:r>
            <a:r>
              <a:rPr lang="cs-CZ" dirty="0" smtClean="0"/>
              <a:t> </a:t>
            </a:r>
            <a:r>
              <a:rPr lang="cs-CZ" dirty="0" err="1" smtClean="0"/>
              <a:t>Sigeher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0" y="221076"/>
            <a:ext cx="4483906" cy="6360248"/>
          </a:xfrm>
        </p:spPr>
      </p:pic>
    </p:spTree>
    <p:extLst>
      <p:ext uri="{BB962C8B-B14F-4D97-AF65-F5344CB8AC3E}">
        <p14:creationId xmlns:p14="http://schemas.microsoft.com/office/powerpoint/2010/main" val="733684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Friedrich von </a:t>
            </a:r>
            <a:r>
              <a:rPr lang="cs-CZ" dirty="0" err="1" smtClean="0"/>
              <a:t>Sonnenburg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Původ v jižním </a:t>
            </a:r>
            <a:r>
              <a:rPr lang="cs-CZ" dirty="0"/>
              <a:t>T</a:t>
            </a:r>
            <a:r>
              <a:rPr lang="cs-CZ" dirty="0" smtClean="0"/>
              <a:t>yrolsku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Potulný pěvec – hostem na mnoha říšských dvorech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V českém království na dvoře </a:t>
            </a:r>
            <a:r>
              <a:rPr lang="cs-CZ" dirty="0"/>
              <a:t>P</a:t>
            </a:r>
            <a:r>
              <a:rPr lang="cs-CZ" dirty="0" smtClean="0"/>
              <a:t>řemysla </a:t>
            </a:r>
            <a:r>
              <a:rPr lang="cs-CZ" dirty="0"/>
              <a:t>O</a:t>
            </a:r>
            <a:r>
              <a:rPr lang="cs-CZ" dirty="0" smtClean="0"/>
              <a:t>takara II.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Tvůrčí dráha – 1250 – 1275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73 dochovaných básní (v sedmi rukopisech) 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/>
              <a:t>o</a:t>
            </a:r>
            <a:r>
              <a:rPr lang="cs-CZ" dirty="0" smtClean="0"/>
              <a:t> českému králi se váží 2 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Účastnil se Přemyslova tažení do Uher (1271) – viz báseň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9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Tematické složení Friedrichových </a:t>
            </a:r>
            <a:r>
              <a:rPr lang="cs-CZ" dirty="0" smtClean="0"/>
              <a:t>skladeb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moralizující</a:t>
            </a:r>
          </a:p>
          <a:p>
            <a:pPr lvl="1"/>
            <a:r>
              <a:rPr lang="cs-CZ" dirty="0" smtClean="0"/>
              <a:t>nejvíce</a:t>
            </a:r>
          </a:p>
          <a:p>
            <a:pPr lvl="1"/>
            <a:r>
              <a:rPr lang="cs-CZ" dirty="0" smtClean="0"/>
              <a:t>křesťanské a rytířské ctnosti</a:t>
            </a:r>
          </a:p>
          <a:p>
            <a:pPr lvl="1"/>
            <a:r>
              <a:rPr lang="cs-CZ" dirty="0" smtClean="0"/>
              <a:t>kurtoazní ctnosti nikoli x soudobá epika na dovře P. O. II.</a:t>
            </a:r>
          </a:p>
          <a:p>
            <a:pPr lvl="1"/>
            <a:r>
              <a:rPr lang="cs-CZ" dirty="0" smtClean="0"/>
              <a:t>rozdíl dán charakterem žánrů </a:t>
            </a:r>
          </a:p>
          <a:p>
            <a:r>
              <a:rPr lang="cs-CZ" dirty="0" smtClean="0"/>
              <a:t>náboženská</a:t>
            </a:r>
          </a:p>
          <a:p>
            <a:pPr lvl="1"/>
            <a:r>
              <a:rPr lang="cs-CZ" dirty="0" smtClean="0"/>
              <a:t>Bůh – dílo stvořitelské</a:t>
            </a:r>
          </a:p>
          <a:p>
            <a:pPr lvl="1"/>
            <a:r>
              <a:rPr lang="cs-CZ" dirty="0" smtClean="0"/>
              <a:t>Ježíš – dílo vykupitelské</a:t>
            </a:r>
          </a:p>
          <a:p>
            <a:pPr lvl="1"/>
            <a:r>
              <a:rPr lang="cs-CZ" dirty="0" smtClean="0"/>
              <a:t>Panna Marie (Bohorodička, </a:t>
            </a:r>
            <a:r>
              <a:rPr lang="cs-CZ" dirty="0" err="1" smtClean="0"/>
              <a:t>Přímluvkyně</a:t>
            </a:r>
            <a:r>
              <a:rPr lang="cs-CZ" dirty="0" smtClean="0"/>
              <a:t>, </a:t>
            </a:r>
            <a:r>
              <a:rPr lang="cs-CZ" dirty="0" err="1" smtClean="0"/>
              <a:t>Tešitelka</a:t>
            </a:r>
            <a:r>
              <a:rPr lang="cs-CZ" dirty="0" smtClean="0"/>
              <a:t>, Královna)</a:t>
            </a:r>
          </a:p>
        </p:txBody>
      </p:sp>
    </p:spTree>
    <p:extLst>
      <p:ext uri="{BB962C8B-B14F-4D97-AF65-F5344CB8AC3E}">
        <p14:creationId xmlns:p14="http://schemas.microsoft.com/office/powerpoint/2010/main" val="1800950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oslavné skladby</a:t>
            </a:r>
          </a:p>
          <a:p>
            <a:pPr lvl="1"/>
            <a:r>
              <a:rPr lang="cs-CZ" dirty="0"/>
              <a:t>Bůh, Panna Maria, Ježíš Kristus</a:t>
            </a:r>
          </a:p>
          <a:p>
            <a:pPr lvl="1"/>
            <a:r>
              <a:rPr lang="cs-CZ" dirty="0"/>
              <a:t>světské osobnosti – panovníci, </a:t>
            </a:r>
            <a:r>
              <a:rPr lang="cs-CZ" dirty="0" smtClean="0"/>
              <a:t>šlechtici</a:t>
            </a:r>
          </a:p>
          <a:p>
            <a:pPr lvl="1"/>
            <a:r>
              <a:rPr lang="cs-CZ" dirty="0" smtClean="0"/>
              <a:t>ctnosti – křesťanské a rytířské</a:t>
            </a:r>
          </a:p>
          <a:p>
            <a:pPr lvl="1"/>
            <a:r>
              <a:rPr lang="cs-CZ" dirty="0" smtClean="0"/>
              <a:t>nepojednává kurtoazní prvky</a:t>
            </a:r>
            <a:endParaRPr lang="cs-CZ" dirty="0"/>
          </a:p>
          <a:p>
            <a:pPr lvl="1"/>
            <a:r>
              <a:rPr lang="cs-CZ" dirty="0"/>
              <a:t>ženy – v jeho </a:t>
            </a:r>
            <a:r>
              <a:rPr lang="cs-CZ" dirty="0" smtClean="0"/>
              <a:t>tvorbě rovněž nefigurují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964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politické skladby</a:t>
            </a:r>
          </a:p>
          <a:p>
            <a:r>
              <a:rPr lang="cs-CZ" dirty="0" smtClean="0"/>
              <a:t>vztah papežství a císařství</a:t>
            </a:r>
          </a:p>
          <a:p>
            <a:r>
              <a:rPr lang="cs-CZ" dirty="0" smtClean="0"/>
              <a:t>český král Přemysl Otakar II.</a:t>
            </a:r>
          </a:p>
          <a:p>
            <a:r>
              <a:rPr lang="cs-CZ" dirty="0" smtClean="0"/>
              <a:t>Rudolf Habsburský</a:t>
            </a:r>
          </a:p>
          <a:p>
            <a:r>
              <a:rPr lang="cs-CZ" dirty="0" smtClean="0"/>
              <a:t>soupeření Přemysla a Rudolfa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678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Dvorská rytířská literatura - říše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cs-CZ" dirty="0"/>
              <a:t>Šíření dvorské rytířské kultury z Francie na britské ostrovy i do oblastí říše – 2. polovina 12. st.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/>
              <a:t>Říše – rychlá recepce, osvojení a aktivní vytváření vlastních děl na základě přejímaných módních námětů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/>
              <a:t>Heinrich von </a:t>
            </a:r>
            <a:r>
              <a:rPr lang="cs-CZ" dirty="0" err="1"/>
              <a:t>Valdeke</a:t>
            </a:r>
            <a:r>
              <a:rPr lang="cs-CZ" dirty="0"/>
              <a:t> – </a:t>
            </a:r>
            <a:r>
              <a:rPr lang="cs-CZ" dirty="0" err="1"/>
              <a:t>Eneit</a:t>
            </a:r>
            <a:r>
              <a:rPr lang="cs-CZ" dirty="0"/>
              <a:t> (70. l. 12. st.)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/>
              <a:t>Hartman von </a:t>
            </a:r>
            <a:r>
              <a:rPr lang="cs-CZ" dirty="0" err="1"/>
              <a:t>Aue</a:t>
            </a:r>
            <a:r>
              <a:rPr lang="cs-CZ" dirty="0"/>
              <a:t> – </a:t>
            </a:r>
            <a:r>
              <a:rPr lang="cs-CZ" dirty="0" err="1"/>
              <a:t>Erek</a:t>
            </a:r>
            <a:r>
              <a:rPr lang="cs-CZ" dirty="0"/>
              <a:t> – rytíř kulatého </a:t>
            </a:r>
            <a:r>
              <a:rPr lang="cs-CZ" dirty="0" smtClean="0"/>
              <a:t>stolu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Gottfried von </a:t>
            </a:r>
            <a:r>
              <a:rPr lang="cs-CZ" dirty="0" smtClean="0"/>
              <a:t>Stra</a:t>
            </a:r>
            <a:r>
              <a:rPr lang="el-GR" dirty="0" smtClean="0">
                <a:latin typeface="Century Gothic" panose="020B0502020202020204" pitchFamily="34" charset="0"/>
              </a:rPr>
              <a:t>β</a:t>
            </a:r>
            <a:r>
              <a:rPr lang="cs-CZ" dirty="0" err="1" smtClean="0"/>
              <a:t>burg</a:t>
            </a: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Wolfram von </a:t>
            </a:r>
            <a:r>
              <a:rPr lang="cs-CZ" dirty="0" err="1" smtClean="0"/>
              <a:t>Eschenbach</a:t>
            </a:r>
            <a:r>
              <a:rPr lang="cs-CZ" dirty="0" smtClean="0"/>
              <a:t> </a:t>
            </a:r>
            <a:endParaRPr lang="cs-CZ" dirty="0" smtClean="0"/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cs-CZ" sz="1800" dirty="0" smtClean="0"/>
              <a:t>stylistický vzor pro své následovníky</a:t>
            </a:r>
            <a:endParaRPr lang="cs-CZ" sz="1800" dirty="0"/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cs-CZ" sz="1800" dirty="0" smtClean="0"/>
              <a:t>Počátek 13. st.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cs-CZ" sz="1800" dirty="0" err="1" smtClean="0"/>
              <a:t>Parsival</a:t>
            </a:r>
            <a:r>
              <a:rPr lang="cs-CZ" sz="1800" dirty="0" smtClean="0"/>
              <a:t> – rytíř kulatého stolu – nová dobrodružství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706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Friedrich a Přemysl Otakar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jeho službách od 70. let</a:t>
            </a:r>
          </a:p>
          <a:p>
            <a:r>
              <a:rPr lang="cs-CZ" dirty="0" smtClean="0"/>
              <a:t>před tím v oblasti říše</a:t>
            </a:r>
          </a:p>
          <a:p>
            <a:r>
              <a:rPr lang="cs-CZ" dirty="0" smtClean="0"/>
              <a:t>1271 – účast na tažení P. O. II. do Uher</a:t>
            </a:r>
          </a:p>
          <a:p>
            <a:r>
              <a:rPr lang="cs-CZ" dirty="0" smtClean="0"/>
              <a:t>Přemysl zvítězil – oslavná skladba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28666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2251" y="65506"/>
            <a:ext cx="4899547" cy="66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0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další ze skladeb o Přemyslovi –rovněž pozitivní</a:t>
            </a:r>
          </a:p>
          <a:p>
            <a:r>
              <a:rPr lang="cs-CZ" dirty="0" smtClean="0"/>
              <a:t>oslava panovníkových ctností</a:t>
            </a:r>
          </a:p>
          <a:p>
            <a:r>
              <a:rPr lang="cs-CZ" dirty="0" smtClean="0"/>
              <a:t>Přemysl = ideální panovník</a:t>
            </a:r>
          </a:p>
          <a:p>
            <a:r>
              <a:rPr lang="cs-CZ" dirty="0" smtClean="0"/>
              <a:t>zásadní ctnosti</a:t>
            </a:r>
          </a:p>
          <a:p>
            <a:pPr lvl="1"/>
            <a:r>
              <a:rPr lang="cs-CZ" dirty="0" smtClean="0"/>
              <a:t>bohatství</a:t>
            </a:r>
          </a:p>
          <a:p>
            <a:pPr lvl="1"/>
            <a:r>
              <a:rPr lang="cs-CZ" dirty="0" smtClean="0"/>
              <a:t>štědrost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57783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0615" y="378554"/>
            <a:ext cx="4626591" cy="63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3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20221" y="286472"/>
            <a:ext cx="3505199" cy="976312"/>
          </a:xfrm>
        </p:spPr>
        <p:txBody>
          <a:bodyPr/>
          <a:lstStyle/>
          <a:p>
            <a:r>
              <a:rPr lang="cs-CZ" dirty="0"/>
              <a:t>Friedrich von </a:t>
            </a:r>
            <a:r>
              <a:rPr lang="cs-CZ" dirty="0" err="1"/>
              <a:t>Sonnenburg</a:t>
            </a:r>
            <a:endParaRPr lang="cs-CZ" dirty="0"/>
          </a:p>
        </p:txBody>
      </p:sp>
      <p:pic>
        <p:nvPicPr>
          <p:cNvPr id="7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3785" y="144179"/>
            <a:ext cx="4905684" cy="6713821"/>
          </a:xfrm>
        </p:spPr>
      </p:pic>
    </p:spTree>
    <p:extLst>
      <p:ext uri="{BB962C8B-B14F-4D97-AF65-F5344CB8AC3E}">
        <p14:creationId xmlns:p14="http://schemas.microsoft.com/office/powerpoint/2010/main" val="595755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Tannhäuser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tvůrčí činnost 1245 – 1265</a:t>
            </a:r>
          </a:p>
          <a:p>
            <a:r>
              <a:rPr lang="cs-CZ" dirty="0" smtClean="0"/>
              <a:t>pobýval na dvoře v Míšni a ve Vídni</a:t>
            </a:r>
          </a:p>
          <a:p>
            <a:r>
              <a:rPr lang="cs-CZ" dirty="0" smtClean="0"/>
              <a:t>zmínky o českém králi a Českém království</a:t>
            </a:r>
          </a:p>
          <a:p>
            <a:pPr lvl="1"/>
            <a:r>
              <a:rPr lang="cs-CZ" dirty="0" smtClean="0"/>
              <a:t>v několika skladbách </a:t>
            </a:r>
          </a:p>
          <a:p>
            <a:pPr lvl="1"/>
            <a:r>
              <a:rPr lang="cs-CZ" dirty="0" smtClean="0"/>
              <a:t>v jedné i Prahu</a:t>
            </a:r>
          </a:p>
          <a:p>
            <a:r>
              <a:rPr lang="cs-CZ" dirty="0" smtClean="0"/>
              <a:t>dohady, zda zde pobýval či nikoli – spory badatelů</a:t>
            </a:r>
          </a:p>
          <a:p>
            <a:r>
              <a:rPr lang="cs-CZ" dirty="0" smtClean="0"/>
              <a:t>původ – opět sporné</a:t>
            </a:r>
          </a:p>
          <a:p>
            <a:r>
              <a:rPr lang="cs-CZ" dirty="0" smtClean="0"/>
              <a:t>patrně Horní Falc</a:t>
            </a:r>
          </a:p>
          <a:p>
            <a:r>
              <a:rPr lang="cs-CZ" dirty="0" smtClean="0"/>
              <a:t>patrně šlechtického původu (rozbory diplomatického materiálu)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994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Českého krále či království </a:t>
            </a:r>
            <a:r>
              <a:rPr lang="cs-CZ" dirty="0" smtClean="0"/>
              <a:t>zmiňuje </a:t>
            </a:r>
            <a:r>
              <a:rPr lang="cs-CZ" dirty="0" smtClean="0"/>
              <a:t>ve 4 skladbách</a:t>
            </a:r>
          </a:p>
          <a:p>
            <a:r>
              <a:rPr lang="cs-CZ" dirty="0" smtClean="0"/>
              <a:t>v jedné – popis družiny vévody Friedricha II. – mezi nimi i Češi</a:t>
            </a:r>
          </a:p>
          <a:p>
            <a:r>
              <a:rPr lang="cs-CZ" dirty="0" smtClean="0"/>
              <a:t>další – popis měst – jmenuje celou řadu, pak i Prahu na břehu Vltavy</a:t>
            </a:r>
          </a:p>
          <a:p>
            <a:r>
              <a:rPr lang="cs-CZ" dirty="0" smtClean="0"/>
              <a:t>další skladba – popis zemí, které viděl – mezi nimi i ČK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024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lejch č. VI</a:t>
            </a:r>
          </a:p>
          <a:p>
            <a:r>
              <a:rPr lang="cs-CZ" sz="2400" dirty="0" smtClean="0"/>
              <a:t>zde oslava Leopolda Babenberského a jeho syna Friedricha </a:t>
            </a:r>
            <a:r>
              <a:rPr lang="cs-CZ" sz="2400" dirty="0" smtClean="0"/>
              <a:t>II.</a:t>
            </a:r>
            <a:endParaRPr lang="cs-CZ" sz="2400" dirty="0" smtClean="0"/>
          </a:p>
          <a:p>
            <a:r>
              <a:rPr lang="cs-CZ" sz="2400" dirty="0" smtClean="0"/>
              <a:t>po nich oslavuje i Přemysla Otakara II. </a:t>
            </a:r>
          </a:p>
          <a:p>
            <a:pPr lvl="1"/>
            <a:r>
              <a:rPr lang="cs-CZ" sz="2000" i="1" dirty="0" smtClean="0"/>
              <a:t>der </a:t>
            </a:r>
            <a:r>
              <a:rPr lang="cs-CZ" sz="2000" i="1" dirty="0" err="1" smtClean="0"/>
              <a:t>juange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künec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uz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Beheimlant</a:t>
            </a:r>
            <a:endParaRPr lang="cs-CZ" sz="2000" i="1" dirty="0" smtClean="0"/>
          </a:p>
          <a:p>
            <a:pPr lvl="1"/>
            <a:r>
              <a:rPr lang="cs-CZ" sz="2000" dirty="0" smtClean="0"/>
              <a:t>kladné hodnocení</a:t>
            </a:r>
          </a:p>
          <a:p>
            <a:pPr lvl="1"/>
            <a:r>
              <a:rPr lang="cs-CZ" sz="2000" dirty="0" smtClean="0"/>
              <a:t>život podle královských ctností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7617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Tannhäuser</a:t>
            </a:r>
            <a:endParaRPr lang="cs-CZ" dirty="0"/>
          </a:p>
        </p:txBody>
      </p:sp>
      <p:pic>
        <p:nvPicPr>
          <p:cNvPr id="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7593" y="446087"/>
            <a:ext cx="4380932" cy="6268315"/>
          </a:xfrm>
        </p:spPr>
      </p:pic>
    </p:spTree>
    <p:extLst>
      <p:ext uri="{BB962C8B-B14F-4D97-AF65-F5344CB8AC3E}">
        <p14:creationId xmlns:p14="http://schemas.microsoft.com/office/powerpoint/2010/main" val="4007645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Bruder</a:t>
            </a:r>
            <a:r>
              <a:rPr lang="cs-CZ" dirty="0" smtClean="0"/>
              <a:t> </a:t>
            </a:r>
            <a:r>
              <a:rPr lang="cs-CZ" dirty="0" err="1" smtClean="0"/>
              <a:t>Wernher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Bruder</a:t>
            </a:r>
            <a:r>
              <a:rPr lang="cs-CZ" dirty="0" smtClean="0"/>
              <a:t> </a:t>
            </a:r>
            <a:r>
              <a:rPr lang="cs-CZ" dirty="0" err="1" smtClean="0"/>
              <a:t>Wernher</a:t>
            </a:r>
            <a:r>
              <a:rPr lang="cs-CZ" dirty="0" smtClean="0"/>
              <a:t> (1217 – 1250) </a:t>
            </a:r>
            <a:endParaRPr lang="cs-CZ" dirty="0"/>
          </a:p>
          <a:p>
            <a:r>
              <a:rPr lang="cs-CZ" dirty="0" smtClean="0"/>
              <a:t>76 dochovaných skladeb</a:t>
            </a:r>
          </a:p>
          <a:p>
            <a:r>
              <a:rPr lang="cs-CZ" dirty="0" smtClean="0"/>
              <a:t>v českém prostředí nedoložen</a:t>
            </a:r>
          </a:p>
          <a:p>
            <a:r>
              <a:rPr lang="cs-CZ" dirty="0" smtClean="0"/>
              <a:t>pobyty hl. v rakouském a bavorském prostředí</a:t>
            </a:r>
          </a:p>
          <a:p>
            <a:r>
              <a:rPr lang="cs-CZ" dirty="0" smtClean="0"/>
              <a:t>dvůr ve Vídni -  zde ve službách rakouského a štýrského vévody Friedricha II. Babenberského</a:t>
            </a:r>
          </a:p>
          <a:p>
            <a:r>
              <a:rPr lang="cs-CZ" dirty="0" smtClean="0"/>
              <a:t>zde rovněž kontakt s Přemyslovci</a:t>
            </a:r>
          </a:p>
          <a:p>
            <a:r>
              <a:rPr lang="cs-CZ" dirty="0" smtClean="0"/>
              <a:t>nic kromě zmínek v básních o něm nevíme</a:t>
            </a:r>
          </a:p>
          <a:p>
            <a:r>
              <a:rPr lang="cs-CZ" dirty="0" err="1" smtClean="0"/>
              <a:t>Bruder</a:t>
            </a:r>
            <a:r>
              <a:rPr lang="cs-CZ" dirty="0" smtClean="0"/>
              <a:t> – snad mnich, poutník? nelze tvrdit</a:t>
            </a:r>
          </a:p>
        </p:txBody>
      </p:sp>
    </p:spTree>
    <p:extLst>
      <p:ext uri="{BB962C8B-B14F-4D97-AF65-F5344CB8AC3E}">
        <p14:creationId xmlns:p14="http://schemas.microsoft.com/office/powerpoint/2010/main" val="382753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České  království a dvorská rytířská kultura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6600" dirty="0" smtClean="0"/>
              <a:t>?</a:t>
            </a:r>
            <a:endParaRPr lang="cs-CZ" sz="16600" dirty="0"/>
          </a:p>
        </p:txBody>
      </p:sp>
    </p:spTree>
    <p:extLst>
      <p:ext uri="{BB962C8B-B14F-4D97-AF65-F5344CB8AC3E}">
        <p14:creationId xmlns:p14="http://schemas.microsoft.com/office/powerpoint/2010/main" val="32920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8485" y="255621"/>
            <a:ext cx="9116854" cy="56324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Témata tvorby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8485" y="1055427"/>
            <a:ext cx="9116854" cy="5495498"/>
          </a:xfrm>
        </p:spPr>
        <p:txBody>
          <a:bodyPr>
            <a:normAutofit/>
          </a:bodyPr>
          <a:lstStyle/>
          <a:p>
            <a:r>
              <a:rPr lang="cs-CZ" dirty="0" smtClean="0"/>
              <a:t>náboženství</a:t>
            </a:r>
          </a:p>
          <a:p>
            <a:pPr lvl="1"/>
            <a:r>
              <a:rPr lang="cs-CZ" dirty="0" smtClean="0"/>
              <a:t>ctnosti </a:t>
            </a:r>
          </a:p>
          <a:p>
            <a:pPr lvl="1"/>
            <a:r>
              <a:rPr lang="cs-CZ" dirty="0" smtClean="0"/>
              <a:t>křesťanské pokora, očištění od hříchů, snaha o  dosažení spásy</a:t>
            </a:r>
          </a:p>
          <a:p>
            <a:r>
              <a:rPr lang="cs-CZ" dirty="0" smtClean="0"/>
              <a:t>politicko-společenské</a:t>
            </a:r>
          </a:p>
          <a:p>
            <a:pPr lvl="1"/>
            <a:r>
              <a:rPr lang="cs-CZ" dirty="0" smtClean="0"/>
              <a:t>vztah papežství a císařství</a:t>
            </a:r>
          </a:p>
          <a:p>
            <a:pPr lvl="1"/>
            <a:r>
              <a:rPr lang="cs-CZ" dirty="0" smtClean="0"/>
              <a:t>spíše neutrální básně</a:t>
            </a:r>
          </a:p>
          <a:p>
            <a:pPr lvl="1"/>
            <a:r>
              <a:rPr lang="cs-CZ" dirty="0" smtClean="0"/>
              <a:t>vyzývá k urovnání sporů</a:t>
            </a:r>
          </a:p>
          <a:p>
            <a:pPr lvl="1"/>
            <a:r>
              <a:rPr lang="cs-CZ" dirty="0" smtClean="0"/>
              <a:t>úsilí o obecné dobré od obou stran</a:t>
            </a:r>
          </a:p>
          <a:p>
            <a:r>
              <a:rPr lang="cs-CZ" dirty="0" smtClean="0"/>
              <a:t>oslavné</a:t>
            </a:r>
          </a:p>
          <a:p>
            <a:pPr lvl="1"/>
            <a:r>
              <a:rPr lang="cs-CZ" dirty="0" smtClean="0"/>
              <a:t>Babenberkové</a:t>
            </a:r>
          </a:p>
          <a:p>
            <a:pPr lvl="1"/>
            <a:r>
              <a:rPr lang="cs-CZ" dirty="0" smtClean="0"/>
              <a:t>Přemysl Otakar II.</a:t>
            </a:r>
          </a:p>
          <a:p>
            <a:pPr lvl="1"/>
            <a:r>
              <a:rPr lang="cs-CZ" dirty="0" smtClean="0"/>
              <a:t>ideální panovnické ctnosti – předně štědrost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261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Bruder</a:t>
            </a:r>
            <a:r>
              <a:rPr lang="cs-CZ" dirty="0" smtClean="0"/>
              <a:t> </a:t>
            </a:r>
            <a:r>
              <a:rPr lang="cs-CZ" dirty="0" err="1" smtClean="0"/>
              <a:t>Wernher</a:t>
            </a:r>
            <a:r>
              <a:rPr lang="cs-CZ" dirty="0" smtClean="0"/>
              <a:t> a Přemysl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761" y="1474301"/>
            <a:ext cx="4570405" cy="47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23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4495" y="1260144"/>
            <a:ext cx="8915400" cy="3777622"/>
          </a:xfrm>
        </p:spPr>
        <p:txBody>
          <a:bodyPr/>
          <a:lstStyle/>
          <a:p>
            <a:r>
              <a:rPr lang="cs-CZ" dirty="0" smtClean="0"/>
              <a:t>cnosti zemřelého vévody</a:t>
            </a:r>
          </a:p>
          <a:p>
            <a:r>
              <a:rPr lang="cs-CZ" dirty="0" smtClean="0"/>
              <a:t>výčet Přemyslových ctností</a:t>
            </a:r>
          </a:p>
          <a:p>
            <a:r>
              <a:rPr lang="cs-CZ" dirty="0" smtClean="0"/>
              <a:t>deklarován jako důstojný nástupce Friedricha</a:t>
            </a:r>
          </a:p>
          <a:p>
            <a:r>
              <a:rPr lang="cs-CZ" dirty="0" smtClean="0"/>
              <a:t>legitimizace Přemyslova převzetí Rakous</a:t>
            </a:r>
          </a:p>
          <a:p>
            <a:r>
              <a:rPr lang="cs-CZ" dirty="0" smtClean="0"/>
              <a:t>zároveň připomenuta rakouská šlechta – Přemysl s ní má počítat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17864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Bruder</a:t>
            </a:r>
            <a:r>
              <a:rPr lang="cs-CZ" dirty="0" smtClean="0"/>
              <a:t> </a:t>
            </a:r>
            <a:r>
              <a:rPr lang="cs-CZ" dirty="0" err="1" smtClean="0"/>
              <a:t>Wernher</a:t>
            </a:r>
            <a:endParaRPr lang="cs-CZ" dirty="0"/>
          </a:p>
        </p:txBody>
      </p:sp>
      <p:pic>
        <p:nvPicPr>
          <p:cNvPr id="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6990" y="323257"/>
            <a:ext cx="4714616" cy="6409599"/>
          </a:xfrm>
        </p:spPr>
      </p:pic>
    </p:spTree>
    <p:extLst>
      <p:ext uri="{BB962C8B-B14F-4D97-AF65-F5344CB8AC3E}">
        <p14:creationId xmlns:p14="http://schemas.microsoft.com/office/powerpoint/2010/main" val="3797404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Mei</a:t>
            </a:r>
            <a:r>
              <a:rPr lang="el-GR" dirty="0" smtClean="0">
                <a:latin typeface="Century Gothic" panose="020B0502020202020204" pitchFamily="34" charset="0"/>
              </a:rPr>
              <a:t>β</a:t>
            </a:r>
            <a:r>
              <a:rPr lang="cs-CZ" dirty="0" err="1" smtClean="0">
                <a:latin typeface="Century Gothic" panose="020B0502020202020204" pitchFamily="34" charset="0"/>
              </a:rPr>
              <a:t>ner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tvorba – druhá pol. 13. st. </a:t>
            </a:r>
          </a:p>
          <a:p>
            <a:r>
              <a:rPr lang="cs-CZ" dirty="0" smtClean="0"/>
              <a:t>Spruchy o dobové společensko-politické situaci</a:t>
            </a:r>
          </a:p>
          <a:p>
            <a:r>
              <a:rPr lang="cs-CZ" dirty="0" smtClean="0"/>
              <a:t>neutěšený stav říše</a:t>
            </a:r>
          </a:p>
          <a:p>
            <a:r>
              <a:rPr lang="cs-CZ" dirty="0" smtClean="0"/>
              <a:t>spory </a:t>
            </a:r>
            <a:r>
              <a:rPr lang="cs-CZ" dirty="0" smtClean="0"/>
              <a:t>papežství </a:t>
            </a:r>
            <a:r>
              <a:rPr lang="cs-CZ" dirty="0" smtClean="0"/>
              <a:t>a císařství</a:t>
            </a:r>
          </a:p>
          <a:p>
            <a:r>
              <a:rPr lang="cs-CZ" dirty="0" smtClean="0"/>
              <a:t>idea obnovy štaufského císařství</a:t>
            </a:r>
          </a:p>
          <a:p>
            <a:r>
              <a:rPr lang="cs-CZ" dirty="0" smtClean="0"/>
              <a:t>podpora pro </a:t>
            </a:r>
            <a:r>
              <a:rPr lang="cs-CZ" dirty="0" err="1" smtClean="0"/>
              <a:t>Konradina</a:t>
            </a:r>
            <a:r>
              <a:rPr lang="cs-CZ" dirty="0" smtClean="0"/>
              <a:t> – jeho zajetí vidí jako úpadek říše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49498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4335" y="286603"/>
            <a:ext cx="5314300" cy="6182436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7190746" y="696036"/>
            <a:ext cx="4587271" cy="5207808"/>
          </a:xfrm>
        </p:spPr>
        <p:txBody>
          <a:bodyPr/>
          <a:lstStyle/>
          <a:p>
            <a:r>
              <a:rPr lang="cs-CZ" dirty="0" smtClean="0"/>
              <a:t>skladba o českém králi – nejmenován</a:t>
            </a:r>
          </a:p>
          <a:p>
            <a:r>
              <a:rPr lang="cs-CZ" dirty="0" smtClean="0"/>
              <a:t>myslí ale Přemysla</a:t>
            </a:r>
          </a:p>
          <a:p>
            <a:r>
              <a:rPr lang="cs-CZ" dirty="0" smtClean="0"/>
              <a:t>vznik </a:t>
            </a:r>
            <a:r>
              <a:rPr lang="cs-CZ" dirty="0" smtClean="0"/>
              <a:t>patrně</a:t>
            </a:r>
            <a:r>
              <a:rPr lang="cs-CZ" dirty="0" smtClean="0"/>
              <a:t> </a:t>
            </a:r>
            <a:r>
              <a:rPr lang="cs-CZ" dirty="0" smtClean="0"/>
              <a:t>1274 – 1276 na zadání braniborského markraběte</a:t>
            </a:r>
          </a:p>
          <a:p>
            <a:r>
              <a:rPr lang="cs-CZ" dirty="0" smtClean="0"/>
              <a:t>snaha smířit dva rivaly</a:t>
            </a:r>
          </a:p>
          <a:p>
            <a:r>
              <a:rPr lang="cs-CZ" dirty="0" smtClean="0"/>
              <a:t>reflexe sporu dvou zásadních politických hráčů </a:t>
            </a:r>
          </a:p>
        </p:txBody>
      </p:sp>
    </p:spTree>
    <p:extLst>
      <p:ext uri="{BB962C8B-B14F-4D97-AF65-F5344CB8AC3E}">
        <p14:creationId xmlns:p14="http://schemas.microsoft.com/office/powerpoint/2010/main" val="1828559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8142" y="1410268"/>
            <a:ext cx="9106469" cy="5127009"/>
          </a:xfrm>
        </p:spPr>
        <p:txBody>
          <a:bodyPr>
            <a:normAutofit/>
          </a:bodyPr>
          <a:lstStyle/>
          <a:p>
            <a:r>
              <a:rPr lang="cs-CZ" dirty="0" smtClean="0"/>
              <a:t>potulný básník</a:t>
            </a:r>
          </a:p>
          <a:p>
            <a:r>
              <a:rPr lang="cs-CZ" dirty="0" smtClean="0"/>
              <a:t>původ neznámý</a:t>
            </a:r>
          </a:p>
          <a:p>
            <a:r>
              <a:rPr lang="cs-CZ" dirty="0" smtClean="0"/>
              <a:t>tvorba – 50. – 70. l. 13. st.</a:t>
            </a:r>
          </a:p>
          <a:p>
            <a:r>
              <a:rPr lang="cs-CZ" dirty="0" smtClean="0"/>
              <a:t>českého krále – jen v jedné skladbě</a:t>
            </a:r>
          </a:p>
          <a:p>
            <a:r>
              <a:rPr lang="cs-CZ" dirty="0" smtClean="0"/>
              <a:t>otázka stavu říše</a:t>
            </a:r>
          </a:p>
          <a:p>
            <a:r>
              <a:rPr lang="cs-CZ" dirty="0" smtClean="0"/>
              <a:t>stavěna na protikladu - skvělá minulost x zoufalá přítomnost</a:t>
            </a:r>
          </a:p>
          <a:p>
            <a:r>
              <a:rPr lang="cs-CZ" dirty="0" smtClean="0"/>
              <a:t> </a:t>
            </a:r>
            <a:r>
              <a:rPr lang="cs-CZ" dirty="0"/>
              <a:t>skvělá minulost = panovníci Friedrich </a:t>
            </a:r>
            <a:r>
              <a:rPr lang="cs-CZ" dirty="0" err="1"/>
              <a:t>Štaufský</a:t>
            </a:r>
            <a:r>
              <a:rPr lang="cs-CZ" dirty="0"/>
              <a:t>, Václav I., Friedrich Babenberský</a:t>
            </a:r>
          </a:p>
          <a:p>
            <a:r>
              <a:rPr lang="cs-CZ" dirty="0"/>
              <a:t>zoufalá přítomnost = jejich synové – tedy i P. O. II.</a:t>
            </a:r>
          </a:p>
          <a:p>
            <a:r>
              <a:rPr lang="cs-CZ" dirty="0"/>
              <a:t>skladba ne moc lichotivá</a:t>
            </a:r>
          </a:p>
          <a:p>
            <a:r>
              <a:rPr lang="cs-CZ" dirty="0"/>
              <a:t>podle některých badatelů – výzva pro Přemysla, aby situaci napravil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32943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neutěšený stav říše – absence silného panovníka,</a:t>
            </a:r>
          </a:p>
          <a:p>
            <a:r>
              <a:rPr lang="cs-CZ" dirty="0"/>
              <a:t>společenské trauma – říšský král/císař = ochránce celé </a:t>
            </a:r>
            <a:r>
              <a:rPr lang="cs-CZ" i="1" dirty="0" err="1"/>
              <a:t>christianitas</a:t>
            </a:r>
            <a:endParaRPr lang="cs-CZ" i="1" dirty="0"/>
          </a:p>
          <a:p>
            <a:r>
              <a:rPr lang="cs-CZ" dirty="0"/>
              <a:t>nejednota říše = nejednota křesťanstva jako celku</a:t>
            </a:r>
          </a:p>
          <a:p>
            <a:r>
              <a:rPr lang="cs-CZ" dirty="0"/>
              <a:t>nejednota = narušení řádu = hrozba </a:t>
            </a:r>
          </a:p>
          <a:p>
            <a:r>
              <a:rPr lang="cs-CZ" dirty="0"/>
              <a:t>stav říše</a:t>
            </a:r>
          </a:p>
          <a:p>
            <a:r>
              <a:rPr lang="cs-CZ" dirty="0"/>
              <a:t>spory papeže a císaře – ohrožují celou </a:t>
            </a:r>
            <a:r>
              <a:rPr lang="cs-CZ" i="1" dirty="0" err="1"/>
              <a:t>christianitas</a:t>
            </a:r>
            <a:endParaRPr lang="cs-CZ" i="1" dirty="0"/>
          </a:p>
          <a:p>
            <a:r>
              <a:rPr lang="cs-CZ" dirty="0"/>
              <a:t>zaznívají v dílech básníků tohoto období</a:t>
            </a:r>
          </a:p>
          <a:p>
            <a:r>
              <a:rPr lang="cs-CZ" dirty="0"/>
              <a:t>aktuální téma - zásadní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45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Cantilena</a:t>
            </a:r>
            <a:r>
              <a:rPr lang="cs-CZ" dirty="0" smtClean="0"/>
              <a:t> de </a:t>
            </a:r>
            <a:r>
              <a:rPr lang="cs-CZ" dirty="0" err="1" smtClean="0"/>
              <a:t>Rege</a:t>
            </a:r>
            <a:r>
              <a:rPr lang="cs-CZ" dirty="0" smtClean="0"/>
              <a:t> </a:t>
            </a:r>
            <a:r>
              <a:rPr lang="cs-CZ" dirty="0" err="1" smtClean="0"/>
              <a:t>Bohemiae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  <a:defRPr/>
            </a:pPr>
            <a:r>
              <a:rPr lang="cs-CZ" dirty="0" err="1"/>
              <a:t>Cantilena</a:t>
            </a:r>
            <a:r>
              <a:rPr lang="cs-CZ" dirty="0"/>
              <a:t> de </a:t>
            </a:r>
            <a:r>
              <a:rPr lang="cs-CZ" dirty="0" err="1" smtClean="0"/>
              <a:t>Rege</a:t>
            </a:r>
            <a:r>
              <a:rPr lang="cs-CZ" dirty="0" smtClean="0"/>
              <a:t> </a:t>
            </a:r>
            <a:r>
              <a:rPr lang="cs-CZ" dirty="0" err="1" smtClean="0"/>
              <a:t>Bohemiae</a:t>
            </a:r>
            <a:r>
              <a:rPr lang="cs-CZ" dirty="0" smtClean="0"/>
              <a:t> </a:t>
            </a:r>
            <a:r>
              <a:rPr lang="cs-CZ" dirty="0"/>
              <a:t>– anonymní, žalozpěv nad smrtí Přemysla Otakara II.</a:t>
            </a:r>
          </a:p>
          <a:p>
            <a:pPr lvl="1">
              <a:buFont typeface="Arial"/>
              <a:buChar char="•"/>
              <a:defRPr/>
            </a:pPr>
            <a:r>
              <a:rPr lang="cs-CZ" sz="1800" dirty="0"/>
              <a:t>Edice: FRB III, Josef </a:t>
            </a:r>
            <a:r>
              <a:rPr lang="cs-CZ" sz="1800" dirty="0" err="1"/>
              <a:t>Emler</a:t>
            </a:r>
            <a:r>
              <a:rPr lang="cs-CZ" sz="1800" dirty="0"/>
              <a:t> </a:t>
            </a:r>
            <a:r>
              <a:rPr lang="cs-CZ" sz="1800" dirty="0" err="1"/>
              <a:t>ed</a:t>
            </a:r>
            <a:r>
              <a:rPr lang="cs-CZ" sz="1800" dirty="0"/>
              <a:t>. (převzal z kroniky </a:t>
            </a:r>
            <a:r>
              <a:rPr lang="cs-CZ" sz="1800" dirty="0" err="1"/>
              <a:t>kolmarské</a:t>
            </a:r>
            <a:r>
              <a:rPr lang="cs-CZ" sz="18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0061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5212" y="95532"/>
            <a:ext cx="3070747" cy="6762468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80136" y="1187355"/>
            <a:ext cx="4419878" cy="22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Dvorská rytířská kultura a literatura v českém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Doba </a:t>
            </a:r>
            <a:r>
              <a:rPr lang="cs-CZ" dirty="0"/>
              <a:t>V</a:t>
            </a:r>
            <a:r>
              <a:rPr lang="cs-CZ" dirty="0" smtClean="0"/>
              <a:t>áclava I. – poprvé doložen pobyt básníka 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První pramenné zmínky – Dalimilova kronika: 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err="1" smtClean="0"/>
              <a:t>Ojíř</a:t>
            </a:r>
            <a:r>
              <a:rPr lang="cs-CZ" dirty="0" smtClean="0"/>
              <a:t> z </a:t>
            </a:r>
            <a:r>
              <a:rPr lang="cs-CZ" dirty="0" err="1" smtClean="0"/>
              <a:t>Friedberka</a:t>
            </a:r>
            <a:endParaRPr lang="cs-CZ" dirty="0" smtClean="0"/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Ulrich von </a:t>
            </a:r>
            <a:r>
              <a:rPr lang="cs-CZ" dirty="0" err="1" smtClean="0"/>
              <a:t>Lichtenstein</a:t>
            </a:r>
            <a:endParaRPr lang="cs-CZ" dirty="0" smtClean="0"/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Kontakty se zahraničím – říšské sjezdy, zahraniční politika, sňatky (</a:t>
            </a:r>
            <a:r>
              <a:rPr lang="cs-CZ" dirty="0" err="1" smtClean="0"/>
              <a:t>Štaufové</a:t>
            </a:r>
            <a:r>
              <a:rPr lang="cs-CZ" dirty="0" smtClean="0"/>
              <a:t>, </a:t>
            </a:r>
            <a:r>
              <a:rPr lang="cs-CZ" dirty="0" err="1" smtClean="0"/>
              <a:t>Babenberkové</a:t>
            </a:r>
            <a:r>
              <a:rPr lang="cs-CZ" dirty="0" smtClean="0"/>
              <a:t>)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Prvky dvorské kultury – literatura, výtvarné umění, architektura, životní styl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dirty="0" smtClean="0"/>
              <a:t>Během 13. století  - aktivní recepce dvorské rytířské kultury, osvojení, zapojení do životního stylu elit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64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Spruchdichtung a historický 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defRPr/>
            </a:pPr>
            <a:r>
              <a:rPr lang="cs-CZ" dirty="0"/>
              <a:t>součást dvorské rytířské kultury</a:t>
            </a:r>
          </a:p>
          <a:p>
            <a:pPr fontAlgn="auto">
              <a:defRPr/>
            </a:pPr>
            <a:r>
              <a:rPr lang="cs-CZ" dirty="0"/>
              <a:t>reflexe rytířských ctností</a:t>
            </a:r>
          </a:p>
          <a:p>
            <a:pPr fontAlgn="auto">
              <a:defRPr/>
            </a:pPr>
            <a:r>
              <a:rPr lang="cs-CZ" dirty="0"/>
              <a:t>především ale reflexe aktuálních politických, společenských  a morálních otázek</a:t>
            </a:r>
          </a:p>
          <a:p>
            <a:pPr fontAlgn="auto">
              <a:defRPr/>
            </a:pPr>
            <a:r>
              <a:rPr lang="cs-CZ" dirty="0"/>
              <a:t>hodnotící charakter</a:t>
            </a:r>
          </a:p>
          <a:p>
            <a:pPr fontAlgn="auto">
              <a:defRPr/>
            </a:pPr>
            <a:r>
              <a:rPr lang="cs-CZ" dirty="0"/>
              <a:t>působení na publikum – dvorská společnost</a:t>
            </a:r>
          </a:p>
          <a:p>
            <a:pPr fontAlgn="auto">
              <a:defRPr/>
            </a:pPr>
            <a:r>
              <a:rPr lang="cs-CZ" dirty="0"/>
              <a:t>široký akční rádius </a:t>
            </a:r>
            <a:r>
              <a:rPr lang="cs-CZ" dirty="0" smtClean="0"/>
              <a:t>básníků </a:t>
            </a:r>
            <a:r>
              <a:rPr lang="cs-CZ" dirty="0"/>
              <a:t>– migrace po dvorech</a:t>
            </a:r>
          </a:p>
          <a:p>
            <a:pPr marL="0" indent="0" fontAlgn="auto">
              <a:buNone/>
              <a:defRPr/>
            </a:pPr>
            <a:endParaRPr lang="cs-CZ" dirty="0"/>
          </a:p>
          <a:p>
            <a:pPr eaLnBrk="1" fontAlgn="auto" hangingPunct="1">
              <a:buFont typeface="Arial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7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nejčastější témata:</a:t>
            </a:r>
          </a:p>
          <a:p>
            <a:r>
              <a:rPr lang="cs-CZ" dirty="0" smtClean="0"/>
              <a:t>ctnosti – rytířské i křesťanské</a:t>
            </a:r>
          </a:p>
          <a:p>
            <a:r>
              <a:rPr lang="cs-CZ" dirty="0" smtClean="0"/>
              <a:t>situace říše </a:t>
            </a:r>
          </a:p>
          <a:p>
            <a:r>
              <a:rPr lang="cs-CZ" dirty="0" smtClean="0"/>
              <a:t>vztah císařství a papežství</a:t>
            </a:r>
          </a:p>
          <a:p>
            <a:r>
              <a:rPr lang="cs-CZ" dirty="0" smtClean="0"/>
              <a:t>významné osobnosti</a:t>
            </a:r>
          </a:p>
          <a:p>
            <a:pPr lvl="1"/>
            <a:r>
              <a:rPr lang="cs-CZ" dirty="0" smtClean="0"/>
              <a:t>Babenberkové</a:t>
            </a:r>
          </a:p>
          <a:p>
            <a:pPr lvl="1"/>
            <a:r>
              <a:rPr lang="cs-CZ" dirty="0" smtClean="0"/>
              <a:t>Přemysl Otakar II.</a:t>
            </a:r>
          </a:p>
          <a:p>
            <a:pPr lvl="1"/>
            <a:r>
              <a:rPr lang="cs-CZ" dirty="0" smtClean="0"/>
              <a:t>císař Friedrich </a:t>
            </a:r>
            <a:r>
              <a:rPr lang="cs-CZ" dirty="0" err="1"/>
              <a:t>Š</a:t>
            </a:r>
            <a:r>
              <a:rPr lang="cs-CZ" dirty="0" err="1" smtClean="0"/>
              <a:t>taufský</a:t>
            </a:r>
            <a:r>
              <a:rPr lang="cs-CZ" dirty="0" smtClean="0"/>
              <a:t> – vzor ideálního císaře, zlatá </a:t>
            </a:r>
            <a:r>
              <a:rPr lang="cs-CZ" dirty="0" err="1" smtClean="0"/>
              <a:t>ére</a:t>
            </a:r>
            <a:r>
              <a:rPr lang="cs-CZ" dirty="0" smtClean="0"/>
              <a:t> říše</a:t>
            </a:r>
          </a:p>
          <a:p>
            <a:pPr lvl="1"/>
            <a:r>
              <a:rPr lang="cs-CZ" dirty="0" smtClean="0"/>
              <a:t>Rudolf Habsburský</a:t>
            </a:r>
          </a:p>
        </p:txBody>
      </p:sp>
    </p:spTree>
    <p:extLst>
      <p:ext uri="{BB962C8B-B14F-4D97-AF65-F5344CB8AC3E}">
        <p14:creationId xmlns:p14="http://schemas.microsoft.com/office/powerpoint/2010/main" val="42777604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43" y="105496"/>
            <a:ext cx="8911687" cy="6178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Spruchdichtung a jeho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8233" y="1328384"/>
            <a:ext cx="9502706" cy="4703927"/>
          </a:xfrm>
        </p:spPr>
        <p:txBody>
          <a:bodyPr>
            <a:noAutofit/>
          </a:bodyPr>
          <a:lstStyle/>
          <a:p>
            <a:r>
              <a:rPr lang="cs-CZ" sz="2400" dirty="0" smtClean="0"/>
              <a:t>Spruchdichtung  -společenská aktuálnost i politická angažovanost</a:t>
            </a:r>
          </a:p>
          <a:p>
            <a:r>
              <a:rPr lang="cs-CZ" sz="2400" dirty="0" smtClean="0"/>
              <a:t>interpretace </a:t>
            </a:r>
          </a:p>
          <a:p>
            <a:pPr lvl="1"/>
            <a:r>
              <a:rPr lang="cs-CZ" sz="2000" dirty="0" smtClean="0"/>
              <a:t>doba vzniku</a:t>
            </a:r>
          </a:p>
          <a:p>
            <a:pPr lvl="1"/>
            <a:r>
              <a:rPr lang="cs-CZ" sz="2000" dirty="0" smtClean="0"/>
              <a:t>zadavatel</a:t>
            </a:r>
          </a:p>
          <a:p>
            <a:r>
              <a:rPr lang="cs-CZ" sz="2400" dirty="0"/>
              <a:t>Přemysl Otakar II. – využití literární tvorby pro posílení své prestiže</a:t>
            </a:r>
          </a:p>
          <a:p>
            <a:pPr lvl="1"/>
            <a:r>
              <a:rPr lang="cs-CZ" sz="2000" dirty="0"/>
              <a:t>podpora básníků – módní  trend v oblasti dvorských elit</a:t>
            </a:r>
          </a:p>
          <a:p>
            <a:pPr lvl="1"/>
            <a:r>
              <a:rPr lang="cs-CZ" sz="2000" dirty="0"/>
              <a:t>znak sociálního </a:t>
            </a:r>
            <a:r>
              <a:rPr lang="cs-CZ" sz="2000" dirty="0" smtClean="0"/>
              <a:t>statutu - prestiž</a:t>
            </a:r>
            <a:endParaRPr lang="cs-CZ" sz="20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96209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2734" y="1342030"/>
            <a:ext cx="8915400" cy="3777622"/>
          </a:xfrm>
        </p:spPr>
        <p:txBody>
          <a:bodyPr/>
          <a:lstStyle/>
          <a:p>
            <a:r>
              <a:rPr lang="cs-CZ" sz="2400" dirty="0"/>
              <a:t>zároveň prostředek </a:t>
            </a:r>
            <a:r>
              <a:rPr lang="cs-CZ" sz="2400" dirty="0" smtClean="0"/>
              <a:t>legitimizace </a:t>
            </a:r>
            <a:r>
              <a:rPr lang="cs-CZ" sz="2400" dirty="0"/>
              <a:t>mocenských kroků</a:t>
            </a:r>
          </a:p>
          <a:p>
            <a:pPr lvl="1"/>
            <a:r>
              <a:rPr lang="cs-CZ" sz="1800" dirty="0"/>
              <a:t>rozšiřování hranic ČK </a:t>
            </a:r>
          </a:p>
          <a:p>
            <a:pPr lvl="1"/>
            <a:r>
              <a:rPr lang="cs-CZ" sz="1800" dirty="0"/>
              <a:t>zásadní role panovnické reprezentace</a:t>
            </a:r>
          </a:p>
          <a:p>
            <a:pPr lvl="2"/>
            <a:r>
              <a:rPr lang="cs-CZ" sz="1600" dirty="0"/>
              <a:t>literatura</a:t>
            </a:r>
          </a:p>
          <a:p>
            <a:pPr lvl="2"/>
            <a:r>
              <a:rPr lang="cs-CZ" sz="1600" dirty="0"/>
              <a:t>vjezdy</a:t>
            </a:r>
          </a:p>
          <a:p>
            <a:pPr lvl="2"/>
            <a:r>
              <a:rPr lang="cs-CZ" sz="1600" dirty="0"/>
              <a:t>dvorské slavnosti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45714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269875"/>
            <a:ext cx="10063399" cy="50804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/>
              <a:t>Seznam edic a doporučené literatury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108075"/>
            <a:ext cx="10063398" cy="5320021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 smtClean="0"/>
              <a:t>Gustav </a:t>
            </a:r>
            <a:r>
              <a:rPr lang="cs-CZ" dirty="0" err="1" smtClean="0"/>
              <a:t>Roethe</a:t>
            </a:r>
            <a:r>
              <a:rPr lang="cs-CZ" dirty="0" smtClean="0"/>
              <a:t> (</a:t>
            </a:r>
            <a:r>
              <a:rPr lang="cs-CZ" dirty="0" err="1" smtClean="0"/>
              <a:t>ed</a:t>
            </a:r>
            <a:r>
              <a:rPr lang="cs-CZ" dirty="0" smtClean="0"/>
              <a:t>.), </a:t>
            </a:r>
            <a:r>
              <a:rPr lang="cs-CZ" i="1" dirty="0" smtClean="0"/>
              <a:t>Die </a:t>
            </a:r>
            <a:r>
              <a:rPr lang="cs-CZ" i="1" dirty="0" err="1" smtClean="0"/>
              <a:t>Gedichte</a:t>
            </a:r>
            <a:r>
              <a:rPr lang="cs-CZ" i="1" dirty="0" smtClean="0"/>
              <a:t> </a:t>
            </a:r>
            <a:r>
              <a:rPr lang="cs-CZ" i="1" dirty="0" err="1" smtClean="0"/>
              <a:t>Reinmars</a:t>
            </a:r>
            <a:r>
              <a:rPr lang="cs-CZ" i="1" dirty="0" smtClean="0"/>
              <a:t> von </a:t>
            </a:r>
            <a:r>
              <a:rPr lang="cs-CZ" i="1" dirty="0" err="1" smtClean="0"/>
              <a:t>Zweter</a:t>
            </a:r>
            <a:r>
              <a:rPr lang="cs-CZ" dirty="0" smtClean="0"/>
              <a:t>, </a:t>
            </a:r>
            <a:r>
              <a:rPr lang="cs-CZ" dirty="0" err="1" smtClean="0"/>
              <a:t>Leipzig</a:t>
            </a:r>
            <a:r>
              <a:rPr lang="cs-CZ" dirty="0" smtClean="0"/>
              <a:t> 1887.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 smtClean="0"/>
              <a:t>Heinrich Peter </a:t>
            </a:r>
            <a:r>
              <a:rPr lang="cs-CZ" dirty="0" err="1" smtClean="0"/>
              <a:t>Brodt</a:t>
            </a:r>
            <a:r>
              <a:rPr lang="cs-CZ" dirty="0" smtClean="0"/>
              <a:t>, </a:t>
            </a:r>
            <a:r>
              <a:rPr lang="cs-CZ" i="1" dirty="0" err="1" smtClean="0"/>
              <a:t>Meister</a:t>
            </a:r>
            <a:r>
              <a:rPr lang="cs-CZ" i="1" dirty="0" smtClean="0"/>
              <a:t> </a:t>
            </a:r>
            <a:r>
              <a:rPr lang="cs-CZ" i="1" dirty="0" err="1" smtClean="0"/>
              <a:t>Sigeher</a:t>
            </a:r>
            <a:r>
              <a:rPr lang="cs-CZ" dirty="0" smtClean="0"/>
              <a:t>, </a:t>
            </a:r>
            <a:r>
              <a:rPr lang="cs-CZ" dirty="0" err="1" smtClean="0"/>
              <a:t>Breslau</a:t>
            </a:r>
            <a:r>
              <a:rPr lang="cs-CZ" dirty="0" smtClean="0"/>
              <a:t> 1913.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 err="1" smtClean="0"/>
              <a:t>Achim</a:t>
            </a:r>
            <a:r>
              <a:rPr lang="cs-CZ" dirty="0" smtClean="0"/>
              <a:t> </a:t>
            </a:r>
            <a:r>
              <a:rPr lang="cs-CZ" dirty="0" err="1" smtClean="0"/>
              <a:t>Masser</a:t>
            </a:r>
            <a:r>
              <a:rPr lang="cs-CZ" dirty="0" smtClean="0"/>
              <a:t>, </a:t>
            </a:r>
            <a:r>
              <a:rPr lang="cs-CZ" i="1" dirty="0" smtClean="0"/>
              <a:t>Die </a:t>
            </a:r>
            <a:r>
              <a:rPr lang="cs-CZ" i="1" dirty="0" err="1" smtClean="0"/>
              <a:t>Sprüche</a:t>
            </a:r>
            <a:r>
              <a:rPr lang="cs-CZ" i="1" dirty="0" smtClean="0"/>
              <a:t> </a:t>
            </a:r>
            <a:r>
              <a:rPr lang="cs-CZ" i="1" dirty="0" err="1" smtClean="0"/>
              <a:t>Friedrichs</a:t>
            </a:r>
            <a:r>
              <a:rPr lang="cs-CZ" i="1" dirty="0" smtClean="0"/>
              <a:t> von </a:t>
            </a:r>
            <a:r>
              <a:rPr lang="cs-CZ" i="1" dirty="0" err="1" smtClean="0"/>
              <a:t>Sonnenburg</a:t>
            </a:r>
            <a:r>
              <a:rPr lang="cs-CZ" dirty="0" smtClean="0"/>
              <a:t>, </a:t>
            </a:r>
            <a:r>
              <a:rPr lang="cs-CZ" dirty="0" err="1" smtClean="0"/>
              <a:t>Tübingen</a:t>
            </a:r>
            <a:r>
              <a:rPr lang="cs-CZ" dirty="0" smtClean="0"/>
              <a:t> 1979.</a:t>
            </a:r>
          </a:p>
          <a:p>
            <a:pPr>
              <a:buFont typeface="Arial" charset="0"/>
              <a:buChar char="•"/>
              <a:defRPr/>
            </a:pPr>
            <a:r>
              <a:rPr lang="de-DE" dirty="0"/>
              <a:t>Johannes SIEBERT, </a:t>
            </a:r>
            <a:r>
              <a:rPr lang="de-DE" i="1" dirty="0"/>
              <a:t>Der Dichter Tannhäuser. Leben – </a:t>
            </a:r>
            <a:r>
              <a:rPr lang="de-DE" i="1" dirty="0" err="1"/>
              <a:t>Gedicte</a:t>
            </a:r>
            <a:r>
              <a:rPr lang="de-DE" i="1" dirty="0"/>
              <a:t> – Sage</a:t>
            </a:r>
            <a:r>
              <a:rPr lang="de-DE" dirty="0"/>
              <a:t>, Hildesheim – New York </a:t>
            </a:r>
            <a:r>
              <a:rPr lang="de-DE" dirty="0" smtClean="0"/>
              <a:t>1980</a:t>
            </a:r>
            <a:r>
              <a:rPr lang="cs-CZ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de-DE" dirty="0"/>
              <a:t>Ulrike ZUCKSCHWERDT (</a:t>
            </a:r>
            <a:r>
              <a:rPr lang="de-DE" dirty="0" err="1"/>
              <a:t>ed</a:t>
            </a:r>
            <a:r>
              <a:rPr lang="de-DE" dirty="0"/>
              <a:t>.), </a:t>
            </a:r>
            <a:r>
              <a:rPr lang="de-DE" i="1" dirty="0"/>
              <a:t>Bruder Wernher. </a:t>
            </a:r>
            <a:r>
              <a:rPr lang="de-DE" i="1" dirty="0" err="1"/>
              <a:t>Sangsprüche</a:t>
            </a:r>
            <a:r>
              <a:rPr lang="de-DE" dirty="0"/>
              <a:t>, Berlin </a:t>
            </a:r>
            <a:r>
              <a:rPr lang="de-DE" dirty="0" smtClean="0"/>
              <a:t>2014</a:t>
            </a:r>
            <a:r>
              <a:rPr lang="cs-CZ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de-DE" dirty="0"/>
              <a:t>Georg OBJARTEL (</a:t>
            </a:r>
            <a:r>
              <a:rPr lang="de-DE" dirty="0" err="1"/>
              <a:t>ed</a:t>
            </a:r>
            <a:r>
              <a:rPr lang="de-DE" dirty="0"/>
              <a:t>.), </a:t>
            </a:r>
            <a:r>
              <a:rPr lang="de-DE" i="1" dirty="0"/>
              <a:t>Der Meiβ</a:t>
            </a:r>
            <a:r>
              <a:rPr lang="de-DE" i="1" dirty="0" err="1"/>
              <a:t>ner</a:t>
            </a:r>
            <a:r>
              <a:rPr lang="de-DE" i="1" dirty="0"/>
              <a:t> der Jenaer Liederhandschrift</a:t>
            </a:r>
            <a:r>
              <a:rPr lang="de-DE" dirty="0"/>
              <a:t>, Berlin 1977. </a:t>
            </a:r>
            <a:endParaRPr lang="cs-CZ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 smtClean="0"/>
              <a:t>Václav Bok – Jindřich Pokorný</a:t>
            </a:r>
            <a:r>
              <a:rPr lang="cs-CZ" i="1" dirty="0" smtClean="0"/>
              <a:t>, Moravo, Čechy, Radujte se! Němečtí a </a:t>
            </a:r>
            <a:r>
              <a:rPr lang="cs-CZ" i="1" dirty="0"/>
              <a:t>r</a:t>
            </a:r>
            <a:r>
              <a:rPr lang="cs-CZ" i="1" dirty="0" smtClean="0"/>
              <a:t>akouští  </a:t>
            </a:r>
            <a:r>
              <a:rPr lang="cs-CZ" i="1" dirty="0"/>
              <a:t>b</a:t>
            </a:r>
            <a:r>
              <a:rPr lang="cs-CZ" i="1" dirty="0" smtClean="0"/>
              <a:t>ásníci </a:t>
            </a:r>
            <a:r>
              <a:rPr lang="cs-CZ" i="1" dirty="0"/>
              <a:t>v</a:t>
            </a:r>
            <a:r>
              <a:rPr lang="cs-CZ" i="1" dirty="0" smtClean="0"/>
              <a:t> </a:t>
            </a:r>
            <a:r>
              <a:rPr lang="cs-CZ" i="1" dirty="0"/>
              <a:t>č</a:t>
            </a:r>
            <a:r>
              <a:rPr lang="cs-CZ" i="1" dirty="0" smtClean="0"/>
              <a:t>eských zemích </a:t>
            </a:r>
            <a:r>
              <a:rPr lang="cs-CZ" i="1" dirty="0"/>
              <a:t>z</a:t>
            </a:r>
            <a:r>
              <a:rPr lang="cs-CZ" i="1" dirty="0" smtClean="0"/>
              <a:t>a </a:t>
            </a:r>
            <a:r>
              <a:rPr lang="cs-CZ" i="1" dirty="0"/>
              <a:t>p</a:t>
            </a:r>
            <a:r>
              <a:rPr lang="cs-CZ" i="1" dirty="0" smtClean="0"/>
              <a:t>osledních Přemyslovců</a:t>
            </a:r>
            <a:r>
              <a:rPr lang="cs-CZ" dirty="0" smtClean="0"/>
              <a:t>, Praha 1998.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 smtClean="0">
                <a:effectLst/>
              </a:rPr>
              <a:t>Erhard </a:t>
            </a:r>
            <a:r>
              <a:rPr lang="cs-CZ" dirty="0" err="1" smtClean="0">
                <a:effectLst/>
              </a:rPr>
              <a:t>Bahr</a:t>
            </a:r>
            <a:r>
              <a:rPr lang="cs-CZ" dirty="0" smtClean="0">
                <a:effectLst/>
              </a:rPr>
              <a:t>, </a:t>
            </a:r>
            <a:r>
              <a:rPr lang="cs-CZ" i="1" dirty="0" smtClean="0">
                <a:effectLst/>
              </a:rPr>
              <a:t>Dějiny německé </a:t>
            </a:r>
            <a:r>
              <a:rPr lang="cs-CZ" i="1" dirty="0"/>
              <a:t>l</a:t>
            </a:r>
            <a:r>
              <a:rPr lang="cs-CZ" i="1" dirty="0" smtClean="0">
                <a:effectLst/>
              </a:rPr>
              <a:t>iteratury I. Od </a:t>
            </a:r>
            <a:r>
              <a:rPr lang="cs-CZ" i="1" dirty="0"/>
              <a:t>s</a:t>
            </a:r>
            <a:r>
              <a:rPr lang="cs-CZ" i="1" dirty="0" smtClean="0">
                <a:effectLst/>
              </a:rPr>
              <a:t>tředověku </a:t>
            </a:r>
            <a:r>
              <a:rPr lang="cs-CZ" i="1" dirty="0"/>
              <a:t>p</a:t>
            </a:r>
            <a:r>
              <a:rPr lang="cs-CZ" i="1" dirty="0" smtClean="0">
                <a:effectLst/>
              </a:rPr>
              <a:t>o </a:t>
            </a:r>
            <a:r>
              <a:rPr lang="cs-CZ" i="1" dirty="0"/>
              <a:t>b</a:t>
            </a:r>
            <a:r>
              <a:rPr lang="cs-CZ" i="1" dirty="0" smtClean="0">
                <a:effectLst/>
              </a:rPr>
              <a:t>aroko</a:t>
            </a:r>
            <a:r>
              <a:rPr lang="cs-CZ" dirty="0" smtClean="0">
                <a:effectLst/>
              </a:rPr>
              <a:t>, Praha 2005</a:t>
            </a:r>
            <a:endParaRPr lang="cs-CZ" dirty="0" smtClean="0"/>
          </a:p>
          <a:p>
            <a:pPr>
              <a:buFont typeface="Arial" charset="0"/>
              <a:buChar char="•"/>
              <a:defRPr/>
            </a:pPr>
            <a:r>
              <a:rPr lang="de-DE" dirty="0"/>
              <a:t>H. J. BEHR, </a:t>
            </a:r>
            <a:r>
              <a:rPr lang="de-DE" i="1" dirty="0"/>
              <a:t>Literatur als </a:t>
            </a:r>
            <a:r>
              <a:rPr lang="de-DE" i="1" dirty="0" smtClean="0"/>
              <a:t>Machtlegitimation</a:t>
            </a:r>
            <a:r>
              <a:rPr lang="cs-CZ" i="1" dirty="0" smtClean="0"/>
              <a:t>. </a:t>
            </a:r>
            <a:r>
              <a:rPr lang="cs-CZ" i="1" dirty="0" err="1" smtClean="0"/>
              <a:t>Studien</a:t>
            </a:r>
            <a:r>
              <a:rPr lang="cs-CZ" i="1" dirty="0" smtClean="0"/>
              <a:t> </a:t>
            </a:r>
            <a:r>
              <a:rPr lang="cs-CZ" i="1" dirty="0" err="1" smtClean="0"/>
              <a:t>zur</a:t>
            </a:r>
            <a:r>
              <a:rPr lang="cs-CZ" i="1" dirty="0" smtClean="0"/>
              <a:t> </a:t>
            </a:r>
            <a:r>
              <a:rPr lang="cs-CZ" i="1" dirty="0" err="1" smtClean="0"/>
              <a:t>Funktion</a:t>
            </a:r>
            <a:r>
              <a:rPr lang="cs-CZ" i="1" dirty="0" smtClean="0"/>
              <a:t> der </a:t>
            </a:r>
            <a:r>
              <a:rPr lang="cs-CZ" i="1" dirty="0" err="1" smtClean="0"/>
              <a:t>deutschsprachigen</a:t>
            </a:r>
            <a:r>
              <a:rPr lang="cs-CZ" i="1" dirty="0" smtClean="0"/>
              <a:t> </a:t>
            </a:r>
            <a:r>
              <a:rPr lang="cs-CZ" i="1" dirty="0" err="1" smtClean="0"/>
              <a:t>Dichtung</a:t>
            </a:r>
            <a:r>
              <a:rPr lang="cs-CZ" i="1" dirty="0" smtClean="0"/>
              <a:t> </a:t>
            </a:r>
            <a:r>
              <a:rPr lang="cs-CZ" i="1" dirty="0" err="1" smtClean="0"/>
              <a:t>am</a:t>
            </a:r>
            <a:r>
              <a:rPr lang="cs-CZ" i="1" dirty="0" smtClean="0"/>
              <a:t> </a:t>
            </a:r>
            <a:r>
              <a:rPr lang="cs-CZ" i="1" dirty="0" err="1" smtClean="0"/>
              <a:t>böhmischen</a:t>
            </a:r>
            <a:r>
              <a:rPr lang="cs-CZ" i="1" dirty="0" smtClean="0"/>
              <a:t> </a:t>
            </a:r>
            <a:r>
              <a:rPr lang="cs-CZ" i="1" dirty="0" err="1" smtClean="0"/>
              <a:t>Königshof</a:t>
            </a:r>
            <a:r>
              <a:rPr lang="cs-CZ" i="1" dirty="0" smtClean="0"/>
              <a:t> </a:t>
            </a:r>
            <a:r>
              <a:rPr lang="cs-CZ" i="1" dirty="0" err="1" smtClean="0"/>
              <a:t>im</a:t>
            </a:r>
            <a:r>
              <a:rPr lang="cs-CZ" i="1" dirty="0" smtClean="0"/>
              <a:t> 13. </a:t>
            </a:r>
            <a:r>
              <a:rPr lang="cs-CZ" i="1" dirty="0" err="1" smtClean="0"/>
              <a:t>Jhd</a:t>
            </a:r>
            <a:r>
              <a:rPr lang="cs-CZ" i="1" dirty="0" smtClean="0"/>
              <a:t>., </a:t>
            </a:r>
            <a:r>
              <a:rPr lang="cs-CZ" dirty="0" err="1" smtClean="0"/>
              <a:t>München</a:t>
            </a:r>
            <a:r>
              <a:rPr lang="cs-CZ" dirty="0" smtClean="0"/>
              <a:t> 1989.</a:t>
            </a:r>
            <a:endParaRPr lang="cs-CZ" dirty="0" smtClean="0">
              <a:hlinkClick r:id="rId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digi.ub.uni-heidelberg.de/diglit/cpg848</a:t>
            </a:r>
            <a:endParaRPr lang="cs-CZ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http://woerterbuchnetz.de/Lexer/</a:t>
            </a:r>
            <a:endParaRPr lang="cs-CZ" dirty="0" smtClean="0"/>
          </a:p>
          <a:p>
            <a:pPr eaLnBrk="1" hangingPunct="1">
              <a:buFont typeface="Arial" charset="0"/>
              <a:buNone/>
              <a:defRPr/>
            </a:pPr>
            <a:endParaRPr lang="cs-CZ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4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 typeface="Arial" charset="0"/>
              <a:buNone/>
              <a:defRPr/>
            </a:pPr>
            <a:r>
              <a:rPr lang="cs-CZ" dirty="0" smtClean="0"/>
              <a:t>Mgr. Petra Michalová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cs-CZ" dirty="0" smtClean="0"/>
              <a:t>petra.rajterova@pedf.cuni.cz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3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9764332" cy="722567"/>
          </a:xfrm>
        </p:spPr>
        <p:txBody>
          <a:bodyPr>
            <a:normAutofit/>
          </a:bodyPr>
          <a:lstStyle/>
          <a:p>
            <a:r>
              <a:rPr lang="cs-CZ" sz="1800" dirty="0" smtClean="0"/>
              <a:t>Kronika tak řečeného Dalimila, kap. 84 (</a:t>
            </a:r>
            <a:r>
              <a:rPr lang="cs-CZ" sz="1800" dirty="0" err="1" smtClean="0"/>
              <a:t>ed</a:t>
            </a:r>
            <a:r>
              <a:rPr lang="cs-CZ" sz="1800" dirty="0" smtClean="0"/>
              <a:t>. Marie Bláhová, Praha/Litomyšl 2005,  s. 151))</a:t>
            </a:r>
            <a:endParaRPr lang="cs-CZ" sz="1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59098" y="1622738"/>
            <a:ext cx="4971245" cy="42294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200" dirty="0" smtClean="0"/>
              <a:t>Za hrdinství král </a:t>
            </a:r>
            <a:r>
              <a:rPr lang="cs-CZ" sz="2200" dirty="0" err="1" smtClean="0"/>
              <a:t>Ojíře</a:t>
            </a:r>
            <a:r>
              <a:rPr lang="cs-CZ" sz="2200" dirty="0" smtClean="0"/>
              <a:t> vyznamená,</a:t>
            </a:r>
          </a:p>
          <a:p>
            <a:pPr marL="0" indent="0">
              <a:buNone/>
            </a:pPr>
            <a:r>
              <a:rPr lang="cs-CZ" sz="2200" dirty="0" smtClean="0"/>
              <a:t>o Bílinu rozšiřuje jeho léna.</a:t>
            </a:r>
          </a:p>
          <a:p>
            <a:pPr marL="0" indent="0">
              <a:buNone/>
            </a:pPr>
            <a:r>
              <a:rPr lang="cs-CZ" sz="2200" dirty="0" err="1" smtClean="0"/>
              <a:t>Ojíř</a:t>
            </a:r>
            <a:r>
              <a:rPr lang="cs-CZ" sz="2200" dirty="0" smtClean="0"/>
              <a:t> velmi potrpěl si na turnaje.</a:t>
            </a:r>
          </a:p>
          <a:p>
            <a:pPr marL="0" indent="0">
              <a:buNone/>
            </a:pPr>
            <a:r>
              <a:rPr lang="cs-CZ" sz="2200" dirty="0" smtClean="0"/>
              <a:t>Ta zábava zubožila české kraje.</a:t>
            </a:r>
          </a:p>
          <a:p>
            <a:pPr marL="0" indent="0">
              <a:buNone/>
            </a:pPr>
            <a:r>
              <a:rPr lang="cs-CZ" sz="2200" dirty="0" smtClean="0"/>
              <a:t>Dřív bohatí rytíři a velcí páni</a:t>
            </a:r>
          </a:p>
          <a:p>
            <a:pPr marL="0" indent="0">
              <a:buNone/>
            </a:pPr>
            <a:r>
              <a:rPr lang="cs-CZ" sz="2200" dirty="0" smtClean="0"/>
              <a:t>utráceli spousty peněz na svá klání.</a:t>
            </a:r>
          </a:p>
          <a:p>
            <a:pPr marL="0" indent="0">
              <a:buNone/>
            </a:pPr>
            <a:r>
              <a:rPr lang="cs-CZ" sz="2200" dirty="0" smtClean="0"/>
              <a:t>Co to bylo čabrak, rouch a </a:t>
            </a:r>
            <a:r>
              <a:rPr lang="cs-CZ" sz="2200" dirty="0" err="1" smtClean="0"/>
              <a:t>fanfrnochů</a:t>
            </a:r>
            <a:r>
              <a:rPr lang="cs-CZ" sz="2200" dirty="0" smtClean="0"/>
              <a:t>!</a:t>
            </a:r>
          </a:p>
          <a:p>
            <a:pPr marL="0" indent="0">
              <a:buNone/>
            </a:pPr>
            <a:r>
              <a:rPr lang="cs-CZ" sz="2200" dirty="0" smtClean="0"/>
              <a:t>Uskrovnit se nikdo nechtěl ani trochu.</a:t>
            </a:r>
          </a:p>
          <a:p>
            <a:pPr marL="0" indent="0">
              <a:buNone/>
            </a:pPr>
            <a:r>
              <a:rPr lang="cs-CZ" sz="2200" dirty="0" smtClean="0"/>
              <a:t>Rytířům s smáli často lidé moudří,</a:t>
            </a:r>
          </a:p>
          <a:p>
            <a:pPr marL="0" indent="0">
              <a:buNone/>
            </a:pPr>
            <a:r>
              <a:rPr lang="cs-CZ" sz="2200" dirty="0" smtClean="0"/>
              <a:t>že na koni pyšný </a:t>
            </a:r>
            <a:r>
              <a:rPr lang="cs-CZ" sz="2200" dirty="0" err="1" smtClean="0"/>
              <a:t>rystunk</a:t>
            </a:r>
            <a:r>
              <a:rPr lang="cs-CZ" sz="2200" dirty="0" smtClean="0"/>
              <a:t> </a:t>
            </a:r>
            <a:r>
              <a:rPr lang="cs-CZ" sz="2200" dirty="0" err="1" smtClean="0"/>
              <a:t>jenjen</a:t>
            </a:r>
            <a:r>
              <a:rPr lang="cs-CZ" sz="2200" dirty="0" smtClean="0"/>
              <a:t> hoří,</a:t>
            </a:r>
          </a:p>
          <a:p>
            <a:pPr marL="0" indent="0">
              <a:buNone/>
            </a:pPr>
            <a:r>
              <a:rPr lang="cs-CZ" sz="2200" dirty="0" smtClean="0"/>
              <a:t>a když potom k válce dojde, v měšci není</a:t>
            </a:r>
          </a:p>
          <a:p>
            <a:pPr marL="0" indent="0">
              <a:buNone/>
            </a:pPr>
            <a:r>
              <a:rPr lang="cs-CZ" sz="2200" dirty="0" smtClean="0"/>
              <a:t>zčistajasna ani vindra na brnění.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568225" y="1468193"/>
            <a:ext cx="4855336" cy="43839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100" dirty="0" smtClean="0"/>
              <a:t>Když to víš, pak vysvětli mi, můžeš-li,</a:t>
            </a:r>
          </a:p>
          <a:p>
            <a:pPr marL="0" indent="0">
              <a:buNone/>
            </a:pPr>
            <a:r>
              <a:rPr lang="cs-CZ" sz="2100" dirty="0" smtClean="0"/>
              <a:t>proč dřív v boji byli Češi</a:t>
            </a:r>
          </a:p>
          <a:p>
            <a:pPr marL="0" indent="0">
              <a:buNone/>
            </a:pPr>
            <a:r>
              <a:rPr lang="cs-CZ" sz="2100" dirty="0" smtClean="0"/>
              <a:t>mužnější a statečnější,</a:t>
            </a:r>
          </a:p>
          <a:p>
            <a:pPr marL="0" indent="0">
              <a:buNone/>
            </a:pPr>
            <a:r>
              <a:rPr lang="cs-CZ" sz="2100" dirty="0" smtClean="0"/>
              <a:t>a teď stojí za grešli.</a:t>
            </a:r>
          </a:p>
          <a:p>
            <a:pPr marL="0" indent="0">
              <a:buNone/>
            </a:pPr>
            <a:r>
              <a:rPr lang="cs-CZ" sz="2100" dirty="0" smtClean="0"/>
              <a:t>Proč ten, kdo se v klání bije jako kat,</a:t>
            </a:r>
          </a:p>
          <a:p>
            <a:pPr marL="0" indent="0">
              <a:buNone/>
            </a:pPr>
            <a:r>
              <a:rPr lang="cs-CZ" sz="2100" dirty="0" smtClean="0"/>
              <a:t>ve zvyku má z první bitvy utíkat.</a:t>
            </a:r>
          </a:p>
          <a:p>
            <a:pPr marL="0" indent="0">
              <a:buNone/>
            </a:pPr>
            <a:r>
              <a:rPr lang="cs-CZ" sz="2100" dirty="0" smtClean="0"/>
              <a:t>Netvrdím, že takový je každý z nich,</a:t>
            </a:r>
          </a:p>
          <a:p>
            <a:pPr marL="0" indent="0">
              <a:buNone/>
            </a:pPr>
            <a:r>
              <a:rPr lang="cs-CZ" sz="2100" dirty="0" smtClean="0"/>
              <a:t>já jsem ale poznal mnoho podobných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9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Ulrich von </a:t>
            </a:r>
            <a:r>
              <a:rPr lang="cs-CZ" dirty="0" err="1" smtClean="0"/>
              <a:t>Lichtenstein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1" y="446088"/>
            <a:ext cx="4264240" cy="60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884842" cy="767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Druhy básnictví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8612" y="1643418"/>
            <a:ext cx="10056576" cy="4757382"/>
          </a:xfrm>
        </p:spPr>
        <p:txBody>
          <a:bodyPr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cs-CZ" dirty="0" err="1" smtClean="0"/>
              <a:t>Mittelhochdeutsch</a:t>
            </a:r>
            <a:r>
              <a:rPr lang="cs-CZ" dirty="0" smtClean="0"/>
              <a:t> (</a:t>
            </a:r>
            <a:r>
              <a:rPr lang="cs-CZ" dirty="0" err="1" smtClean="0"/>
              <a:t>středohornoněmčina</a:t>
            </a:r>
            <a:r>
              <a:rPr lang="cs-CZ" dirty="0" smtClean="0"/>
              <a:t>)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cs-CZ" b="1" dirty="0" smtClean="0"/>
              <a:t>Reflexivní lyrika – Spruchdichtung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cs-CZ" sz="1800" dirty="0" smtClean="0"/>
              <a:t>Spruch = průpověď, soud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cs-CZ" sz="1800" dirty="0" err="1" smtClean="0"/>
              <a:t>jedloslokovitost</a:t>
            </a:r>
            <a:endParaRPr lang="cs-CZ" sz="1800" dirty="0" smtClean="0"/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cs-CZ" sz="1800" dirty="0" err="1" smtClean="0"/>
              <a:t>kancónová</a:t>
            </a:r>
            <a:r>
              <a:rPr lang="cs-CZ" sz="1800" dirty="0" smtClean="0"/>
              <a:t> forma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cs-CZ" sz="1800" dirty="0" smtClean="0"/>
              <a:t>předzpěvovány 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cs-CZ" sz="1800" dirty="0" smtClean="0"/>
              <a:t>80. l. 12. st.  (o něco později než Minnesang)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cs-CZ" sz="1800" dirty="0" smtClean="0"/>
              <a:t>90. l. 12. s.t – zvlášť silný rozmach politické lyriky</a:t>
            </a:r>
          </a:p>
          <a:p>
            <a:pPr lvl="2">
              <a:buFont typeface="Arial"/>
              <a:buChar char="•"/>
              <a:defRPr/>
            </a:pPr>
            <a:r>
              <a:rPr lang="cs-CZ" dirty="0" smtClean="0"/>
              <a:t>spory </a:t>
            </a:r>
            <a:r>
              <a:rPr lang="cs-CZ" dirty="0" err="1" smtClean="0"/>
              <a:t>Welfů</a:t>
            </a:r>
            <a:r>
              <a:rPr lang="cs-CZ" dirty="0" smtClean="0"/>
              <a:t> a </a:t>
            </a:r>
            <a:r>
              <a:rPr lang="cs-CZ" dirty="0" err="1" smtClean="0"/>
              <a:t>Štaufů</a:t>
            </a:r>
            <a:endParaRPr lang="cs-CZ" dirty="0" smtClean="0"/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cs-CZ" sz="1800" dirty="0" smtClean="0"/>
              <a:t>Tematika náboženská, morální, politická – aktuální politická témata</a:t>
            </a:r>
          </a:p>
        </p:txBody>
      </p:sp>
    </p:spTree>
    <p:extLst>
      <p:ext uri="{BB962C8B-B14F-4D97-AF65-F5344CB8AC3E}">
        <p14:creationId xmlns:p14="http://schemas.microsoft.com/office/powerpoint/2010/main" val="27017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2042" y="714233"/>
            <a:ext cx="8874907" cy="503147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cs-CZ" b="1" dirty="0"/>
              <a:t>Milostná lyrika - Minnesang </a:t>
            </a:r>
            <a:endParaRPr lang="cs-CZ" b="1" dirty="0" smtClean="0"/>
          </a:p>
          <a:p>
            <a:pPr lvl="1">
              <a:buFont typeface="Arial"/>
              <a:buChar char="•"/>
              <a:defRPr/>
            </a:pPr>
            <a:r>
              <a:rPr lang="cs-CZ" dirty="0" smtClean="0"/>
              <a:t>základní útvar – píseň</a:t>
            </a:r>
          </a:p>
          <a:p>
            <a:pPr lvl="1">
              <a:buFont typeface="Arial"/>
              <a:buChar char="•"/>
              <a:defRPr/>
            </a:pPr>
            <a:r>
              <a:rPr lang="cs-CZ" sz="1600" dirty="0" smtClean="0"/>
              <a:t>více slok</a:t>
            </a:r>
          </a:p>
          <a:p>
            <a:pPr lvl="1">
              <a:buFont typeface="Arial"/>
              <a:buChar char="•"/>
              <a:defRPr/>
            </a:pPr>
            <a:r>
              <a:rPr lang="cs-CZ" dirty="0" smtClean="0"/>
              <a:t>komplikovanější prozodické i rýmové schéma</a:t>
            </a:r>
            <a:endParaRPr lang="cs-CZ" sz="1600" dirty="0"/>
          </a:p>
          <a:p>
            <a:pPr lvl="1">
              <a:buFont typeface="Arial"/>
              <a:buChar char="•"/>
              <a:defRPr/>
            </a:pPr>
            <a:r>
              <a:rPr lang="cs-CZ" sz="1800" dirty="0" err="1" smtClean="0"/>
              <a:t>Leich</a:t>
            </a:r>
            <a:endParaRPr lang="cs-CZ" sz="1800" dirty="0" smtClean="0"/>
          </a:p>
          <a:p>
            <a:pPr lvl="2">
              <a:buFont typeface="Arial"/>
              <a:buChar char="•"/>
              <a:defRPr/>
            </a:pPr>
            <a:r>
              <a:rPr lang="cs-CZ" dirty="0" smtClean="0"/>
              <a:t>mnoha sloková báseň</a:t>
            </a:r>
          </a:p>
          <a:p>
            <a:pPr lvl="2">
              <a:buFont typeface="Arial"/>
              <a:buChar char="•"/>
              <a:defRPr/>
            </a:pPr>
            <a:r>
              <a:rPr lang="cs-CZ" dirty="0" smtClean="0"/>
              <a:t>složitá stavba</a:t>
            </a:r>
          </a:p>
          <a:p>
            <a:pPr lvl="2">
              <a:buFont typeface="Arial"/>
              <a:buChar char="•"/>
              <a:defRPr/>
            </a:pPr>
            <a:r>
              <a:rPr lang="cs-CZ" dirty="0" smtClean="0"/>
              <a:t>snaha básníka ukázat svou formální a stylistickou vyspělost</a:t>
            </a:r>
          </a:p>
          <a:p>
            <a:pPr lvl="2">
              <a:buFont typeface="Arial"/>
              <a:buChar char="•"/>
              <a:defRPr/>
            </a:pPr>
            <a:r>
              <a:rPr lang="cs-CZ" dirty="0" smtClean="0"/>
              <a:t>témata milostná, ale i náboženská</a:t>
            </a:r>
          </a:p>
          <a:p>
            <a:pPr lvl="1">
              <a:buFont typeface="Arial"/>
              <a:buChar char="•"/>
              <a:defRPr/>
            </a:pPr>
            <a:r>
              <a:rPr lang="cs-CZ" sz="1800" dirty="0" smtClean="0"/>
              <a:t>hudební přednes</a:t>
            </a:r>
          </a:p>
          <a:p>
            <a:pPr lvl="1">
              <a:buFont typeface="Arial"/>
              <a:buChar char="•"/>
              <a:defRPr/>
            </a:pPr>
            <a:endParaRPr lang="cs-CZ" sz="1800" dirty="0"/>
          </a:p>
          <a:p>
            <a:pPr>
              <a:buFont typeface="Arial"/>
              <a:buChar char="•"/>
              <a:defRPr/>
            </a:pPr>
            <a:r>
              <a:rPr lang="cs-CZ" b="1" dirty="0" smtClean="0"/>
              <a:t>epika</a:t>
            </a:r>
          </a:p>
          <a:p>
            <a:pPr lvl="1">
              <a:buFont typeface="Arial"/>
              <a:buChar char="•"/>
              <a:defRPr/>
            </a:pPr>
            <a:r>
              <a:rPr lang="cs-CZ" dirty="0" smtClean="0"/>
              <a:t>na dvoře Přemysla Otakara II.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3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489</TotalTime>
  <Words>2022</Words>
  <Application>Microsoft Office PowerPoint</Application>
  <PresentationFormat>Širokoúhlá obrazovka</PresentationFormat>
  <Paragraphs>346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Century Gothic</vt:lpstr>
      <vt:lpstr>Wingdings 3</vt:lpstr>
      <vt:lpstr>Stébla</vt:lpstr>
      <vt:lpstr>Němečtí a rakouští básníci na dvoře Přemyslovců</vt:lpstr>
      <vt:lpstr>Dvorská rytířská kultura</vt:lpstr>
      <vt:lpstr>Dvorská rytířská literatura - říše</vt:lpstr>
      <vt:lpstr>České  království a dvorská rytířská kultura</vt:lpstr>
      <vt:lpstr>Dvorská rytířská kultura a literatura v českém prostředí</vt:lpstr>
      <vt:lpstr>Kronika tak řečeného Dalimila, kap. 84 (ed. Marie Bláhová, Praha/Litomyšl 2005,  s. 151))</vt:lpstr>
      <vt:lpstr>Ulrich von Lichtenstein</vt:lpstr>
      <vt:lpstr>Druhy básnictví</vt:lpstr>
      <vt:lpstr>Prezentace aplikace PowerPoint</vt:lpstr>
      <vt:lpstr>Reinmar von Zweter</vt:lpstr>
      <vt:lpstr>Reinmar von Zweter</vt:lpstr>
      <vt:lpstr>Prezentace aplikace PowerPoint</vt:lpstr>
      <vt:lpstr>Prezentace aplikace PowerPoint</vt:lpstr>
      <vt:lpstr>Mister Sigeher</vt:lpstr>
      <vt:lpstr>Tvorba Mistra Sigehera</vt:lpstr>
      <vt:lpstr>Prezentace aplikace PowerPoint</vt:lpstr>
      <vt:lpstr>Prezentace aplikace PowerPoint</vt:lpstr>
      <vt:lpstr>Sigeher o Václavu I.</vt:lpstr>
      <vt:lpstr>Sigeher a Přemysl Otakar II.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Meister Sigeher</vt:lpstr>
      <vt:lpstr>Friedrich von Sonnenburg</vt:lpstr>
      <vt:lpstr>Tematické složení Friedrichových skladeb</vt:lpstr>
      <vt:lpstr>Prezentace aplikace PowerPoint</vt:lpstr>
      <vt:lpstr>Prezentace aplikace PowerPoint</vt:lpstr>
      <vt:lpstr>Friedrich a Přemysl Otakar II.</vt:lpstr>
      <vt:lpstr>Prezentace aplikace PowerPoint</vt:lpstr>
      <vt:lpstr>Prezentace aplikace PowerPoint</vt:lpstr>
      <vt:lpstr>Prezentace aplikace PowerPoint</vt:lpstr>
      <vt:lpstr>Friedrich von Sonnenburg</vt:lpstr>
      <vt:lpstr>Tannhäuser</vt:lpstr>
      <vt:lpstr>Prezentace aplikace PowerPoint</vt:lpstr>
      <vt:lpstr>Prezentace aplikace PowerPoint</vt:lpstr>
      <vt:lpstr>Tannhäuser</vt:lpstr>
      <vt:lpstr>Bruder Wernher</vt:lpstr>
      <vt:lpstr>Témata tvorby</vt:lpstr>
      <vt:lpstr>Bruder Wernher a Přemysl</vt:lpstr>
      <vt:lpstr>Prezentace aplikace PowerPoint</vt:lpstr>
      <vt:lpstr>Bruder Wernher</vt:lpstr>
      <vt:lpstr>Meiβner</vt:lpstr>
      <vt:lpstr>Prezentace aplikace PowerPoint</vt:lpstr>
      <vt:lpstr>Kelin</vt:lpstr>
      <vt:lpstr>Prezentace aplikace PowerPoint</vt:lpstr>
      <vt:lpstr>Cantilena de Rege Bohemiae</vt:lpstr>
      <vt:lpstr>Prezentace aplikace PowerPoint</vt:lpstr>
      <vt:lpstr>Spruchdichtung a historický kontext</vt:lpstr>
      <vt:lpstr>Prezentace aplikace PowerPoint</vt:lpstr>
      <vt:lpstr>Spruchdichtung a jeho funkce</vt:lpstr>
      <vt:lpstr>Prezentace aplikace PowerPoint</vt:lpstr>
      <vt:lpstr>Seznam edic a doporučené literatury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Němečtí a rakouští básníci na dvoře Přemyslovců</dc:title>
  <dc:creator>Petra</dc:creator>
  <cp:lastModifiedBy>Petra</cp:lastModifiedBy>
  <cp:revision>33</cp:revision>
  <dcterms:created xsi:type="dcterms:W3CDTF">2017-01-22T19:32:52Z</dcterms:created>
  <dcterms:modified xsi:type="dcterms:W3CDTF">2017-04-03T10:28:31Z</dcterms:modified>
</cp:coreProperties>
</file>