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8" r:id="rId3"/>
    <p:sldId id="264" r:id="rId4"/>
    <p:sldId id="259" r:id="rId5"/>
    <p:sldId id="257" r:id="rId6"/>
    <p:sldId id="261" r:id="rId7"/>
    <p:sldId id="260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-16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7A372-D59F-4600-859C-3BDAEF353686}" type="datetimeFigureOut">
              <a:rPr lang="cs-CZ" smtClean="0"/>
              <a:t>22.04.2020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625D5-57D9-46CE-B299-B38A314AB9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546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Princip</a:t>
            </a:r>
            <a:r>
              <a:rPr lang="cs-CZ" baseline="0" dirty="0" smtClean="0"/>
              <a:t> spočívá v uspokojování potřeb od spodu nahoru. Nemůže být uspokojena potřeba bezpečí, dokud nejsou uspokojeny fyzické potřeby. Tato teorie je často napadána, ale přesto se pořád používá. Nástupcem byl </a:t>
            </a:r>
            <a:r>
              <a:rPr lang="cs-CZ" baseline="0" dirty="0" err="1" smtClean="0"/>
              <a:t>Alderferer</a:t>
            </a:r>
            <a:r>
              <a:rPr lang="cs-CZ" baseline="0" dirty="0" smtClean="0"/>
              <a:t> se svojí teorií, kdy  tyto potřeby sesumíroval do tří skupin a řekl, že mohou být uspokojovány libovolně bez ohledu na pořadí – vhodné hlavně na </a:t>
            </a:r>
            <a:r>
              <a:rPr lang="cs-CZ" baseline="0" smtClean="0"/>
              <a:t>vyšších postech. 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A625D5-57D9-46CE-B299-B38A314AB90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64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BB5C-33A0-4919-8F04-509B90A21A61}" type="datetimeFigureOut">
              <a:rPr lang="cs-CZ" smtClean="0"/>
              <a:t>22.04.2020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242AD8-C0CA-4814-AF88-734B4CC9879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BB5C-33A0-4919-8F04-509B90A21A61}" type="datetimeFigureOut">
              <a:rPr lang="cs-CZ" smtClean="0"/>
              <a:t>22.04.2020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2AD8-C0CA-4814-AF88-734B4CC98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BB5C-33A0-4919-8F04-509B90A21A61}" type="datetimeFigureOut">
              <a:rPr lang="cs-CZ" smtClean="0"/>
              <a:t>22.04.2020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2AD8-C0CA-4814-AF88-734B4CC98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BB5C-33A0-4919-8F04-509B90A21A61}" type="datetimeFigureOut">
              <a:rPr lang="cs-CZ" smtClean="0"/>
              <a:t>22.04.2020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2AD8-C0CA-4814-AF88-734B4CC98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BB5C-33A0-4919-8F04-509B90A21A61}" type="datetimeFigureOut">
              <a:rPr lang="cs-CZ" smtClean="0"/>
              <a:t>22.04.2020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2AD8-C0CA-4814-AF88-734B4CC9879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BB5C-33A0-4919-8F04-509B90A21A61}" type="datetimeFigureOut">
              <a:rPr lang="cs-CZ" smtClean="0"/>
              <a:t>22.04.2020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2AD8-C0CA-4814-AF88-734B4CC9879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BB5C-33A0-4919-8F04-509B90A21A61}" type="datetimeFigureOut">
              <a:rPr lang="cs-CZ" smtClean="0"/>
              <a:t>22.04.2020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2AD8-C0CA-4814-AF88-734B4CC9879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BB5C-33A0-4919-8F04-509B90A21A61}" type="datetimeFigureOut">
              <a:rPr lang="cs-CZ" smtClean="0"/>
              <a:t>22.04.2020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2AD8-C0CA-4814-AF88-734B4CC98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BB5C-33A0-4919-8F04-509B90A21A61}" type="datetimeFigureOut">
              <a:rPr lang="cs-CZ" smtClean="0"/>
              <a:t>22.04.2020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2AD8-C0CA-4814-AF88-734B4CC98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BB5C-33A0-4919-8F04-509B90A21A61}" type="datetimeFigureOut">
              <a:rPr lang="cs-CZ" smtClean="0"/>
              <a:t>22.04.2020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2AD8-C0CA-4814-AF88-734B4CC98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BB5C-33A0-4919-8F04-509B90A21A61}" type="datetimeFigureOut">
              <a:rPr lang="cs-CZ" smtClean="0"/>
              <a:t>22.04.2020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2AD8-C0CA-4814-AF88-734B4CC9879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CA0BB5C-33A0-4919-8F04-509B90A21A61}" type="datetimeFigureOut">
              <a:rPr lang="cs-CZ" smtClean="0"/>
              <a:t>22.04.2020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0242AD8-C0CA-4814-AF88-734B4CC9879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Projektový management – </a:t>
            </a:r>
            <a:r>
              <a:rPr lang="cs-CZ" smtClean="0"/>
              <a:t>teorie motivace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Petra Koudelková,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53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Cukr a bič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Cukr – odměna</a:t>
            </a:r>
          </a:p>
          <a:p>
            <a:r>
              <a:rPr lang="cs-CZ" dirty="0" smtClean="0"/>
              <a:t>Bič – trest</a:t>
            </a:r>
          </a:p>
          <a:p>
            <a:r>
              <a:rPr lang="cs-CZ" dirty="0" smtClean="0"/>
              <a:t>Otázka? Neukázat zaměstnancům i kousek cukru?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857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motivace  a stimulace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  <a:r>
              <a:rPr lang="cs-CZ" dirty="0"/>
              <a:t> </a:t>
            </a:r>
            <a:r>
              <a:rPr lang="cs-CZ" dirty="0" smtClean="0"/>
              <a:t>= vnitřní popud, který působí uvnitř člověka směrem k vytyčenému cíli.</a:t>
            </a:r>
          </a:p>
          <a:p>
            <a:endParaRPr lang="cs-CZ" dirty="0" smtClean="0"/>
          </a:p>
          <a:p>
            <a:r>
              <a:rPr lang="cs-CZ" dirty="0" smtClean="0"/>
              <a:t>Motiv = vnitřní pohnutka, která podněcuje jednání lidí</a:t>
            </a:r>
          </a:p>
          <a:p>
            <a:endParaRPr lang="cs-CZ" dirty="0" smtClean="0"/>
          </a:p>
          <a:p>
            <a:r>
              <a:rPr lang="cs-CZ" dirty="0" smtClean="0"/>
              <a:t>Stimulace = soubor vnějších </a:t>
            </a:r>
            <a:r>
              <a:rPr lang="cs-CZ" dirty="0" err="1" smtClean="0"/>
              <a:t>incentivů</a:t>
            </a:r>
            <a:r>
              <a:rPr lang="cs-CZ" dirty="0" smtClean="0"/>
              <a:t> usměrňujících jednání pracovníků a působících na jejich motivaci</a:t>
            </a:r>
          </a:p>
        </p:txBody>
      </p:sp>
    </p:spTree>
    <p:extLst>
      <p:ext uri="{BB962C8B-B14F-4D97-AF65-F5344CB8AC3E}">
        <p14:creationId xmlns:p14="http://schemas.microsoft.com/office/powerpoint/2010/main" val="318971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X a 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Douglas</a:t>
            </a:r>
            <a:r>
              <a:rPr lang="cs-CZ" dirty="0" smtClean="0"/>
              <a:t> </a:t>
            </a:r>
            <a:r>
              <a:rPr lang="cs-CZ" dirty="0" err="1" smtClean="0"/>
              <a:t>McGregor</a:t>
            </a:r>
            <a:r>
              <a:rPr lang="cs-CZ" dirty="0" smtClean="0"/>
              <a:t> (1906 – 1964)</a:t>
            </a:r>
            <a:endParaRPr lang="cs-CZ" dirty="0"/>
          </a:p>
          <a:p>
            <a:r>
              <a:rPr lang="cs-CZ" dirty="0" smtClean="0"/>
              <a:t>X – pesimistické přesvědčení = člověk má přirozený odpor k práci a musí být k ní donucen. Průměrný člověk dává přednost tomu, aby byl v práci usměrňován, protože nechce mít odpovědnost, ale jistotu!</a:t>
            </a:r>
          </a:p>
          <a:p>
            <a:r>
              <a:rPr lang="cs-CZ" dirty="0" smtClean="0"/>
              <a:t>Y – optimistická = vynakládat fyzické a duševní úsilí je přirozené jako hra či odpočinek, kontrolují se sami, vedou se sami</a:t>
            </a:r>
          </a:p>
          <a:p>
            <a:r>
              <a:rPr lang="cs-CZ" dirty="0" smtClean="0"/>
              <a:t>Z – na sklonku života, měla skloubit potřeby jedince a podniku</a:t>
            </a:r>
          </a:p>
          <a:p>
            <a:r>
              <a:rPr lang="cs-CZ" dirty="0" smtClean="0"/>
              <a:t>W – tato teorie vznikla od jiných autorů, přechází ze slova </a:t>
            </a:r>
            <a:r>
              <a:rPr lang="cs-CZ" dirty="0" err="1" smtClean="0"/>
              <a:t>Whip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048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Maslowova</a:t>
            </a:r>
            <a:r>
              <a:rPr lang="cs-CZ" dirty="0" smtClean="0"/>
              <a:t> hierarchie potřeb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r>
              <a:rPr lang="cs-CZ" dirty="0" smtClean="0"/>
              <a:t>Abraham </a:t>
            </a:r>
            <a:r>
              <a:rPr lang="cs-CZ" dirty="0" err="1" smtClean="0"/>
              <a:t>Maslow</a:t>
            </a:r>
            <a:r>
              <a:rPr lang="cs-CZ" dirty="0" smtClean="0"/>
              <a:t> (1908-1970)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383" y="2370425"/>
            <a:ext cx="5303881" cy="4298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48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Herzbergova</a:t>
            </a:r>
            <a:r>
              <a:rPr lang="cs-CZ" dirty="0" smtClean="0"/>
              <a:t>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Motivačně-hygienický přístup</a:t>
            </a:r>
          </a:p>
          <a:p>
            <a:r>
              <a:rPr lang="cs-CZ" dirty="0" smtClean="0"/>
              <a:t>Frederick </a:t>
            </a:r>
            <a:r>
              <a:rPr lang="cs-CZ" dirty="0" err="1" smtClean="0"/>
              <a:t>Herzberg</a:t>
            </a:r>
            <a:r>
              <a:rPr lang="cs-CZ" dirty="0" smtClean="0"/>
              <a:t> </a:t>
            </a:r>
          </a:p>
          <a:p>
            <a:r>
              <a:rPr lang="cs-CZ" dirty="0" smtClean="0"/>
              <a:t>Vznik 1959</a:t>
            </a:r>
          </a:p>
          <a:p>
            <a:pPr marL="514350" indent="-514350">
              <a:buAutoNum type="arabicPeriod"/>
            </a:pPr>
            <a:r>
              <a:rPr lang="cs-CZ" dirty="0" smtClean="0"/>
              <a:t>skupina potřeb – hygienické (</a:t>
            </a:r>
            <a:r>
              <a:rPr lang="cs-CZ" dirty="0" err="1" smtClean="0"/>
              <a:t>dissatisfaktory</a:t>
            </a:r>
            <a:r>
              <a:rPr lang="cs-CZ" dirty="0" smtClean="0"/>
              <a:t>)</a:t>
            </a:r>
          </a:p>
          <a:p>
            <a:pPr marL="514350" indent="-514350">
              <a:buAutoNum type="arabicPeriod"/>
            </a:pPr>
            <a:r>
              <a:rPr lang="cs-CZ" dirty="0" smtClean="0"/>
              <a:t>Skupina potřeb – motivační (</a:t>
            </a:r>
            <a:r>
              <a:rPr lang="cs-CZ" dirty="0" err="1" smtClean="0"/>
              <a:t>satisfaktory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Udržovací faktory vyvolají v nejlepším případě „žádnou nespokojenost“, pokud jsou naplněny, a pokud nejsou naplněny, vyvolají „značnou nespokojenost“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9151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Teorie ekvity – (spravedlnosti)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70. léta minulého století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u="sng" dirty="0" smtClean="0"/>
              <a:t>Výkon spolupracovníka </a:t>
            </a:r>
            <a:r>
              <a:rPr lang="cs-CZ" dirty="0" smtClean="0"/>
              <a:t>     =    </a:t>
            </a:r>
            <a:r>
              <a:rPr lang="cs-CZ" u="sng" dirty="0" smtClean="0"/>
              <a:t>váš výkon</a:t>
            </a:r>
          </a:p>
          <a:p>
            <a:pPr marL="0" indent="0">
              <a:buNone/>
            </a:pPr>
            <a:r>
              <a:rPr lang="cs-CZ" dirty="0" smtClean="0"/>
              <a:t>Odměna spolupracovníka       vaše odměna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4146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sz="2400" dirty="0" smtClean="0"/>
              <a:t>4 skupiny základních zdrojů pro individuální pracovní motivaci (Urban, 2008)</a:t>
            </a:r>
          </a:p>
          <a:p>
            <a:pPr lvl="1" algn="just"/>
            <a:r>
              <a:rPr lang="cs-CZ" sz="2400" dirty="0" smtClean="0"/>
              <a:t>Motivace založená na zajímavosti práce, uplatnění schopností (VNITŘNÍ MOTIVACE)</a:t>
            </a:r>
          </a:p>
          <a:p>
            <a:pPr lvl="1" algn="just"/>
            <a:r>
              <a:rPr lang="cs-CZ" sz="2400" dirty="0" smtClean="0"/>
              <a:t>Motivace založená na finančních odměnách (VNĚJŠÍ MOTIVACE)</a:t>
            </a:r>
          </a:p>
          <a:p>
            <a:pPr lvl="1" algn="just"/>
            <a:r>
              <a:rPr lang="cs-CZ" sz="2400" dirty="0" smtClean="0"/>
              <a:t>Motivace založená na osobní pověsti a reputaci</a:t>
            </a:r>
          </a:p>
          <a:p>
            <a:pPr lvl="1" algn="just"/>
            <a:r>
              <a:rPr lang="cs-CZ" sz="2400" dirty="0" smtClean="0"/>
              <a:t>Motivace spočívající ve společenském poslání práce</a:t>
            </a:r>
          </a:p>
          <a:p>
            <a:pPr algn="just"/>
            <a:r>
              <a:rPr lang="cs-CZ" sz="2400" dirty="0" smtClean="0"/>
              <a:t>Součástí motivace lidí je pracovní motivace (</a:t>
            </a:r>
            <a:r>
              <a:rPr lang="cs-CZ" sz="2400" dirty="0" err="1" smtClean="0"/>
              <a:t>Tureckiová</a:t>
            </a:r>
            <a:r>
              <a:rPr lang="cs-CZ" sz="2400" dirty="0" smtClean="0"/>
              <a:t>, 2005)</a:t>
            </a:r>
          </a:p>
          <a:p>
            <a:pPr lvl="1" algn="just"/>
            <a:r>
              <a:rPr lang="cs-CZ" sz="2400" dirty="0" smtClean="0"/>
              <a:t>přímé motivy </a:t>
            </a:r>
          </a:p>
          <a:p>
            <a:pPr lvl="1" algn="just"/>
            <a:r>
              <a:rPr lang="cs-CZ" sz="2400" dirty="0" smtClean="0"/>
              <a:t>nepřímé motivy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042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Rozšiřující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TURECKIOVÁ, Michaela. </a:t>
            </a:r>
            <a:r>
              <a:rPr lang="cs-CZ" i="1" dirty="0"/>
              <a:t>Řízení a rozvoj lidí ve firmách</a:t>
            </a:r>
            <a:r>
              <a:rPr lang="cs-CZ" dirty="0"/>
              <a:t>. Vyd. 1. Praha: </a:t>
            </a:r>
            <a:r>
              <a:rPr lang="cs-CZ" dirty="0" err="1"/>
              <a:t>Grada</a:t>
            </a:r>
            <a:r>
              <a:rPr lang="cs-CZ" dirty="0"/>
              <a:t>, 2004, 168 s. ISBN 80-247-0405-6. </a:t>
            </a:r>
            <a:endParaRPr lang="cs-CZ" dirty="0" smtClean="0"/>
          </a:p>
          <a:p>
            <a:r>
              <a:rPr lang="cs-CZ" dirty="0" smtClean="0"/>
              <a:t>NĚMEČEK, PETR. Podnikový management 3.díl. Brno: CERM. 2005. ISBN 80-214-3004-4</a:t>
            </a:r>
          </a:p>
          <a:p>
            <a:r>
              <a:rPr lang="cs-CZ" dirty="0"/>
              <a:t>Motivační stimuly. </a:t>
            </a:r>
            <a:r>
              <a:rPr lang="cs-CZ" i="1" dirty="0"/>
              <a:t>Management lidských zdrojů v cestovním ruchu</a:t>
            </a:r>
            <a:r>
              <a:rPr lang="cs-CZ" dirty="0"/>
              <a:t> [online]. 2013 [cit. 2013-04-25]. Dostupné z: http://skolicistredisko.net/motivacni-stimuly </a:t>
            </a:r>
            <a:endParaRPr lang="cs-CZ" dirty="0" smtClean="0"/>
          </a:p>
          <a:p>
            <a:r>
              <a:rPr lang="cs-CZ" dirty="0"/>
              <a:t>URBAN, Lukáš. </a:t>
            </a:r>
            <a:r>
              <a:rPr lang="cs-CZ" i="1" dirty="0"/>
              <a:t>Sociologie trochu jinak</a:t>
            </a:r>
            <a:r>
              <a:rPr lang="cs-CZ" dirty="0"/>
              <a:t>. Vyd. 1. Praha: </a:t>
            </a:r>
            <a:r>
              <a:rPr lang="cs-CZ" dirty="0" err="1"/>
              <a:t>Grada</a:t>
            </a:r>
            <a:r>
              <a:rPr lang="cs-CZ" dirty="0"/>
              <a:t>, 2008, 208 s. Sociologie (</a:t>
            </a:r>
            <a:r>
              <a:rPr lang="cs-CZ" dirty="0" err="1"/>
              <a:t>Grada</a:t>
            </a:r>
            <a:r>
              <a:rPr lang="cs-CZ" dirty="0"/>
              <a:t>). ISBN 978-802-4724-935. </a:t>
            </a:r>
          </a:p>
        </p:txBody>
      </p:sp>
    </p:spTree>
    <p:extLst>
      <p:ext uri="{BB962C8B-B14F-4D97-AF65-F5344CB8AC3E}">
        <p14:creationId xmlns:p14="http://schemas.microsoft.com/office/powerpoint/2010/main" val="357111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30</TotalTime>
  <Words>468</Words>
  <Application>Microsoft Office PowerPoint</Application>
  <PresentationFormat>Předvádění na obrazovce (4:3)</PresentationFormat>
  <Paragraphs>49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Courier New</vt:lpstr>
      <vt:lpstr>Palatino Linotype</vt:lpstr>
      <vt:lpstr>Exekutivní</vt:lpstr>
      <vt:lpstr>Projektový management – teorie motivace</vt:lpstr>
      <vt:lpstr>Cukr a bič</vt:lpstr>
      <vt:lpstr>Vymezení motivace  a stimulace</vt:lpstr>
      <vt:lpstr>Teorie X a Y</vt:lpstr>
      <vt:lpstr>Maslowova hierarchie potřeb</vt:lpstr>
      <vt:lpstr>Herzbergova teorie</vt:lpstr>
      <vt:lpstr>Teorie ekvity – (spravedlnosti)</vt:lpstr>
      <vt:lpstr>Nové teorie</vt:lpstr>
      <vt:lpstr>Rozšiřující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Projektový management - motivace</dc:title>
  <dc:creator>POKUSNY UCET,ZAM,CIVT</dc:creator>
  <cp:lastModifiedBy>Hewlett-Packard Company</cp:lastModifiedBy>
  <cp:revision>4</cp:revision>
  <dcterms:created xsi:type="dcterms:W3CDTF">2014-03-04T13:34:37Z</dcterms:created>
  <dcterms:modified xsi:type="dcterms:W3CDTF">2020-04-22T08:34:29Z</dcterms:modified>
</cp:coreProperties>
</file>