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59" r:id="rId3"/>
    <p:sldId id="321" r:id="rId4"/>
    <p:sldId id="294" r:id="rId5"/>
    <p:sldId id="322" r:id="rId6"/>
    <p:sldId id="323" r:id="rId7"/>
    <p:sldId id="297" r:id="rId8"/>
    <p:sldId id="329" r:id="rId9"/>
    <p:sldId id="306" r:id="rId10"/>
    <p:sldId id="330" r:id="rId11"/>
    <p:sldId id="307" r:id="rId12"/>
    <p:sldId id="295" r:id="rId13"/>
    <p:sldId id="296" r:id="rId14"/>
    <p:sldId id="309" r:id="rId15"/>
    <p:sldId id="299" r:id="rId16"/>
    <p:sldId id="331" r:id="rId17"/>
    <p:sldId id="308" r:id="rId18"/>
    <p:sldId id="300" r:id="rId19"/>
    <p:sldId id="302" r:id="rId20"/>
    <p:sldId id="303" r:id="rId21"/>
    <p:sldId id="320" r:id="rId22"/>
    <p:sldId id="298" r:id="rId23"/>
    <p:sldId id="328" r:id="rId24"/>
    <p:sldId id="332" r:id="rId25"/>
    <p:sldId id="327" r:id="rId26"/>
    <p:sldId id="326" r:id="rId27"/>
    <p:sldId id="325" r:id="rId28"/>
    <p:sldId id="32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32" autoAdjust="0"/>
    <p:restoredTop sz="86364" autoAdjust="0"/>
  </p:normalViewPr>
  <p:slideViewPr>
    <p:cSldViewPr>
      <p:cViewPr varScale="1">
        <p:scale>
          <a:sx n="74" d="100"/>
          <a:sy n="74" d="100"/>
        </p:scale>
        <p:origin x="54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D004F-28AF-4BCB-8E46-48EFC4580EF5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71E6A-7F2B-4877-A9E7-F751FF53CC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2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065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Evaluace – systematické hodnocení, ve VP hodnocení a evaluace synonyma; v obecném jazyce hodnocení širší </a:t>
            </a:r>
          </a:p>
          <a:p>
            <a:r>
              <a:rPr lang="cs-CZ" dirty="0"/>
              <a:t>Evaluace – nástroj VP, fáze VP procesu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6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Ad 2 učitel, vaření, trapné ticho</a:t>
            </a:r>
          </a:p>
          <a:p>
            <a:r>
              <a:rPr lang="cs-CZ" dirty="0"/>
              <a:t>Ad 3 – bakalářka, závody, rekordy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523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592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http://www.msmt.cz/statistika-skolstvi/rocenky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867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Poslední vlny PISA, TALIS – loni</a:t>
            </a:r>
          </a:p>
          <a:p>
            <a:r>
              <a:rPr lang="cs-CZ" dirty="0"/>
              <a:t>TIMSS – letos , PIRLS – 2016.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93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Sumativn</a:t>
            </a:r>
            <a:r>
              <a:rPr lang="cs-CZ" baseline="0" dirty="0" err="1"/>
              <a:t>í</a:t>
            </a:r>
            <a:r>
              <a:rPr lang="cs-CZ" baseline="0" dirty="0"/>
              <a:t> nebo formativní?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0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E78F8-AB51-464B-A790-F9C8FFE8F52C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F61A-2004-4845-9E0C-0687D407B4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ecd.org/pis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icr.cz/getattachment/cz/Dokumenty/Kriteria-hodnoceni/2018-2019-Kriteria-hodnoceni-podminek,-prubehu/Kriteria-hodnoceni-podminek,-prubehu-a-vysledku-vzdelavani_2018-2019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kousky-nanecisto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ysledky.cermat.cz/Default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noProof="0" dirty="0"/>
              <a:t>Hodnocení ve vzdělávací politice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noProof="0" dirty="0"/>
              <a:t>Magdalena Mouralová,</a:t>
            </a:r>
          </a:p>
          <a:p>
            <a:r>
              <a:rPr lang="cs-CZ" noProof="0" dirty="0"/>
              <a:t>Arnošt Veselý</a:t>
            </a:r>
          </a:p>
          <a:p>
            <a:r>
              <a:rPr lang="cs-CZ" noProof="0" dirty="0"/>
              <a:t>17. 4. 2019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710CB-3B0F-40D0-9FC9-EFBC17CF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E16B5-9465-4485-B075-DA1E3B0B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Sumativní</a:t>
            </a:r>
            <a:r>
              <a:rPr lang="cs-CZ" dirty="0"/>
              <a:t> hodnocení</a:t>
            </a:r>
          </a:p>
          <a:p>
            <a:r>
              <a:rPr lang="cs-CZ" dirty="0"/>
              <a:t>Formativní hodnocení</a:t>
            </a:r>
          </a:p>
          <a:p>
            <a:r>
              <a:rPr lang="cs-CZ" dirty="0"/>
              <a:t>Diagnostické hodnocení</a:t>
            </a:r>
          </a:p>
        </p:txBody>
      </p:sp>
    </p:spTree>
    <p:extLst>
      <p:ext uri="{BB962C8B-B14F-4D97-AF65-F5344CB8AC3E}">
        <p14:creationId xmlns:p14="http://schemas.microsoft.com/office/powerpoint/2010/main" val="229342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hodnocení žáků / studentů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Sumativní</a:t>
            </a:r>
            <a:r>
              <a:rPr lang="cs-CZ" dirty="0"/>
              <a:t> – vynést nějaký soud o výsledcích učení za účelem udělení známky nebo certifikátu </a:t>
            </a:r>
          </a:p>
          <a:p>
            <a:r>
              <a:rPr lang="cs-CZ" dirty="0"/>
              <a:t>Formativní – hodnocení pro učení, identifikovat učební potřeby za účelem lepšího dalšího zacílení učení</a:t>
            </a:r>
          </a:p>
          <a:p>
            <a:r>
              <a:rPr lang="cs-CZ" dirty="0"/>
              <a:t>Diagnostický – zpravidla na začátku učení s cílem nastavit správný učební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6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</a:t>
            </a:r>
            <a:r>
              <a:rPr lang="cs-CZ" baseline="0" dirty="0"/>
              <a:t> hodnocení ve vzdělávání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celého systému</a:t>
            </a:r>
          </a:p>
          <a:p>
            <a:r>
              <a:rPr lang="cs-CZ" dirty="0"/>
              <a:t>Hodnocení škol</a:t>
            </a:r>
          </a:p>
          <a:p>
            <a:r>
              <a:rPr lang="cs-CZ" dirty="0"/>
              <a:t>Hodnocení učitelů a ředitelů</a:t>
            </a:r>
          </a:p>
          <a:p>
            <a:r>
              <a:rPr lang="cs-CZ" dirty="0"/>
              <a:t>Hodnocení žáků</a:t>
            </a:r>
          </a:p>
          <a:p>
            <a:endParaRPr lang="cs-CZ" dirty="0"/>
          </a:p>
          <a:p>
            <a:r>
              <a:rPr lang="cs-CZ" dirty="0"/>
              <a:t>Hodnocení intervencí – metod, programů, opatření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55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Hodnocení celého</a:t>
            </a:r>
            <a:r>
              <a:rPr lang="cs-CZ" baseline="0" dirty="0"/>
              <a:t>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MŠMT</a:t>
            </a:r>
          </a:p>
          <a:p>
            <a:pPr lvl="1">
              <a:spcBef>
                <a:spcPts val="0"/>
              </a:spcBef>
            </a:pPr>
            <a:r>
              <a:rPr lang="cs-CZ" dirty="0"/>
              <a:t>Zprávě o stavu a rozvoji vzdělávací soustavy České republiky (výroční zpráva MŠMT), každoročně</a:t>
            </a:r>
          </a:p>
          <a:p>
            <a:pPr lvl="1">
              <a:spcBef>
                <a:spcPts val="0"/>
              </a:spcBef>
            </a:pPr>
            <a:r>
              <a:rPr lang="cs-CZ" dirty="0"/>
              <a:t>Dlouhodobý záměr vzdělávání a rozvoje vzdělávací soustavy (1x za 4 roky)</a:t>
            </a:r>
          </a:p>
          <a:p>
            <a:pPr lvl="1">
              <a:spcBef>
                <a:spcPts val="0"/>
              </a:spcBef>
            </a:pPr>
            <a:r>
              <a:rPr lang="cs-CZ" dirty="0"/>
              <a:t>Statistické ročenky školství</a:t>
            </a:r>
          </a:p>
          <a:p>
            <a:pPr>
              <a:spcBef>
                <a:spcPts val="0"/>
              </a:spcBef>
            </a:pPr>
            <a:r>
              <a:rPr lang="cs-CZ" dirty="0"/>
              <a:t>ČŠI </a:t>
            </a:r>
          </a:p>
          <a:p>
            <a:pPr lvl="1">
              <a:spcBef>
                <a:spcPts val="0"/>
              </a:spcBef>
            </a:pPr>
            <a:r>
              <a:rPr lang="cs-CZ" dirty="0"/>
              <a:t>Výroční zprávy a tematické zprávy </a:t>
            </a:r>
          </a:p>
          <a:p>
            <a:pPr>
              <a:spcBef>
                <a:spcPts val="0"/>
              </a:spcBef>
            </a:pPr>
            <a:r>
              <a:rPr lang="cs-CZ" dirty="0"/>
              <a:t>Kraje</a:t>
            </a:r>
          </a:p>
          <a:p>
            <a:pPr lvl="1">
              <a:spcBef>
                <a:spcPts val="0"/>
              </a:spcBef>
            </a:pPr>
            <a:r>
              <a:rPr lang="cs-CZ" dirty="0"/>
              <a:t>Výroční zprávy krajů a dlouhodobé záměry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cs-CZ" dirty="0"/>
              <a:t>Zahraniční organizace (OECD…)</a:t>
            </a:r>
          </a:p>
          <a:p>
            <a:pPr>
              <a:spcBef>
                <a:spcPts val="0"/>
              </a:spcBef>
            </a:pPr>
            <a:r>
              <a:rPr lang="cs-CZ" dirty="0" err="1"/>
              <a:t>EDUin</a:t>
            </a:r>
            <a:r>
              <a:rPr lang="cs-CZ" dirty="0"/>
              <a:t> – Audit vzdělávacího systému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2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cs-CZ" dirty="0"/>
              <a:t>Mezinárodní výzkumy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6264696" cy="58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36296" y="4869160"/>
            <a:ext cx="1728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Potuzníková</a:t>
            </a:r>
            <a:r>
              <a:rPr lang="en-US" sz="1200" dirty="0"/>
              <a:t>, Eva, Veronika </a:t>
            </a:r>
            <a:r>
              <a:rPr lang="en-US" sz="1200" dirty="0" err="1"/>
              <a:t>Lokajícková</a:t>
            </a:r>
            <a:r>
              <a:rPr lang="en-US" sz="1200" dirty="0"/>
              <a:t>, and </a:t>
            </a:r>
            <a:r>
              <a:rPr lang="en-US" sz="1200" dirty="0" err="1"/>
              <a:t>Tomás</a:t>
            </a:r>
            <a:r>
              <a:rPr lang="en-US" sz="1200" dirty="0"/>
              <a:t> </a:t>
            </a:r>
            <a:r>
              <a:rPr lang="en-US" sz="1200" dirty="0" err="1"/>
              <a:t>Janík</a:t>
            </a:r>
            <a:r>
              <a:rPr lang="en-US" sz="1200" dirty="0"/>
              <a:t>. "</a:t>
            </a:r>
            <a:r>
              <a:rPr lang="en-US" sz="1200" dirty="0" err="1"/>
              <a:t>Mezinárodní</a:t>
            </a:r>
            <a:r>
              <a:rPr lang="en-US" sz="1200" dirty="0"/>
              <a:t> </a:t>
            </a:r>
            <a:r>
              <a:rPr lang="en-US" sz="1200" dirty="0" err="1"/>
              <a:t>srovnávací</a:t>
            </a:r>
            <a:r>
              <a:rPr lang="en-US" sz="1200" dirty="0"/>
              <a:t> </a:t>
            </a:r>
            <a:r>
              <a:rPr lang="en-US" sz="1200" dirty="0" err="1"/>
              <a:t>výzkumy</a:t>
            </a:r>
            <a:r>
              <a:rPr lang="en-US" sz="1200" dirty="0"/>
              <a:t> </a:t>
            </a:r>
            <a:r>
              <a:rPr lang="en-US" sz="1200" dirty="0" err="1"/>
              <a:t>skolního</a:t>
            </a:r>
            <a:r>
              <a:rPr lang="en-US" sz="1200" dirty="0"/>
              <a:t> </a:t>
            </a:r>
            <a:r>
              <a:rPr lang="en-US" sz="1200" dirty="0" err="1"/>
              <a:t>vzdelávání</a:t>
            </a:r>
            <a:r>
              <a:rPr lang="en-US" sz="1200" dirty="0"/>
              <a:t> v </a:t>
            </a:r>
            <a:r>
              <a:rPr lang="en-US" sz="1200" dirty="0" err="1"/>
              <a:t>Ceské</a:t>
            </a:r>
            <a:r>
              <a:rPr lang="en-US" sz="1200" dirty="0"/>
              <a:t> </a:t>
            </a:r>
            <a:r>
              <a:rPr lang="en-US" sz="1200" dirty="0" err="1"/>
              <a:t>republice</a:t>
            </a:r>
            <a:r>
              <a:rPr lang="en-US" sz="1200" dirty="0"/>
              <a:t>: </a:t>
            </a:r>
            <a:r>
              <a:rPr lang="en-US" sz="1200" dirty="0" err="1"/>
              <a:t>zjistení</a:t>
            </a:r>
            <a:r>
              <a:rPr lang="en-US" sz="1200" dirty="0"/>
              <a:t> a </a:t>
            </a:r>
            <a:r>
              <a:rPr lang="en-US" sz="1200" dirty="0" err="1"/>
              <a:t>výzvy</a:t>
            </a:r>
            <a:r>
              <a:rPr lang="en-US" sz="1200" dirty="0"/>
              <a:t>." </a:t>
            </a:r>
            <a:r>
              <a:rPr lang="en-US" sz="1200" dirty="0" err="1"/>
              <a:t>Pedagogická</a:t>
            </a:r>
            <a:r>
              <a:rPr lang="en-US" sz="1200" dirty="0"/>
              <a:t> </a:t>
            </a:r>
            <a:r>
              <a:rPr lang="en-US" sz="1200" dirty="0" err="1"/>
              <a:t>orientace</a:t>
            </a:r>
            <a:r>
              <a:rPr lang="en-US" sz="1200" dirty="0"/>
              <a:t> 24.2 (2014): 185.</a:t>
            </a:r>
          </a:p>
        </p:txBody>
      </p:sp>
    </p:spTree>
    <p:extLst>
      <p:ext uri="{BB962C8B-B14F-4D97-AF65-F5344CB8AC3E}">
        <p14:creationId xmlns:p14="http://schemas.microsoft.com/office/powerpoint/2010/main" val="2513782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celého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Mezinárodní výzkumy vzdělávacích výsledků</a:t>
            </a:r>
          </a:p>
          <a:p>
            <a:r>
              <a:rPr lang="cs-CZ" dirty="0"/>
              <a:t>PISA - </a:t>
            </a:r>
            <a:r>
              <a:rPr lang="cs-CZ" dirty="0">
                <a:hlinkClick r:id="rId2"/>
              </a:rPr>
              <a:t>https://www.oecd.org/pisa/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Programme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International Student </a:t>
            </a:r>
            <a:r>
              <a:rPr lang="cs-CZ" dirty="0" err="1"/>
              <a:t>Assessment</a:t>
            </a:r>
            <a:r>
              <a:rPr lang="cs-CZ" dirty="0"/>
              <a:t> (PISA) </a:t>
            </a:r>
          </a:p>
          <a:p>
            <a:r>
              <a:rPr lang="cs-CZ" dirty="0"/>
              <a:t>TIMSS - </a:t>
            </a:r>
            <a:r>
              <a:rPr lang="en-US" dirty="0"/>
              <a:t>Trends in International Mathematics and Science Study (TIMSS) </a:t>
            </a:r>
            <a:r>
              <a:rPr lang="cs-CZ" dirty="0"/>
              <a:t> </a:t>
            </a:r>
          </a:p>
          <a:p>
            <a:r>
              <a:rPr lang="cs-CZ" dirty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39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5D434-25B3-48D9-B91B-8495079F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PISA 2015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F0D6EE-B1BE-4ED9-B422-DA5712AB6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ČR 6500 žáků </a:t>
            </a:r>
          </a:p>
          <a:p>
            <a:r>
              <a:rPr lang="cs-CZ" dirty="0"/>
              <a:t>Přírodovědná a matematická gramotnost na úrovni průměru zemí OECD, čtenářská mírně pod průměrem. </a:t>
            </a:r>
          </a:p>
          <a:p>
            <a:r>
              <a:rPr lang="cs-CZ" dirty="0"/>
              <a:t>Vztah peněz a výsledků: výsledky českých žáků lepší než odpovídá vynaloženým nákladům</a:t>
            </a:r>
          </a:p>
          <a:p>
            <a:r>
              <a:rPr lang="cs-CZ" dirty="0"/>
              <a:t>Celkové rozdíly ve výsledcích českých žáků jsou z 55 % způsobeny rozdíly uvnitř škol (průměr zemí OECD je 69 %) a ze 44 % je působí rozdíly mezi školami (průměr zemí OECD je 31 %)</a:t>
            </a:r>
          </a:p>
        </p:txBody>
      </p:sp>
    </p:spTree>
    <p:extLst>
      <p:ext uri="{BB962C8B-B14F-4D97-AF65-F5344CB8AC3E}">
        <p14:creationId xmlns:p14="http://schemas.microsoft.com/office/powerpoint/2010/main" val="3415926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výzkumy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Zapojení do mezinárodních šetření stále roste, stejně jako jejich význam a důležitost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Proč?</a:t>
            </a:r>
          </a:p>
          <a:p>
            <a:r>
              <a:rPr lang="cs-CZ" dirty="0"/>
              <a:t>Jaké jsou klady a zápory tohoto trendu?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2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škol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Autoevaluace (vlastní hodnocení školy školou samotnou) – mezi roky 2004–2012 pro každou školu autoevaluace povinná</a:t>
            </a:r>
          </a:p>
          <a:p>
            <a:r>
              <a:rPr lang="cs-CZ" dirty="0"/>
              <a:t>Externí evaluace (hodnocení externím subjektem – zřizovatelem, ČŠI, SCIO, </a:t>
            </a:r>
            <a:r>
              <a:rPr lang="cs-CZ" dirty="0" err="1"/>
              <a:t>Kalibro</a:t>
            </a:r>
            <a:r>
              <a:rPr lang="cs-CZ" dirty="0"/>
              <a:t> …)</a:t>
            </a:r>
          </a:p>
          <a:p>
            <a:pPr lvl="1"/>
            <a:r>
              <a:rPr lang="cs-CZ" dirty="0"/>
              <a:t>Inspekce škol v intervalu 3-5 let</a:t>
            </a:r>
          </a:p>
          <a:p>
            <a:pPr lvl="1"/>
            <a:r>
              <a:rPr lang="cs-CZ" dirty="0"/>
              <a:t>Kvalitní škola (</a:t>
            </a:r>
            <a:r>
              <a:rPr lang="cs-CZ" dirty="0">
                <a:hlinkClick r:id="rId2"/>
              </a:rPr>
              <a:t>kritéria hodnocení škol</a:t>
            </a:r>
            <a:r>
              <a:rPr lang="cs-CZ" dirty="0"/>
              <a:t>) </a:t>
            </a:r>
          </a:p>
          <a:p>
            <a:r>
              <a:rPr lang="cs-CZ" dirty="0"/>
              <a:t>Srovnávání škol </a:t>
            </a:r>
          </a:p>
          <a:p>
            <a:pPr lvl="1"/>
            <a:r>
              <a:rPr lang="cs-CZ" dirty="0"/>
              <a:t>Maturity, přijímačky…</a:t>
            </a:r>
          </a:p>
          <a:p>
            <a:pPr lvl="1"/>
            <a:r>
              <a:rPr lang="cs-CZ" dirty="0"/>
              <a:t>Výsledky maturitní zkoušky </a:t>
            </a:r>
            <a:r>
              <a:rPr lang="cs-CZ" i="1" dirty="0"/>
              <a:t>„v žádném případě nedoporučujeme používat jako solitérní ukazatele kvality. Mohou ale uživateli posloužit jako racionální základ pro směrování dalších kroků při výběru školy, oboru či k tvorbě náhledu na ekvivalentní část vzdělávacího systému.“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444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učitelů a ředitelů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jednotlivých učitelů závisí na ředitelích </a:t>
            </a:r>
          </a:p>
          <a:p>
            <a:r>
              <a:rPr lang="cs-CZ" dirty="0"/>
              <a:t>V ČR nedořešený systém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04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bych chtěla, abyste po dnešní hodině uměli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znát různá hodnocení, která se ve vzdělávání objevují (různé úrovně i různé typy)</a:t>
            </a:r>
          </a:p>
          <a:p>
            <a:r>
              <a:rPr lang="cs-CZ" dirty="0"/>
              <a:t>znát různé účely hodnocení a být schopni vymyslet jejich příklady </a:t>
            </a:r>
          </a:p>
          <a:p>
            <a:r>
              <a:rPr lang="cs-CZ" dirty="0"/>
              <a:t>uvědomit si souvislost mezi účelem hodnocení a jeho podobou a hledat vhodné formy hodnocení pro konkrétní situace, uvědomovat si možné perverzní efekty hodnocení</a:t>
            </a:r>
          </a:p>
          <a:p>
            <a:r>
              <a:rPr lang="cs-CZ" dirty="0"/>
              <a:t>rozumět termínům hodnocení, evaluace, zpětná vazba a umět je použít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žáků / studentů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/>
              <a:t>Hodnocení výsledků žáků jejich učiteli</a:t>
            </a:r>
          </a:p>
          <a:p>
            <a:pPr lvl="1"/>
            <a:r>
              <a:rPr lang="cs-CZ" dirty="0" err="1"/>
              <a:t>Sumativní</a:t>
            </a:r>
            <a:r>
              <a:rPr lang="cs-CZ" dirty="0"/>
              <a:t>, formativní</a:t>
            </a:r>
          </a:p>
          <a:p>
            <a:pPr lvl="1"/>
            <a:r>
              <a:rPr lang="cs-CZ" dirty="0"/>
              <a:t>Může mít stupnici 1-5 nebo slovního hodnocení (určuje se ve ŠVP)</a:t>
            </a:r>
          </a:p>
          <a:p>
            <a:r>
              <a:rPr lang="cs-CZ" dirty="0"/>
              <a:t>Standardizované hodnocení v povinném vzdělávání</a:t>
            </a:r>
          </a:p>
          <a:p>
            <a:pPr lvl="1"/>
            <a:r>
              <a:rPr lang="cs-CZ" dirty="0"/>
              <a:t>2011/2012 a 2012/2013 – pilotní ověření plošného testování; od roku 2014 jenom výběrové šetření</a:t>
            </a:r>
          </a:p>
        </p:txBody>
      </p:sp>
    </p:spTree>
    <p:extLst>
      <p:ext uri="{BB962C8B-B14F-4D97-AF65-F5344CB8AC3E}">
        <p14:creationId xmlns:p14="http://schemas.microsoft.com/office/powerpoint/2010/main" val="1825744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frog fish teaching cow">
            <a:extLst>
              <a:ext uri="{FF2B5EF4-FFF2-40B4-BE49-F238E27FC236}">
                <a16:creationId xmlns:a16="http://schemas.microsoft.com/office/drawing/2014/main" id="{2EF85D04-CC12-47C9-B422-EAE622A1C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7638"/>
            <a:ext cx="6192688" cy="464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C96C090D-4465-4D55-9CB2-0D783DBA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683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Co učitelé učí a hodnotí…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8AA54D7F-556A-4D47-8C13-6E60CF16F563}"/>
              </a:ext>
            </a:extLst>
          </p:cNvPr>
          <p:cNvSpPr/>
          <p:nvPr/>
        </p:nvSpPr>
        <p:spPr>
          <a:xfrm>
            <a:off x="827584" y="1124744"/>
            <a:ext cx="5184576" cy="35283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95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Maturitní 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Externí zkouška plánována od 1997; od roku 2011/12 standardizovaná část</a:t>
            </a:r>
          </a:p>
          <a:p>
            <a:r>
              <a:rPr lang="cs-CZ" dirty="0"/>
              <a:t>Původně dvě úrovně; povinně z českého a cizího jazyka, volitelně z matematiky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37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1C922-BD36-4DFC-8660-B1BC3B7D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slouží maturitní zkouška?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3FA68A-2DC3-4EBF-BA81-3268D99AD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Ověření zvládnutí minimálního standardu</a:t>
            </a:r>
          </a:p>
          <a:p>
            <a:r>
              <a:rPr lang="cs-CZ" dirty="0"/>
              <a:t>Ještě něco? </a:t>
            </a:r>
          </a:p>
          <a:p>
            <a:pPr lvl="1"/>
            <a:r>
              <a:rPr lang="cs-CZ" dirty="0"/>
              <a:t>Porovnávání studentů mezi sebou – podklad pro přijímací zkoušky </a:t>
            </a:r>
          </a:p>
          <a:p>
            <a:pPr lvl="1"/>
            <a:r>
              <a:rPr lang="cs-CZ" dirty="0"/>
              <a:t>Porovnávání škol mezi sebou – žebříčky, prestiž, zájem uchazečů </a:t>
            </a:r>
          </a:p>
          <a:p>
            <a:pPr lvl="1"/>
            <a:r>
              <a:rPr lang="cs-CZ" dirty="0"/>
              <a:t>Porovnávání učitelů</a:t>
            </a:r>
          </a:p>
          <a:p>
            <a:pPr lvl="1"/>
            <a:r>
              <a:rPr lang="cs-CZ" dirty="0"/>
              <a:t>Vzdělanostní postup studentů (v kombinaci s přijímačkami)</a:t>
            </a:r>
          </a:p>
          <a:p>
            <a:r>
              <a:rPr lang="cs-CZ" dirty="0">
                <a:solidFill>
                  <a:schemeClr val="accent2"/>
                </a:solidFill>
              </a:rPr>
              <a:t>Co kdybychom na základě výsledků maturit financovali školy nebo odměňovali učitele?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B035AF8-CE83-4403-AF00-15C5EBF65E97}"/>
              </a:ext>
            </a:extLst>
          </p:cNvPr>
          <p:cNvSpPr txBox="1"/>
          <p:nvPr/>
        </p:nvSpPr>
        <p:spPr>
          <a:xfrm>
            <a:off x="3779912" y="6021288"/>
            <a:ext cx="4781886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Perverse </a:t>
            </a:r>
            <a:r>
              <a:rPr lang="cs-CZ" sz="2400" dirty="0" err="1">
                <a:solidFill>
                  <a:schemeClr val="bg1"/>
                </a:solidFill>
              </a:rPr>
              <a:t>incentive</a:t>
            </a:r>
            <a:r>
              <a:rPr lang="cs-CZ" sz="2400" dirty="0">
                <a:solidFill>
                  <a:schemeClr val="bg1"/>
                </a:solidFill>
              </a:rPr>
              <a:t> – perverzní stimul</a:t>
            </a:r>
          </a:p>
        </p:txBody>
      </p:sp>
    </p:spTree>
    <p:extLst>
      <p:ext uri="{BB962C8B-B14F-4D97-AF65-F5344CB8AC3E}">
        <p14:creationId xmlns:p14="http://schemas.microsoft.com/office/powerpoint/2010/main" val="241555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6BE87-0BAF-4054-941B-D3FC3307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intervencí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2F8326-7506-4FCD-A85E-47F529C14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byste zkoumali účinnost Hejného metody výuky matematiky?</a:t>
            </a:r>
          </a:p>
          <a:p>
            <a:r>
              <a:rPr lang="cs-CZ" dirty="0"/>
              <a:t>Jaká data byste potřebovali?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Evidence</a:t>
            </a:r>
          </a:p>
          <a:p>
            <a:pPr>
              <a:buFontTx/>
              <a:buChar char="-"/>
            </a:pPr>
            <a:r>
              <a:rPr lang="cs-CZ" dirty="0"/>
              <a:t>Výběrové šetření ČŠI – 5. a 9. třídy</a:t>
            </a:r>
          </a:p>
          <a:p>
            <a:pPr>
              <a:buFontTx/>
              <a:buChar char="-"/>
            </a:pPr>
            <a:r>
              <a:rPr lang="cs-CZ" dirty="0"/>
              <a:t>Malé výzkumy – jiný typ chyb</a:t>
            </a:r>
          </a:p>
          <a:p>
            <a:pPr>
              <a:buFontTx/>
              <a:buChar char="-"/>
            </a:pPr>
            <a:r>
              <a:rPr lang="cs-CZ" dirty="0" err="1"/>
              <a:t>Kalibro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184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E5D88-02CA-4884-9927-4A28E8D7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Poselství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056978-BF99-45A2-B721-43E50C408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Jeden nástroj má mít jeden cíl. Nelze zabíjet víc much jednou ranou.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Je-li hodnocení spojeno s odměnou/trestem, funguje téměř vždy jako perverzní motivátor.</a:t>
            </a:r>
          </a:p>
        </p:txBody>
      </p:sp>
    </p:spTree>
    <p:extLst>
      <p:ext uri="{BB962C8B-B14F-4D97-AF65-F5344CB8AC3E}">
        <p14:creationId xmlns:p14="http://schemas.microsoft.com/office/powerpoint/2010/main" val="1574144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hodiny – máte pocit, že byly splněny?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znát různá hodnocení, která se ve vzdělávání objevují (různé úrovně i různé typy)</a:t>
            </a:r>
          </a:p>
          <a:p>
            <a:r>
              <a:rPr lang="cs-CZ" dirty="0"/>
              <a:t>znát různé účely hodnocení a být schopni vymyslet jejich příklady </a:t>
            </a:r>
          </a:p>
          <a:p>
            <a:r>
              <a:rPr lang="cs-CZ" dirty="0"/>
              <a:t>uvědomit si souvislost mezi účelem hodnocení a jeho podobou a hledat vhodné formy hodnocení pro konkrétní situace, perverzní efekty</a:t>
            </a:r>
          </a:p>
          <a:p>
            <a:r>
              <a:rPr lang="cs-CZ" dirty="0"/>
              <a:t>rozumět termínům hodnocení, evaluace, zpětná vazba a uměli </a:t>
            </a:r>
            <a:r>
              <a:rPr lang="cs-CZ"/>
              <a:t>je použít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366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DAC99-9B75-4506-B715-724ABBAA3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Termíny, kterým byste po dnešku měli rozumět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7FFA39-B9D8-4A12-B911-9DB2AA5FC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</a:t>
            </a:r>
          </a:p>
          <a:p>
            <a:r>
              <a:rPr lang="cs-CZ" dirty="0"/>
              <a:t>Evaluace </a:t>
            </a:r>
          </a:p>
          <a:p>
            <a:r>
              <a:rPr lang="cs-CZ" dirty="0"/>
              <a:t>Zpětná vazba </a:t>
            </a:r>
          </a:p>
          <a:p>
            <a:r>
              <a:rPr lang="cs-CZ" dirty="0" err="1"/>
              <a:t>Sumativní</a:t>
            </a:r>
            <a:r>
              <a:rPr lang="cs-CZ" dirty="0"/>
              <a:t>, formativní, diagnostické hodnocení </a:t>
            </a:r>
          </a:p>
          <a:p>
            <a:endParaRPr lang="cs-CZ" dirty="0"/>
          </a:p>
          <a:p>
            <a:r>
              <a:rPr lang="cs-CZ" dirty="0"/>
              <a:t>perverzní motivace (perverse </a:t>
            </a:r>
            <a:r>
              <a:rPr lang="cs-CZ" dirty="0" err="1"/>
              <a:t>incentive</a:t>
            </a:r>
            <a:r>
              <a:rPr lang="cs-CZ" dirty="0"/>
              <a:t>)</a:t>
            </a:r>
          </a:p>
          <a:p>
            <a:r>
              <a:rPr lang="cs-CZ" dirty="0"/>
              <a:t>PISA</a:t>
            </a:r>
          </a:p>
        </p:txBody>
      </p:sp>
    </p:spTree>
    <p:extLst>
      <p:ext uri="{BB962C8B-B14F-4D97-AF65-F5344CB8AC3E}">
        <p14:creationId xmlns:p14="http://schemas.microsoft.com/office/powerpoint/2010/main" val="1630583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B51A1-9DE0-4C12-A6D7-A2CB2627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Reflexe – vyberte si a dokončete dvě věty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9B62D9-A9D9-4974-B324-C3BD82C7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jsem se naučil/a, že… </a:t>
            </a:r>
          </a:p>
          <a:p>
            <a:r>
              <a:rPr lang="cs-CZ" dirty="0"/>
              <a:t>Mimo hodiny vzdělávací politiky využiju… </a:t>
            </a:r>
          </a:p>
          <a:p>
            <a:r>
              <a:rPr lang="cs-CZ" dirty="0"/>
              <a:t>Budu si všímat … </a:t>
            </a:r>
          </a:p>
          <a:p>
            <a:r>
              <a:rPr lang="cs-CZ" dirty="0"/>
              <a:t>Budu se snažit (dělat) …</a:t>
            </a:r>
          </a:p>
        </p:txBody>
      </p:sp>
    </p:spTree>
    <p:extLst>
      <p:ext uri="{BB962C8B-B14F-4D97-AF65-F5344CB8AC3E}">
        <p14:creationId xmlns:p14="http://schemas.microsoft.com/office/powerpoint/2010/main" val="22795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165C7-9D1B-4AC3-A0A0-D9E46700A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typy hodnocení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84A3D-A9F9-4983-9869-F88C2D05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jaké příklady hodnocení ve vzdělávací politice si vzpomenete? </a:t>
            </a:r>
          </a:p>
          <a:p>
            <a:endParaRPr lang="cs-CZ" dirty="0"/>
          </a:p>
          <a:p>
            <a:r>
              <a:rPr lang="cs-CZ" dirty="0"/>
              <a:t>Generujte seznam ve skupinkách. </a:t>
            </a:r>
          </a:p>
          <a:p>
            <a:pPr lvl="1"/>
            <a:r>
              <a:rPr lang="cs-CZ" dirty="0"/>
              <a:t>Zkuste vymyslet co nejvíce, různá </a:t>
            </a:r>
          </a:p>
          <a:p>
            <a:pPr lvl="1"/>
            <a:r>
              <a:rPr lang="cs-CZ" dirty="0"/>
              <a:t>Vzpomeňte si na domácí úkol</a:t>
            </a:r>
          </a:p>
        </p:txBody>
      </p:sp>
    </p:spTree>
    <p:extLst>
      <p:ext uri="{BB962C8B-B14F-4D97-AF65-F5344CB8AC3E}">
        <p14:creationId xmlns:p14="http://schemas.microsoft.com/office/powerpoint/2010/main" val="130601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Co jste využívali:</a:t>
            </a:r>
          </a:p>
          <a:p>
            <a:r>
              <a:rPr lang="cs-CZ" dirty="0"/>
              <a:t>Výroční zprávy škol, webové prezentace škol</a:t>
            </a:r>
          </a:p>
          <a:p>
            <a:r>
              <a:rPr lang="cs-CZ" dirty="0"/>
              <a:t>Zprávy ČŠI</a:t>
            </a:r>
            <a:endParaRPr lang="en-US" dirty="0"/>
          </a:p>
          <a:p>
            <a:r>
              <a:rPr lang="cs-CZ" dirty="0"/>
              <a:t>Osobní zkušenost</a:t>
            </a:r>
          </a:p>
          <a:p>
            <a:r>
              <a:rPr lang="cs-CZ" dirty="0"/>
              <a:t>Diskusní fóra, hodnocení škol na internetu – </a:t>
            </a:r>
            <a:r>
              <a:rPr lang="cs-CZ" dirty="0">
                <a:hlinkClick r:id="rId3"/>
              </a:rPr>
              <a:t>http://www.zkousky-nanecisto.cz</a:t>
            </a:r>
            <a:endParaRPr lang="cs-CZ" dirty="0"/>
          </a:p>
          <a:p>
            <a:r>
              <a:rPr lang="cs-CZ" dirty="0"/>
              <a:t>Výsledky maturitních zkoušek – </a:t>
            </a:r>
            <a:r>
              <a:rPr lang="cs-CZ" dirty="0">
                <a:hlinkClick r:id="rId4"/>
              </a:rPr>
              <a:t>https://vysledky.cermat.cz/Default.aspx</a:t>
            </a:r>
            <a:endParaRPr lang="cs-CZ" dirty="0"/>
          </a:p>
          <a:p>
            <a:r>
              <a:rPr lang="cs-CZ" dirty="0"/>
              <a:t>Informace na stránkách zřizovatele</a:t>
            </a:r>
          </a:p>
          <a:p>
            <a:r>
              <a:rPr lang="cs-CZ" dirty="0"/>
              <a:t>Zprávy v médiích</a:t>
            </a:r>
          </a:p>
        </p:txBody>
      </p:sp>
    </p:spTree>
    <p:extLst>
      <p:ext uri="{BB962C8B-B14F-4D97-AF65-F5344CB8AC3E}">
        <p14:creationId xmlns:p14="http://schemas.microsoft.com/office/powerpoint/2010/main" val="354384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2FD2C-7493-4336-9439-FAD5375F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typy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50794D-1D1B-4310-8C17-4E2E55C99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jakých úrovních se hodnotí? Kdo a koho hodnotí?</a:t>
            </a:r>
          </a:p>
          <a:p>
            <a:endParaRPr lang="cs-CZ" dirty="0"/>
          </a:p>
          <a:p>
            <a:r>
              <a:rPr lang="cs-CZ" dirty="0"/>
              <a:t>Proč se v daném případě hodnotí? Za jakým účelem?</a:t>
            </a:r>
          </a:p>
        </p:txBody>
      </p:sp>
    </p:spTree>
    <p:extLst>
      <p:ext uri="{BB962C8B-B14F-4D97-AF65-F5344CB8AC3E}">
        <p14:creationId xmlns:p14="http://schemas.microsoft.com/office/powerpoint/2010/main" val="243974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03EAF-CC2B-4BBF-96BB-C8F0BA1CC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0030F2-E22F-4AA4-A4D4-62B510650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</a:t>
            </a:r>
          </a:p>
          <a:p>
            <a:r>
              <a:rPr lang="cs-CZ" dirty="0"/>
              <a:t>Evaluace </a:t>
            </a:r>
          </a:p>
          <a:p>
            <a:r>
              <a:rPr lang="cs-CZ" dirty="0"/>
              <a:t>Zpětná vazba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77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(systematické hodnocení)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Vyhodnocení funkčnosti intervence</a:t>
            </a:r>
          </a:p>
          <a:p>
            <a:r>
              <a:rPr lang="cs-CZ" dirty="0"/>
              <a:t>Jeden z nejdůležitějších nástrojů VP</a:t>
            </a:r>
          </a:p>
          <a:p>
            <a:r>
              <a:rPr lang="cs-CZ" dirty="0"/>
              <a:t>Fáze v cyklu politiky</a:t>
            </a:r>
          </a:p>
          <a:p>
            <a:endParaRPr lang="cs-CZ" dirty="0"/>
          </a:p>
          <a:p>
            <a:r>
              <a:rPr lang="cs-CZ" dirty="0"/>
              <a:t>Různé typy – ex ante, ex post, vstupů, procesů, výstupů, dopadů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73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17762-3A8F-419B-91EA-6CD9FD2C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F3C31B-9494-4E32-8BF5-3D77A50C8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965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Informace týkající se průběhu a výsledku nějaké činnosti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je to správně či špatně, co dělat dál (pokračovat, opakovat, skončit, upravit…)</a:t>
            </a:r>
          </a:p>
          <a:p>
            <a:pPr marL="1371600" lvl="2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000" dirty="0"/>
              <a:t>od člověka, který o dané činnosti něco ví; </a:t>
            </a:r>
          </a:p>
          <a:p>
            <a:pPr marL="1371600" lvl="2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000" dirty="0"/>
              <a:t>z průběhu či výsledku činnosti samotné; </a:t>
            </a:r>
          </a:p>
          <a:p>
            <a:pPr marL="1371600" lvl="2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000" dirty="0"/>
              <a:t>z reakcí druhých na naše jednání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Hodnocení je typ zpětné vazby, srovnání výkonu s nějakou normou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se stanoveným cílem, ideálem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 ostatními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 předchozími výkony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Hodnocení slouží především hodnotiteli, zpětná vazba jednajícímu</a:t>
            </a:r>
          </a:p>
        </p:txBody>
      </p:sp>
    </p:spTree>
    <p:extLst>
      <p:ext uri="{BB962C8B-B14F-4D97-AF65-F5344CB8AC3E}">
        <p14:creationId xmlns:p14="http://schemas.microsoft.com/office/powerpoint/2010/main" val="156690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účel hodnocení jsou různé …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Ovlivnit další jednání (poskytnout zpětnou vazbu)</a:t>
            </a:r>
          </a:p>
          <a:p>
            <a:pPr lvl="1"/>
            <a:r>
              <a:rPr lang="cs-CZ" dirty="0"/>
              <a:t>Motivovat k dalšímu učení </a:t>
            </a:r>
          </a:p>
          <a:p>
            <a:pPr lvl="1"/>
            <a:r>
              <a:rPr lang="cs-CZ" dirty="0"/>
              <a:t>Naučit se něco </a:t>
            </a:r>
          </a:p>
          <a:p>
            <a:pPr lvl="1"/>
            <a:r>
              <a:rPr lang="cs-CZ" dirty="0"/>
              <a:t>Dělat něco lépe (rychleji, účelněji, účinněji…)</a:t>
            </a:r>
          </a:p>
          <a:p>
            <a:r>
              <a:rPr lang="cs-CZ" dirty="0"/>
              <a:t>Ověřit, zda bylo dosaženo cílů (např. student zvládl určité penzum poznatků či dovedností)</a:t>
            </a:r>
          </a:p>
          <a:p>
            <a:r>
              <a:rPr lang="cs-CZ" dirty="0"/>
              <a:t>Distribuce odměn a trestů (financování, rozřazení do vzdělávacích směrů)</a:t>
            </a:r>
          </a:p>
          <a:p>
            <a:r>
              <a:rPr lang="cs-CZ" dirty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1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4710</TotalTime>
  <Words>1156</Words>
  <Application>Microsoft Office PowerPoint</Application>
  <PresentationFormat>Předvádění na obrazovce (4:3)</PresentationFormat>
  <Paragraphs>175</Paragraphs>
  <Slides>28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sady Office</vt:lpstr>
      <vt:lpstr>Hodnocení ve vzdělávací politice</vt:lpstr>
      <vt:lpstr>Co bych chtěla, abyste po dnešní hodině uměli</vt:lpstr>
      <vt:lpstr>Různé typy hodnocení </vt:lpstr>
      <vt:lpstr>Domácí úkoly</vt:lpstr>
      <vt:lpstr>Různé typy hodnocení</vt:lpstr>
      <vt:lpstr>Pojmy I</vt:lpstr>
      <vt:lpstr>Evaluace (systematické hodnocení)</vt:lpstr>
      <vt:lpstr>Zpětná vazba</vt:lpstr>
      <vt:lpstr>Cíle a účel hodnocení jsou různé …</vt:lpstr>
      <vt:lpstr>Pojmy II</vt:lpstr>
      <vt:lpstr>Cíle hodnocení žáků / studentů</vt:lpstr>
      <vt:lpstr>Úrovně hodnocení ve vzdělávání</vt:lpstr>
      <vt:lpstr>Hodnocení celého systému</vt:lpstr>
      <vt:lpstr>Mezinárodní výzkumy</vt:lpstr>
      <vt:lpstr>Hodnocení celého systému</vt:lpstr>
      <vt:lpstr>Výsledky PISA 2015 </vt:lpstr>
      <vt:lpstr>Mezinárodní výzkumy</vt:lpstr>
      <vt:lpstr>Hodnocení škol</vt:lpstr>
      <vt:lpstr>Hodnocení učitelů a ředitelů</vt:lpstr>
      <vt:lpstr>Hodnocení žáků / studentů</vt:lpstr>
      <vt:lpstr>Co učitelé učí a hodnotí…</vt:lpstr>
      <vt:lpstr>Maturitní zkouška</vt:lpstr>
      <vt:lpstr>K čemu slouží maturitní zkouška?</vt:lpstr>
      <vt:lpstr>Hodnocení intervencí</vt:lpstr>
      <vt:lpstr>Poselství</vt:lpstr>
      <vt:lpstr>Cíle hodiny – máte pocit, že byly splněny?</vt:lpstr>
      <vt:lpstr>Termíny, kterým byste po dnešku měli rozumět </vt:lpstr>
      <vt:lpstr>Reflexe – vyberte si a dokončete dvě věty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vzdělávací politiky  představení kurzu</dc:title>
  <dc:creator>AV</dc:creator>
  <cp:lastModifiedBy>Magdalena Mouralová</cp:lastModifiedBy>
  <cp:revision>201</cp:revision>
  <dcterms:created xsi:type="dcterms:W3CDTF">2016-01-25T14:29:14Z</dcterms:created>
  <dcterms:modified xsi:type="dcterms:W3CDTF">2019-04-16T22:46:48Z</dcterms:modified>
</cp:coreProperties>
</file>