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DEE7B8-9B3C-4FEB-B063-F4DE04AA90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653997-0C1F-43F0-BE9C-DE8FF7FFD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239E63-E626-4FAD-87D2-0A46BAF3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F144B-B2B6-413E-8A9E-0E2B4EC0F51E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5AF673-D7DA-4F94-B24A-1C7433882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08F07C-3917-4FDB-899F-54C9AF1E3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FD31-3BB5-49CA-8901-74BC47D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700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21C024-7F1A-47C5-8F30-35E8E6451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379906-50F5-4F11-A6ED-0D255B9DBD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2FC561-B929-4667-908F-5B6F1FE61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F144B-B2B6-413E-8A9E-0E2B4EC0F51E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CE1BBB-315A-42BB-84DE-D4797F117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39BFB6-63A6-4905-AF56-A95407978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FD31-3BB5-49CA-8901-74BC47D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18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59853E7-96D5-4032-9443-8ED712FA38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7AF1672-9395-41D8-855D-84968492B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682921-7CA2-4504-B8E3-56D60F3BB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F144B-B2B6-413E-8A9E-0E2B4EC0F51E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C2ECE2-F24B-4F02-B8BC-9FF8D27E5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E809A0-ECE2-4680-A781-7DE433AF4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FD31-3BB5-49CA-8901-74BC47D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64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86882-581E-4701-A7EC-A39651FEC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238210-F7E6-4720-842E-33B7B0BA1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61A2EF-48D1-493C-9841-5C2AA7466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F144B-B2B6-413E-8A9E-0E2B4EC0F51E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5E8475-673C-4060-A407-D0C22EAF5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E6AFD9-FDFB-410B-A89E-968AFB5DB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FD31-3BB5-49CA-8901-74BC47D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306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4850A-1300-4E71-8A6C-1BC28290B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7F1846-1A8A-43AF-A353-03BD0CCEA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DF8119-486C-4930-9288-FC3DDA374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F144B-B2B6-413E-8A9E-0E2B4EC0F51E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41383E-D2D0-4658-9EFD-8DF756F0E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306DE0-E2B9-4AF5-8E1F-8F760B568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FD31-3BB5-49CA-8901-74BC47D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10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D340D2-9937-47EF-8967-8C099F0E5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086B1C-1CED-4946-BAC2-7BB7975850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9DF91E-63C9-4DF1-BA05-583756082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8D2F684-5BBF-4A33-AEFA-AFE09788F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F144B-B2B6-413E-8A9E-0E2B4EC0F51E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F0FF81-18B6-490F-885F-2F39BEF46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5A9FB9-99B6-4DB5-ADE0-D32316984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FD31-3BB5-49CA-8901-74BC47D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23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7614C0-D7AA-4764-AFD8-BD651FE96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AA465D-B0A7-44FA-B416-1444C6815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C2F4AC1-A5A5-48E9-A4C8-2C895BEB09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88F51B2-1542-4F40-A6F9-2BCAF019E2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B7437AA-7216-4C00-9315-D80A62CB78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4A3B31B-C995-4DE5-8B47-9B03B84D4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F144B-B2B6-413E-8A9E-0E2B4EC0F51E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AEE090A-C3B1-4C83-98DB-B6C6D251D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65ED096-462E-4FB9-ACDC-361A9D935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FD31-3BB5-49CA-8901-74BC47D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26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2CB9DF-4BAA-40DA-A54D-95BB4D203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9886C07-6659-4DB2-9878-A2EFB3709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F144B-B2B6-413E-8A9E-0E2B4EC0F51E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63E15FA-2716-4240-A9B0-6553CC58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6D73E3A-1C62-4239-8EDE-A3D4E5E70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FD31-3BB5-49CA-8901-74BC47D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24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B23F4F4-41C2-4FAE-8074-3EC61DA2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F144B-B2B6-413E-8A9E-0E2B4EC0F51E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1AAE2DC-CBD0-431A-A1F8-0F0D3FAC6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133466-7BA9-4155-80D2-16015BB7C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FD31-3BB5-49CA-8901-74BC47D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90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55708-4C25-4657-A001-B46F589B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1F1ABE-0CE8-4563-95AF-9A87551F8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E258A18-E41F-4D94-9D3E-18856A3F8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05168D-77B1-4D31-9154-66F25F9F4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F144B-B2B6-413E-8A9E-0E2B4EC0F51E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A323C8-DA10-4A51-BCED-0BC4C3F51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1C9519-5642-4989-9C03-3913C328E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FD31-3BB5-49CA-8901-74BC47D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62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6F153-150B-4A68-BB8D-7F99731B4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5182652-3CA7-4D0E-934D-633C771D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790BC10-9EEE-4787-9271-5254898AD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A4015B-FC3A-4A5E-A143-20B50159C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F144B-B2B6-413E-8A9E-0E2B4EC0F51E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3B445E-2615-4BD4-B9D0-4509ACABD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286932-0032-4777-9292-8B1EB2B57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AFD31-3BB5-49CA-8901-74BC47D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04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CDA6304-75EF-494B-8C34-4C1D050EB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D184FE-6B0B-40E3-9F28-A65C7A5D0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D23968-75F5-4601-B3C4-93D2EB83E1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F144B-B2B6-413E-8A9E-0E2B4EC0F51E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E5CFF1-D74E-41C8-B9F9-DB60227C22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B78E9D-8E9E-480B-998D-7793A00286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AFD31-3BB5-49CA-8901-74BC47DCAB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76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sps.muni.cz/inovace-SEBS-ASEBS/docs/didaktika-plavani/38.jp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fsps.muni.cz/inovace-SEBS-ASEBS/docs/didaktika-plavani/40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fsps.muni.cz/inovace-SEBS-ASEBS/docs/didaktika-plavani/41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rázek">
            <a:hlinkClick r:id="rId2" tooltip="&quot;Obr. 38 Zaklesnutí prstů za startovní blok. Autor&quot;"/>
            <a:extLst>
              <a:ext uri="{FF2B5EF4-FFF2-40B4-BE49-F238E27FC236}">
                <a16:creationId xmlns:a16="http://schemas.microsoft.com/office/drawing/2014/main" id="{2168221C-7022-4723-9659-06A93EA2534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921" y="1568741"/>
            <a:ext cx="4604813" cy="41189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1797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rázek">
            <a:hlinkClick r:id="rId2" tooltip="&quot;&quot;"/>
            <a:extLst>
              <a:ext uri="{FF2B5EF4-FFF2-40B4-BE49-F238E27FC236}">
                <a16:creationId xmlns:a16="http://schemas.microsoft.com/office/drawing/2014/main" id="{4231DC21-ECE2-413E-B7F4-F1C306FFC10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921" y="1082179"/>
            <a:ext cx="5350079" cy="45132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1306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obrázek">
            <a:hlinkClick r:id="rId2" tooltip="&quot;Obr. 41 Start při znaku. Zdroj: www.swim-teach.com&quot;"/>
            <a:extLst>
              <a:ext uri="{FF2B5EF4-FFF2-40B4-BE49-F238E27FC236}">
                <a16:creationId xmlns:a16="http://schemas.microsoft.com/office/drawing/2014/main" id="{B8C1055B-5B8B-4359-A985-5E83197F3E7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861" y="998290"/>
            <a:ext cx="5289651" cy="51340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2254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EF65B25-085A-4C7F-B30F-1CAC31BD5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395" y="-55959"/>
            <a:ext cx="11101066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TECHNIKA STARTŮ A OBRÁTEK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Plavecký závod začíná startovním skokem (prsa, kraul a motýlek) nebo startem z vody (znak). Startovní skok se stejně jako technika plavání vyvíjel, v současnosti se používají dvě techniky, </a:t>
            </a: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klasická a atletická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V poslední době si technika atletického startu získává stále </a:t>
            </a: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větší oblibu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Je to dáno změnou pravidel, kdy je </a:t>
            </a: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již za první předčasný start závodník diskvalifikován.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Popíšeme zde starty z bloku, start z vody (znak) je mimo závody minimálně používán.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Rozhodující fáze startu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startovní reakce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síla odrazu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správná technika skoku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správné vklouznutí do vody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optimální poloha pod hladinou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· správná práce nohou a vyjetí na hladinu· správné zahájení plavání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 z bloku klasický - motýl, prsa kraul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povel „na místa“ stojí plavec na přední straně bloku, palce přesahují přes přední hranu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alt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chodidla jsou opřena rovnoběžně v šířce boků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Tx/>
              <a:buChar char="•"/>
            </a:pPr>
            <a:r>
              <a:rPr lang="cs-CZ" alt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nohy jsou pokrčeny, plavec je předkloněn, hlava v prodloužení trupu, paže se drží zepředu bloku (vně chodidel nebo mezi chodidly)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Tx/>
              <a:buChar char="•"/>
            </a:pPr>
            <a:r>
              <a:rPr lang="cs-CZ" alt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startovním povelu se plavec odráží nejprve rukama od bloku, poté nohama, celé tělo se pohybuje vpřed, paže hmitnou spodním obloukem vpřed do směru skoku (šikmo k vodní hladině)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Tx/>
              <a:buChar char="•"/>
            </a:pPr>
            <a:r>
              <a:rPr lang="cs-CZ" alt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odskoku je tělo mírně prohnuté, hlava je nejdřív zvednutá, následně se schová mezi paže a plavec se zanoří se zpevněným trupem tam, kde se ruce dotkly hladiny. Jeho snahou je zasunout trup do jednoho „kroužku“ jako skokani do vody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Tx/>
              <a:buChar char="•"/>
            </a:pPr>
            <a:r>
              <a:rPr lang="cs-CZ" alt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 hladinou se mírně prohýbá, u kraulu a motýlku provádí kopy nohama, u prsou začne záběr pažemi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Tx/>
              <a:buChar char="•"/>
            </a:pPr>
            <a:r>
              <a:rPr lang="cs-CZ" alt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při prsou - jeden dlouhý záběr pažemi až do připažení, následným kopem se plavec dostane na hladinu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71D5BDC-6CB7-4C3F-AB65-06D097EB578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45952" y="4182555"/>
            <a:ext cx="9027886" cy="2031325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1" i="0" u="sng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Chyby v technice startu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nevyvážený postoj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špatný postoj – příliš vysoký nebo naopak nízký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odraz směřuje příliš do výšky – zalomení v pase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špatný odraz – plochý pád na hladinu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odraz příliš vpřed - plochý pád na hladinu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nezpevněný trup při odrazu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nezpevněný trup při dopadu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špatný výjezd - záběry pod vodou začnou příliš brzy nebo naopak pozdě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733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3F2CE20C-F51D-4CFF-A851-380BDCAE8504}"/>
              </a:ext>
            </a:extLst>
          </p:cNvPr>
          <p:cNvSpPr/>
          <p:nvPr/>
        </p:nvSpPr>
        <p:spPr>
          <a:xfrm>
            <a:off x="310393" y="159392"/>
            <a:ext cx="88336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cs-CZ" altLang="cs-CZ" b="1" u="sng" dirty="0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Pravidla startu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cs-CZ" alt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U voln</a:t>
            </a:r>
            <a:r>
              <a:rPr lang="cs-CZ" altLang="cs-CZ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lang="cs-CZ" alt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ho způsobu, motýlka a znaku se mus</a:t>
            </a:r>
            <a:r>
              <a:rPr lang="cs-CZ" altLang="cs-CZ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lang="cs-CZ" alt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plavec vynořit na hladinu do 15m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cs-CZ" alt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U prsou může plavec udělat pod vodou jeden dlouhý z</a:t>
            </a:r>
            <a:r>
              <a:rPr lang="cs-CZ" altLang="cs-CZ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lang="cs-CZ" alt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běr pažemi až za kyčle, jeden delf</a:t>
            </a:r>
            <a:r>
              <a:rPr lang="cs-CZ" altLang="cs-CZ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lang="cs-CZ" alt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nový kop, během druh</a:t>
            </a:r>
            <a:r>
              <a:rPr lang="cs-CZ" altLang="cs-CZ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lang="cs-CZ" alt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ho z</a:t>
            </a:r>
            <a:r>
              <a:rPr lang="cs-CZ" altLang="cs-CZ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lang="cs-CZ" alt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běru paž</a:t>
            </a:r>
            <a:r>
              <a:rPr lang="cs-CZ" altLang="cs-CZ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lang="cs-CZ" alt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se mus</a:t>
            </a:r>
            <a:r>
              <a:rPr lang="cs-CZ" altLang="cs-CZ" dirty="0">
                <a:solidFill>
                  <a:srgbClr val="44444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lang="cs-CZ" alt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hlava vynořit nad hladinu</a:t>
            </a:r>
            <a:endParaRPr kumimoji="0" lang="cs-CZ" altLang="cs-CZ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6796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412</Words>
  <Application>Microsoft Office PowerPoint</Application>
  <PresentationFormat>Širokoúhlá obrazovka</PresentationFormat>
  <Paragraphs>30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inherit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ircul</dc:creator>
  <cp:lastModifiedBy> </cp:lastModifiedBy>
  <cp:revision>2</cp:revision>
  <dcterms:created xsi:type="dcterms:W3CDTF">2020-03-21T14:30:16Z</dcterms:created>
  <dcterms:modified xsi:type="dcterms:W3CDTF">2020-03-21T14:43:05Z</dcterms:modified>
</cp:coreProperties>
</file>