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5" r:id="rId4"/>
    <p:sldId id="274" r:id="rId5"/>
    <p:sldId id="275" r:id="rId6"/>
    <p:sldId id="276" r:id="rId7"/>
    <p:sldId id="266" r:id="rId8"/>
    <p:sldId id="257" r:id="rId9"/>
    <p:sldId id="258" r:id="rId10"/>
    <p:sldId id="270" r:id="rId11"/>
    <p:sldId id="264" r:id="rId12"/>
    <p:sldId id="272" r:id="rId13"/>
    <p:sldId id="27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377F4-B6F4-9647-B1D1-E24B788E5255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FE482-95B9-0940-960F-1D06D0A1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FE482-95B9-0940-960F-1D06D0A1FD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included: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improving industrial relations via job enrichment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bulldozing the country's latest maximum security prison and re-thinking law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order policy from scratch;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getting off the economic growth treadmill;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setting up a government technology surveillance committee to examine and if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 ban or control the introduction of unnecessary or harmful new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restricting the use of cars in cities;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restricting display advertising (which Values saw as feeding the consumerist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frenzy which in its turn fuelled economic growth);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reducing the hours in the working week;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paying more attention to regional development;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beautifying cities with better architecture, more greenery and more Maori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decorative arts;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decentralising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government;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instituting youth representation in parliament and lowering the voting age;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severing diplomatic relations with France if it persisted with nuclear testing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Pacific;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stopping the proposed 1973 South African rugby tour of New Zealand;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increasing total foreign aid from 0.2% of GNP to 5%; and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increasing the proportion of aid going to the Pacific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FE482-95B9-0940-960F-1D06D0A1FD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cs-CZ" sz="4200"/>
              <a:t>2.Institucio-nální pozadí tvorby politik </a:t>
            </a:r>
            <a:endParaRPr lang="en-US" sz="4200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321773-4621-2718-3338-B8E54F83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519572"/>
            <a:ext cx="5659222" cy="40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3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Values Party (</a:t>
            </a:r>
            <a:r>
              <a:rPr lang="en-US" dirty="0" err="1">
                <a:solidFill>
                  <a:schemeClr val="bg1"/>
                </a:solidFill>
              </a:rPr>
              <a:t>Nový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Zéland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56020" y="388517"/>
            <a:ext cx="5212080" cy="63587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Save </a:t>
            </a:r>
            <a:r>
              <a:rPr lang="en-US" dirty="0" err="1"/>
              <a:t>Manapouri</a:t>
            </a:r>
            <a:r>
              <a:rPr lang="en-US" dirty="0"/>
              <a:t> Campaign – </a:t>
            </a:r>
            <a:r>
              <a:rPr lang="cs-CZ" dirty="0"/>
              <a:t>celonárodní kampaň – podpora od socialistické </a:t>
            </a:r>
            <a:r>
              <a:rPr lang="cs-CZ" dirty="0" err="1"/>
              <a:t>Labour</a:t>
            </a:r>
            <a:r>
              <a:rPr lang="cs-CZ" dirty="0"/>
              <a:t> Party</a:t>
            </a:r>
          </a:p>
          <a:p>
            <a:r>
              <a:rPr lang="cs-CZ" dirty="0"/>
              <a:t>Příroda jako součást národního novozélandského dědictví</a:t>
            </a:r>
          </a:p>
          <a:p>
            <a:r>
              <a:rPr lang="cs-CZ" dirty="0"/>
              <a:t>1972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Party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Blueprint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New </a:t>
            </a:r>
            <a:r>
              <a:rPr lang="cs-CZ" dirty="0" err="1"/>
              <a:t>Zealand</a:t>
            </a:r>
            <a:r>
              <a:rPr lang="cs-CZ" dirty="0"/>
              <a:t>: </a:t>
            </a:r>
            <a:r>
              <a:rPr lang="en-US" dirty="0"/>
              <a:t>An Alternative Future</a:t>
            </a:r>
            <a:r>
              <a:rPr lang="cs-CZ" dirty="0"/>
              <a:t>)</a:t>
            </a:r>
          </a:p>
          <a:p>
            <a:r>
              <a:rPr lang="en-US" dirty="0" err="1"/>
              <a:t>Kosmopolitní</a:t>
            </a:r>
            <a:r>
              <a:rPr lang="en-US" dirty="0"/>
              <a:t> </a:t>
            </a:r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(30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členů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, co se </a:t>
            </a:r>
            <a:r>
              <a:rPr lang="en-US" dirty="0" err="1"/>
              <a:t>narodili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NZ a </a:t>
            </a:r>
            <a:r>
              <a:rPr lang="en-US" dirty="0" err="1"/>
              <a:t>žili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něj</a:t>
            </a:r>
            <a:r>
              <a:rPr lang="en-US" dirty="0"/>
              <a:t>, 17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narození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NZ) (</a:t>
            </a:r>
            <a:r>
              <a:rPr lang="en-US" dirty="0" err="1"/>
              <a:t>Dann</a:t>
            </a:r>
            <a:r>
              <a:rPr lang="en-US" dirty="0"/>
              <a:t>, 1999)</a:t>
            </a:r>
          </a:p>
          <a:p>
            <a:r>
              <a:rPr lang="en-US" dirty="0" err="1"/>
              <a:t>Kritika</a:t>
            </a:r>
            <a:r>
              <a:rPr lang="en-US" dirty="0"/>
              <a:t> </a:t>
            </a:r>
            <a:r>
              <a:rPr lang="en-US" dirty="0" err="1"/>
              <a:t>starých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dirty="0" err="1"/>
              <a:t>socialistické</a:t>
            </a:r>
            <a:r>
              <a:rPr lang="en-US" dirty="0"/>
              <a:t> </a:t>
            </a:r>
            <a:r>
              <a:rPr lang="en-US" dirty="0" err="1"/>
              <a:t>Labour</a:t>
            </a:r>
            <a:r>
              <a:rPr lang="en-US" dirty="0"/>
              <a:t> Party (</a:t>
            </a:r>
            <a:r>
              <a:rPr lang="en-US" dirty="0" err="1"/>
              <a:t>důraz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ekonomický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, </a:t>
            </a:r>
            <a:r>
              <a:rPr lang="en-US" dirty="0" err="1"/>
              <a:t>odmítání</a:t>
            </a:r>
            <a:r>
              <a:rPr lang="en-US" dirty="0"/>
              <a:t> </a:t>
            </a:r>
            <a:r>
              <a:rPr lang="en-US" dirty="0" err="1"/>
              <a:t>potratů</a:t>
            </a:r>
            <a:r>
              <a:rPr lang="en-US" dirty="0"/>
              <a:t>, </a:t>
            </a:r>
            <a:r>
              <a:rPr lang="en-US" dirty="0" err="1"/>
              <a:t>kriminalizace</a:t>
            </a:r>
            <a:r>
              <a:rPr lang="en-US" dirty="0"/>
              <a:t> homosexuality)</a:t>
            </a:r>
          </a:p>
          <a:p>
            <a:r>
              <a:rPr lang="cs-CZ" dirty="0"/>
              <a:t>Popularita strany přiměla </a:t>
            </a:r>
            <a:r>
              <a:rPr lang="cs-CZ" dirty="0" err="1"/>
              <a:t>Labour</a:t>
            </a:r>
            <a:r>
              <a:rPr lang="cs-CZ" dirty="0"/>
              <a:t> Party změnit svou rétoriku</a:t>
            </a:r>
          </a:p>
          <a:p>
            <a:r>
              <a:rPr lang="cs-CZ" dirty="0"/>
              <a:t>Strana skončila vinou rozdělení na (1) část usilující o etablování politické strany a (2) část, která chtěla hlubší společenské změny a podporu společenských alternativ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856344"/>
            <a:ext cx="4076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Konsenzuální</a:t>
            </a:r>
            <a:r>
              <a:rPr lang="en-US" dirty="0"/>
              <a:t> model (</a:t>
            </a:r>
            <a:r>
              <a:rPr lang="cs-CZ" dirty="0"/>
              <a:t>Švýcarsko, Belgie a 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563" y="2275872"/>
            <a:ext cx="9601200" cy="35814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Koncentrace vládní moci v širokých koaličních vládách</a:t>
            </a:r>
          </a:p>
          <a:p>
            <a:r>
              <a:rPr lang="cs-CZ" dirty="0"/>
              <a:t>Rovnováha mezi legislativní a exekutivní mocí</a:t>
            </a:r>
          </a:p>
          <a:p>
            <a:r>
              <a:rPr lang="cs-CZ" dirty="0"/>
              <a:t>Systém mnoha stran</a:t>
            </a:r>
          </a:p>
          <a:p>
            <a:r>
              <a:rPr lang="cs-CZ" dirty="0"/>
              <a:t>Proporční volební systém</a:t>
            </a:r>
          </a:p>
          <a:p>
            <a:r>
              <a:rPr lang="cs-CZ" dirty="0"/>
              <a:t>Korporativismus zájmových skupin (tripartita, relativně málo relativně silných zájmových skupin a dobrá pozice střešních organizací)</a:t>
            </a:r>
          </a:p>
          <a:p>
            <a:r>
              <a:rPr lang="cs-CZ" dirty="0"/>
              <a:t>Federální a decentralizovaná vláda</a:t>
            </a:r>
          </a:p>
          <a:p>
            <a:r>
              <a:rPr lang="cs-CZ" dirty="0"/>
              <a:t>Silný dvoukomorový parlament</a:t>
            </a:r>
          </a:p>
          <a:p>
            <a:r>
              <a:rPr lang="cs-CZ" dirty="0"/>
              <a:t>Pluralismus zájmových skupin</a:t>
            </a:r>
          </a:p>
          <a:p>
            <a:r>
              <a:rPr lang="cs-CZ" dirty="0"/>
              <a:t>Ústavní rigidita (Švýcarsko – referendum o změně v ústavu jak na národní úrovni, tak na úrovni jednotlivých kantonů)</a:t>
            </a:r>
          </a:p>
          <a:p>
            <a:r>
              <a:rPr lang="cs-CZ" dirty="0"/>
              <a:t>Absence soudního přezkumu</a:t>
            </a:r>
          </a:p>
          <a:p>
            <a:r>
              <a:rPr lang="cs-CZ" dirty="0"/>
              <a:t>Nezávislost centrálních bank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56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příležitostí</a:t>
            </a:r>
            <a:r>
              <a:rPr lang="en-US" dirty="0"/>
              <a:t> v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systémech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12839"/>
            <a:ext cx="4724400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/>
              <a:t>Konsenzuální</a:t>
            </a:r>
            <a:r>
              <a:rPr lang="en-GB" b="1" dirty="0"/>
              <a:t> </a:t>
            </a:r>
            <a:r>
              <a:rPr lang="en-GB" b="1" dirty="0" err="1"/>
              <a:t>systémy</a:t>
            </a:r>
            <a:r>
              <a:rPr lang="en-GB" b="1" dirty="0"/>
              <a:t>: </a:t>
            </a:r>
          </a:p>
          <a:p>
            <a:r>
              <a:rPr lang="en-GB" dirty="0" err="1"/>
              <a:t>Vysoká</a:t>
            </a:r>
            <a:r>
              <a:rPr lang="en-GB" dirty="0"/>
              <a:t> </a:t>
            </a:r>
            <a:r>
              <a:rPr lang="en-GB" dirty="0" err="1"/>
              <a:t>otevřenost</a:t>
            </a:r>
            <a:r>
              <a:rPr lang="en-GB" dirty="0"/>
              <a:t> </a:t>
            </a:r>
            <a:r>
              <a:rPr lang="en-GB" dirty="0" err="1"/>
              <a:t>politického</a:t>
            </a:r>
            <a:r>
              <a:rPr lang="en-GB" dirty="0"/>
              <a:t> </a:t>
            </a:r>
            <a:r>
              <a:rPr lang="en-GB" dirty="0" err="1"/>
              <a:t>systému</a:t>
            </a:r>
            <a:endParaRPr lang="en-GB" dirty="0"/>
          </a:p>
          <a:p>
            <a:r>
              <a:rPr lang="en-US" dirty="0" err="1"/>
              <a:t>Počet</a:t>
            </a:r>
            <a:r>
              <a:rPr lang="en-US" dirty="0"/>
              <a:t> a </a:t>
            </a:r>
            <a:r>
              <a:rPr lang="en-US" dirty="0" err="1"/>
              <a:t>kvalita</a:t>
            </a:r>
            <a:r>
              <a:rPr lang="en-US" dirty="0"/>
              <a:t> </a:t>
            </a:r>
            <a:r>
              <a:rPr lang="en-US" dirty="0" err="1"/>
              <a:t>přístupových</a:t>
            </a:r>
            <a:r>
              <a:rPr lang="en-US" dirty="0"/>
              <a:t> </a:t>
            </a:r>
            <a:r>
              <a:rPr lang="en-US" dirty="0" err="1"/>
              <a:t>bodů</a:t>
            </a:r>
            <a:r>
              <a:rPr lang="en-US" dirty="0"/>
              <a:t> (insider vs. outsider </a:t>
            </a:r>
            <a:r>
              <a:rPr lang="en-US" dirty="0" err="1"/>
              <a:t>stretegie</a:t>
            </a:r>
            <a:r>
              <a:rPr lang="en-US" dirty="0"/>
              <a:t>)</a:t>
            </a:r>
          </a:p>
          <a:p>
            <a:r>
              <a:rPr lang="en-GB" dirty="0" err="1"/>
              <a:t>Koaliční</a:t>
            </a:r>
            <a:r>
              <a:rPr lang="en-GB" dirty="0"/>
              <a:t> </a:t>
            </a:r>
            <a:r>
              <a:rPr lang="en-GB" dirty="0" err="1"/>
              <a:t>vládnutí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příležitost</a:t>
            </a:r>
            <a:endParaRPr lang="en-GB" dirty="0"/>
          </a:p>
          <a:p>
            <a:pPr marL="0" indent="0">
              <a:buNone/>
            </a:pPr>
            <a:r>
              <a:rPr lang="en-GB" b="1" dirty="0" err="1"/>
              <a:t>Strategie</a:t>
            </a:r>
            <a:r>
              <a:rPr lang="en-GB" b="1" dirty="0"/>
              <a:t> </a:t>
            </a:r>
            <a:r>
              <a:rPr lang="en-GB" b="1" dirty="0" err="1"/>
              <a:t>sociálních</a:t>
            </a:r>
            <a:r>
              <a:rPr lang="en-GB" b="1" dirty="0"/>
              <a:t> </a:t>
            </a:r>
            <a:r>
              <a:rPr lang="en-GB" b="1" dirty="0" err="1"/>
              <a:t>hnutí</a:t>
            </a:r>
            <a:r>
              <a:rPr lang="en-GB" b="1" dirty="0"/>
              <a:t>: </a:t>
            </a:r>
            <a:endParaRPr lang="en-GB" dirty="0"/>
          </a:p>
          <a:p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expertízu</a:t>
            </a:r>
            <a:r>
              <a:rPr lang="en-GB" dirty="0"/>
              <a:t> a </a:t>
            </a:r>
            <a:r>
              <a:rPr lang="en-GB" dirty="0" err="1"/>
              <a:t>věcné</a:t>
            </a:r>
            <a:r>
              <a:rPr lang="en-GB" dirty="0"/>
              <a:t> </a:t>
            </a:r>
            <a:r>
              <a:rPr lang="en-GB" dirty="0" err="1"/>
              <a:t>argumenty</a:t>
            </a:r>
            <a:r>
              <a:rPr lang="en-GB" dirty="0"/>
              <a:t> </a:t>
            </a:r>
            <a:r>
              <a:rPr lang="en-GB" dirty="0" err="1"/>
              <a:t>místo</a:t>
            </a:r>
            <a:r>
              <a:rPr lang="en-GB" dirty="0"/>
              <a:t> </a:t>
            </a:r>
            <a:r>
              <a:rPr lang="en-GB" dirty="0" err="1"/>
              <a:t>mobilizace</a:t>
            </a:r>
            <a:r>
              <a:rPr lang="en-GB" dirty="0"/>
              <a:t> </a:t>
            </a:r>
            <a:r>
              <a:rPr lang="en-GB" dirty="0" err="1"/>
              <a:t>masových</a:t>
            </a:r>
            <a:r>
              <a:rPr lang="en-GB" dirty="0"/>
              <a:t> protest</a:t>
            </a:r>
          </a:p>
          <a:p>
            <a:r>
              <a:rPr lang="en-GB" dirty="0" err="1"/>
              <a:t>Využívání</a:t>
            </a:r>
            <a:r>
              <a:rPr lang="en-GB" dirty="0"/>
              <a:t> "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spojování</a:t>
            </a:r>
            <a:r>
              <a:rPr lang="en-GB" dirty="0"/>
              <a:t>" (coalition politics) s </a:t>
            </a:r>
            <a:r>
              <a:rPr lang="en-GB" dirty="0" err="1"/>
              <a:t>institucionálními</a:t>
            </a:r>
            <a:r>
              <a:rPr lang="en-GB" dirty="0"/>
              <a:t> </a:t>
            </a:r>
            <a:r>
              <a:rPr lang="en-GB" dirty="0" err="1"/>
              <a:t>aktéry</a:t>
            </a:r>
            <a:endParaRPr lang="en-GB" dirty="0"/>
          </a:p>
          <a:p>
            <a:r>
              <a:rPr lang="en-GB" dirty="0" err="1"/>
              <a:t>Zaměření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procedurální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a </a:t>
            </a:r>
            <a:r>
              <a:rPr lang="en-GB" dirty="0" err="1"/>
              <a:t>participativní</a:t>
            </a:r>
            <a:r>
              <a:rPr lang="en-GB" dirty="0"/>
              <a:t> </a:t>
            </a:r>
            <a:r>
              <a:rPr lang="en-GB" dirty="0" err="1"/>
              <a:t>mechanismy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3DA4A9-9F3C-0084-17F5-A76EA1FBE42D}"/>
              </a:ext>
            </a:extLst>
          </p:cNvPr>
          <p:cNvSpPr txBox="1">
            <a:spLocks/>
          </p:cNvSpPr>
          <p:nvPr/>
        </p:nvSpPr>
        <p:spPr>
          <a:xfrm>
            <a:off x="6616860" y="2412839"/>
            <a:ext cx="4724400" cy="400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GB" b="1" dirty="0" err="1"/>
              <a:t>Většinové</a:t>
            </a:r>
            <a:r>
              <a:rPr lang="en-GB" b="1" dirty="0"/>
              <a:t> </a:t>
            </a:r>
            <a:r>
              <a:rPr lang="en-GB" b="1" dirty="0" err="1"/>
              <a:t>systémy</a:t>
            </a:r>
            <a:r>
              <a:rPr lang="en-GB" b="1" dirty="0"/>
              <a:t>: </a:t>
            </a:r>
          </a:p>
          <a:p>
            <a:r>
              <a:rPr lang="en-GB" dirty="0" err="1"/>
              <a:t>Omezená</a:t>
            </a:r>
            <a:r>
              <a:rPr lang="en-GB" dirty="0"/>
              <a:t> </a:t>
            </a:r>
            <a:r>
              <a:rPr lang="en-GB" dirty="0" err="1"/>
              <a:t>otevřenost</a:t>
            </a:r>
            <a:r>
              <a:rPr lang="en-GB" dirty="0"/>
              <a:t> </a:t>
            </a:r>
            <a:r>
              <a:rPr lang="en-GB" dirty="0" err="1"/>
              <a:t>politického</a:t>
            </a:r>
            <a:r>
              <a:rPr lang="en-GB" dirty="0"/>
              <a:t> </a:t>
            </a:r>
            <a:r>
              <a:rPr lang="en-GB" dirty="0" err="1"/>
              <a:t>systému</a:t>
            </a:r>
            <a:endParaRPr lang="en-GB" dirty="0"/>
          </a:p>
          <a:p>
            <a:r>
              <a:rPr lang="en-GB" dirty="0" err="1"/>
              <a:t>Koncentrované</a:t>
            </a:r>
            <a:r>
              <a:rPr lang="en-GB" dirty="0"/>
              <a:t> </a:t>
            </a:r>
            <a:r>
              <a:rPr lang="en-GB" dirty="0" err="1"/>
              <a:t>mocenské</a:t>
            </a:r>
            <a:r>
              <a:rPr lang="en-GB" dirty="0"/>
              <a:t> </a:t>
            </a:r>
            <a:r>
              <a:rPr lang="en-GB" dirty="0" err="1"/>
              <a:t>zdroje</a:t>
            </a:r>
            <a:endParaRPr lang="en-GB" dirty="0"/>
          </a:p>
          <a:p>
            <a:r>
              <a:rPr lang="en-GB" dirty="0"/>
              <a:t>Lobbying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úovni</a:t>
            </a:r>
            <a:r>
              <a:rPr lang="en-GB" dirty="0"/>
              <a:t> </a:t>
            </a:r>
            <a:r>
              <a:rPr lang="en-GB" dirty="0" err="1"/>
              <a:t>stran</a:t>
            </a:r>
            <a:endParaRPr lang="en-GB" dirty="0"/>
          </a:p>
          <a:p>
            <a:pPr marL="0" indent="0">
              <a:buNone/>
            </a:pPr>
            <a:r>
              <a:rPr lang="en-GB" b="1" dirty="0" err="1"/>
              <a:t>Strategie</a:t>
            </a:r>
            <a:r>
              <a:rPr lang="en-GB" b="1" dirty="0"/>
              <a:t> </a:t>
            </a:r>
            <a:r>
              <a:rPr lang="en-GB" b="1" dirty="0" err="1"/>
              <a:t>sociálních</a:t>
            </a:r>
            <a:r>
              <a:rPr lang="en-GB" b="1" dirty="0"/>
              <a:t> </a:t>
            </a:r>
            <a:r>
              <a:rPr lang="en-GB" b="1" dirty="0" err="1"/>
              <a:t>hnutí</a:t>
            </a:r>
            <a:r>
              <a:rPr lang="en-GB" b="1" dirty="0"/>
              <a:t>: </a:t>
            </a:r>
            <a:endParaRPr lang="en-GB" dirty="0"/>
          </a:p>
          <a:p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masovou</a:t>
            </a:r>
            <a:r>
              <a:rPr lang="en-GB" dirty="0"/>
              <a:t> </a:t>
            </a:r>
            <a:r>
              <a:rPr lang="en-GB" dirty="0" err="1"/>
              <a:t>mobilizaci</a:t>
            </a:r>
            <a:r>
              <a:rPr lang="en-GB" dirty="0"/>
              <a:t> a </a:t>
            </a:r>
            <a:r>
              <a:rPr lang="en-GB" dirty="0" err="1"/>
              <a:t>veřejně</a:t>
            </a:r>
            <a:r>
              <a:rPr lang="en-GB" dirty="0"/>
              <a:t> </a:t>
            </a:r>
            <a:r>
              <a:rPr lang="en-GB" dirty="0" err="1"/>
              <a:t>viditelné</a:t>
            </a:r>
            <a:r>
              <a:rPr lang="en-GB" dirty="0"/>
              <a:t> </a:t>
            </a:r>
            <a:r>
              <a:rPr lang="en-GB" dirty="0" err="1"/>
              <a:t>taktiky</a:t>
            </a:r>
            <a:endParaRPr lang="en-GB" dirty="0"/>
          </a:p>
          <a:p>
            <a:r>
              <a:rPr lang="en-GB" dirty="0" err="1"/>
              <a:t>Potřeba</a:t>
            </a:r>
            <a:r>
              <a:rPr lang="en-GB" dirty="0"/>
              <a:t> </a:t>
            </a:r>
            <a:r>
              <a:rPr lang="en-GB" dirty="0" err="1"/>
              <a:t>vytvářet</a:t>
            </a:r>
            <a:r>
              <a:rPr lang="en-GB" dirty="0"/>
              <a:t> </a:t>
            </a:r>
            <a:r>
              <a:rPr lang="en-GB" dirty="0" err="1"/>
              <a:t>silný</a:t>
            </a:r>
            <a:r>
              <a:rPr lang="en-GB" dirty="0"/>
              <a:t> </a:t>
            </a:r>
            <a:r>
              <a:rPr lang="en-GB" dirty="0" err="1"/>
              <a:t>veřejný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protiváhu</a:t>
            </a:r>
            <a:r>
              <a:rPr lang="en-GB" dirty="0"/>
              <a:t> </a:t>
            </a:r>
            <a:r>
              <a:rPr lang="en-GB" dirty="0" err="1"/>
              <a:t>formálním</a:t>
            </a:r>
            <a:r>
              <a:rPr lang="en-GB" dirty="0"/>
              <a:t> </a:t>
            </a:r>
            <a:r>
              <a:rPr lang="en-GB" dirty="0" err="1"/>
              <a:t>institucionálním</a:t>
            </a:r>
            <a:r>
              <a:rPr lang="en-GB" dirty="0"/>
              <a:t> </a:t>
            </a:r>
            <a:r>
              <a:rPr lang="en-GB" dirty="0" err="1"/>
              <a:t>barierám</a:t>
            </a:r>
            <a:endParaRPr lang="en-GB" dirty="0"/>
          </a:p>
          <a:p>
            <a:r>
              <a:rPr lang="en-GB" dirty="0"/>
              <a:t>Tendence k </a:t>
            </a:r>
            <a:r>
              <a:rPr lang="en-GB" dirty="0" err="1"/>
              <a:t>využívání</a:t>
            </a:r>
            <a:r>
              <a:rPr lang="en-GB" dirty="0"/>
              <a:t> </a:t>
            </a:r>
            <a:r>
              <a:rPr lang="en-GB" dirty="0" err="1"/>
              <a:t>disruptivních</a:t>
            </a:r>
            <a:r>
              <a:rPr lang="en-GB" dirty="0"/>
              <a:t> a </a:t>
            </a:r>
            <a:r>
              <a:rPr lang="en-GB" dirty="0" err="1"/>
              <a:t>konfrontačních</a:t>
            </a:r>
            <a:r>
              <a:rPr lang="en-GB" dirty="0"/>
              <a:t> </a:t>
            </a:r>
            <a:r>
              <a:rPr lang="en-GB" dirty="0" err="1"/>
              <a:t>strategií</a:t>
            </a:r>
            <a:endParaRPr lang="en-GB" dirty="0"/>
          </a:p>
          <a:p>
            <a:r>
              <a:rPr lang="en-GB" dirty="0" err="1"/>
              <a:t>Důležitost</a:t>
            </a:r>
            <a:r>
              <a:rPr lang="en-GB" dirty="0"/>
              <a:t> </a:t>
            </a:r>
            <a:r>
              <a:rPr lang="en-GB" dirty="0" err="1"/>
              <a:t>mediálního</a:t>
            </a:r>
            <a:r>
              <a:rPr lang="en-GB" dirty="0"/>
              <a:t> </a:t>
            </a:r>
            <a:r>
              <a:rPr lang="en-GB" dirty="0" err="1"/>
              <a:t>pokrytí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pro </a:t>
            </a:r>
            <a:r>
              <a:rPr lang="en-GB" dirty="0" err="1"/>
              <a:t>získání</a:t>
            </a:r>
            <a:r>
              <a:rPr lang="en-GB" dirty="0"/>
              <a:t> </a:t>
            </a:r>
            <a:r>
              <a:rPr lang="en-GB" dirty="0" err="1"/>
              <a:t>politické</a:t>
            </a:r>
            <a:r>
              <a:rPr lang="en-GB" dirty="0"/>
              <a:t> </a:t>
            </a:r>
            <a:r>
              <a:rPr lang="en-GB" dirty="0" err="1"/>
              <a:t>pozornosti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zelených</a:t>
            </a:r>
            <a:r>
              <a:rPr lang="en-US" dirty="0"/>
              <a:t> v </a:t>
            </a:r>
            <a:r>
              <a:rPr lang="en-US" dirty="0" err="1"/>
              <a:t>národních</a:t>
            </a:r>
            <a:r>
              <a:rPr lang="en-US" dirty="0"/>
              <a:t> </a:t>
            </a:r>
            <a:r>
              <a:rPr lang="en-US" dirty="0" err="1"/>
              <a:t>vládách</a:t>
            </a:r>
            <a:r>
              <a:rPr lang="en-US" dirty="0"/>
              <a:t> (</a:t>
            </a:r>
            <a:r>
              <a:rPr lang="en-US" dirty="0" err="1"/>
              <a:t>Poguntke</a:t>
            </a:r>
            <a:r>
              <a:rPr lang="en-US" dirty="0"/>
              <a:t> 2002)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r>
              <a:rPr lang="en-US" dirty="0" err="1"/>
              <a:t>Itálie</a:t>
            </a:r>
            <a:r>
              <a:rPr lang="en-US" dirty="0"/>
              <a:t> a </a:t>
            </a:r>
            <a:r>
              <a:rPr lang="en-US" dirty="0" err="1"/>
              <a:t>Německo</a:t>
            </a:r>
            <a:r>
              <a:rPr lang="en-US" dirty="0"/>
              <a:t> – </a:t>
            </a:r>
            <a:r>
              <a:rPr lang="en-US" dirty="0" err="1"/>
              <a:t>zkušenost</a:t>
            </a:r>
            <a:r>
              <a:rPr lang="en-US" dirty="0"/>
              <a:t> </a:t>
            </a:r>
            <a:r>
              <a:rPr lang="en-US" dirty="0" err="1"/>
              <a:t>zelených</a:t>
            </a:r>
            <a:r>
              <a:rPr lang="en-US" dirty="0"/>
              <a:t> s </a:t>
            </a:r>
            <a:r>
              <a:rPr lang="en-US" dirty="0" err="1"/>
              <a:t>regionálními</a:t>
            </a:r>
            <a:r>
              <a:rPr lang="en-US" dirty="0"/>
              <a:t> </a:t>
            </a:r>
            <a:r>
              <a:rPr lang="en-US" dirty="0" err="1"/>
              <a:t>vládami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vstupem</a:t>
            </a:r>
            <a:r>
              <a:rPr lang="en-US" dirty="0"/>
              <a:t> do </a:t>
            </a:r>
            <a:r>
              <a:rPr lang="en-US" dirty="0" err="1"/>
              <a:t>celostátní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</a:t>
            </a:r>
          </a:p>
          <a:p>
            <a:r>
              <a:rPr lang="en-US" dirty="0" err="1"/>
              <a:t>Usměrnění</a:t>
            </a:r>
            <a:r>
              <a:rPr lang="en-US" dirty="0"/>
              <a:t> </a:t>
            </a:r>
            <a:r>
              <a:rPr lang="en-US" dirty="0" err="1"/>
              <a:t>organizační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 do </a:t>
            </a:r>
            <a:r>
              <a:rPr lang="en-US" dirty="0" err="1"/>
              <a:t>celostátní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</a:t>
            </a:r>
          </a:p>
          <a:p>
            <a:r>
              <a:rPr lang="en-US" dirty="0"/>
              <a:t>Malé </a:t>
            </a:r>
            <a:r>
              <a:rPr lang="en-US" dirty="0" err="1"/>
              <a:t>strany</a:t>
            </a:r>
            <a:r>
              <a:rPr lang="en-US" dirty="0"/>
              <a:t> v </a:t>
            </a:r>
            <a:r>
              <a:rPr lang="en-US" dirty="0" err="1"/>
              <a:t>koaličních</a:t>
            </a:r>
            <a:r>
              <a:rPr lang="en-US" dirty="0"/>
              <a:t> </a:t>
            </a:r>
            <a:r>
              <a:rPr lang="en-US" dirty="0" err="1"/>
              <a:t>vládách</a:t>
            </a:r>
            <a:endParaRPr lang="en-US" dirty="0"/>
          </a:p>
          <a:p>
            <a:r>
              <a:rPr lang="en-US" dirty="0" err="1"/>
              <a:t>Itálie</a:t>
            </a:r>
            <a:r>
              <a:rPr lang="en-US" dirty="0"/>
              <a:t> a </a:t>
            </a:r>
            <a:r>
              <a:rPr lang="en-US" dirty="0" err="1"/>
              <a:t>Francie</a:t>
            </a:r>
            <a:r>
              <a:rPr lang="en-US" dirty="0"/>
              <a:t> – </a:t>
            </a:r>
            <a:r>
              <a:rPr lang="en-US" dirty="0" err="1"/>
              <a:t>Zelení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předvolebních</a:t>
            </a:r>
            <a:r>
              <a:rPr lang="en-US" dirty="0"/>
              <a:t> </a:t>
            </a:r>
            <a:r>
              <a:rPr lang="en-US" dirty="0" err="1"/>
              <a:t>koalic</a:t>
            </a:r>
            <a:endParaRPr lang="en-US" dirty="0"/>
          </a:p>
          <a:p>
            <a:r>
              <a:rPr lang="en-US" dirty="0" err="1"/>
              <a:t>Portfolia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vládách</a:t>
            </a:r>
            <a:r>
              <a:rPr lang="en-US" dirty="0"/>
              <a:t> – (1)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; (2) </a:t>
            </a:r>
            <a:r>
              <a:rPr lang="en-US" dirty="0" err="1"/>
              <a:t>zdraví</a:t>
            </a:r>
            <a:r>
              <a:rPr lang="en-US" dirty="0"/>
              <a:t>, </a:t>
            </a:r>
            <a:r>
              <a:rPr lang="en-US" dirty="0" err="1"/>
              <a:t>zemědělství</a:t>
            </a:r>
            <a:r>
              <a:rPr lang="en-US" dirty="0"/>
              <a:t>, </a:t>
            </a:r>
            <a:r>
              <a:rPr lang="en-US" dirty="0" err="1"/>
              <a:t>ochrana</a:t>
            </a:r>
            <a:r>
              <a:rPr lang="en-US" dirty="0"/>
              <a:t> </a:t>
            </a:r>
            <a:r>
              <a:rPr lang="en-US" dirty="0" err="1"/>
              <a:t>spotřebitele</a:t>
            </a:r>
            <a:r>
              <a:rPr lang="en-US" dirty="0"/>
              <a:t>; (3)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09F59-94C5-B925-5F06-98EBDAB7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dirty="0"/>
              <a:t>Úkol na příště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E692-A667-1339-C9B9-DE849C5C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cs-CZ" dirty="0"/>
              <a:t>Porovnejte na příkladu Greenpeace strategie hnutí ve většinovém a konsenzuálním politickém systému. </a:t>
            </a:r>
          </a:p>
          <a:p>
            <a:r>
              <a:rPr lang="cs-CZ" dirty="0"/>
              <a:t>Jako příklad většinového systému si vyberte buď Austrálii nebo Kanadu</a:t>
            </a:r>
          </a:p>
          <a:p>
            <a:r>
              <a:rPr lang="cs-CZ" dirty="0"/>
              <a:t>Porovnávejte se strategiemi českých Greenpeace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146" name="Picture 2" descr="Greenpeace Canada solidarity statement with Wet'suwet'en people - Greenpeace  Canada">
            <a:extLst>
              <a:ext uri="{FF2B5EF4-FFF2-40B4-BE49-F238E27FC236}">
                <a16:creationId xmlns:a16="http://schemas.microsoft.com/office/drawing/2014/main" id="{5BEA8D86-8E99-701B-33B2-50A7D4AE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090" y="751103"/>
            <a:ext cx="3730079" cy="2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zech activists cut water supply of the Environment Ministry to protest  against the Turów coal mine">
            <a:extLst>
              <a:ext uri="{FF2B5EF4-FFF2-40B4-BE49-F238E27FC236}">
                <a16:creationId xmlns:a16="http://schemas.microsoft.com/office/drawing/2014/main" id="{C8FF7BC4-8F37-5BC1-34A3-0C8C6915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090" y="3621733"/>
            <a:ext cx="3730079" cy="248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40005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sz="1900"/>
              <a:t>Daren </a:t>
            </a:r>
            <a:r>
              <a:rPr lang="en-US" sz="1900" err="1"/>
              <a:t>Acemoglu</a:t>
            </a:r>
            <a:r>
              <a:rPr lang="en-US" sz="1900"/>
              <a:t> a James Robinson (2012): Why Nations Fail. Crown Business.</a:t>
            </a:r>
          </a:p>
          <a:p>
            <a:pPr marL="0" indent="0">
              <a:buNone/>
            </a:pPr>
            <a:r>
              <a:rPr lang="en-GB" sz="1900" b="1" err="1"/>
              <a:t>Inkluzivním</a:t>
            </a:r>
            <a:r>
              <a:rPr lang="en-GB" sz="1900" b="1"/>
              <a:t> </a:t>
            </a:r>
            <a:r>
              <a:rPr lang="en-GB" sz="1900" b="1" err="1"/>
              <a:t>instituce</a:t>
            </a:r>
            <a:r>
              <a:rPr lang="en-GB" sz="1900"/>
              <a:t>: </a:t>
            </a:r>
            <a:r>
              <a:rPr lang="en-GB" sz="1900" err="1"/>
              <a:t>Podporují</a:t>
            </a:r>
            <a:r>
              <a:rPr lang="en-GB" sz="1900"/>
              <a:t> </a:t>
            </a:r>
            <a:r>
              <a:rPr lang="en-GB" sz="1900" err="1"/>
              <a:t>širokou</a:t>
            </a:r>
            <a:r>
              <a:rPr lang="en-GB" sz="1900"/>
              <a:t> </a:t>
            </a:r>
            <a:r>
              <a:rPr lang="en-GB" sz="1900" err="1"/>
              <a:t>účast</a:t>
            </a:r>
            <a:r>
              <a:rPr lang="en-GB" sz="1900"/>
              <a:t> </a:t>
            </a:r>
            <a:r>
              <a:rPr lang="en-GB" sz="1900" err="1"/>
              <a:t>obyvatel</a:t>
            </a:r>
            <a:r>
              <a:rPr lang="en-GB" sz="1900"/>
              <a:t> </a:t>
            </a:r>
            <a:r>
              <a:rPr lang="en-GB" sz="1900" err="1"/>
              <a:t>na</a:t>
            </a:r>
            <a:r>
              <a:rPr lang="en-GB" sz="1900"/>
              <a:t> </a:t>
            </a:r>
            <a:r>
              <a:rPr lang="en-GB" sz="1900" err="1"/>
              <a:t>ekonomických</a:t>
            </a:r>
            <a:r>
              <a:rPr lang="en-GB" sz="1900"/>
              <a:t> </a:t>
            </a:r>
            <a:r>
              <a:rPr lang="en-GB" sz="1900" err="1"/>
              <a:t>aktivitách</a:t>
            </a:r>
            <a:r>
              <a:rPr lang="en-GB" sz="1900"/>
              <a:t>, </a:t>
            </a:r>
            <a:r>
              <a:rPr lang="en-GB" sz="1900" err="1"/>
              <a:t>chrání</a:t>
            </a:r>
            <a:r>
              <a:rPr lang="en-GB" sz="1900"/>
              <a:t> </a:t>
            </a:r>
            <a:r>
              <a:rPr lang="en-GB" sz="1900" err="1"/>
              <a:t>vlastnická</a:t>
            </a:r>
            <a:r>
              <a:rPr lang="en-GB" sz="1900"/>
              <a:t> </a:t>
            </a:r>
            <a:r>
              <a:rPr lang="en-GB" sz="1900" err="1"/>
              <a:t>práva</a:t>
            </a:r>
            <a:r>
              <a:rPr lang="en-GB" sz="1900"/>
              <a:t>, </a:t>
            </a:r>
            <a:r>
              <a:rPr lang="en-GB" sz="1900" err="1"/>
              <a:t>zajišťují</a:t>
            </a:r>
            <a:r>
              <a:rPr lang="en-GB" sz="1900"/>
              <a:t> </a:t>
            </a:r>
            <a:r>
              <a:rPr lang="en-GB" sz="1900" err="1"/>
              <a:t>nestranné</a:t>
            </a:r>
            <a:r>
              <a:rPr lang="en-GB" sz="1900"/>
              <a:t> </a:t>
            </a:r>
            <a:r>
              <a:rPr lang="en-GB" sz="1900" err="1"/>
              <a:t>soudnictví</a:t>
            </a:r>
            <a:r>
              <a:rPr lang="en-GB" sz="1900"/>
              <a:t> a </a:t>
            </a:r>
            <a:r>
              <a:rPr lang="en-GB" sz="1900" err="1"/>
              <a:t>poskytují</a:t>
            </a:r>
            <a:r>
              <a:rPr lang="en-GB" sz="1900"/>
              <a:t> </a:t>
            </a:r>
            <a:r>
              <a:rPr lang="en-GB" sz="1900" err="1"/>
              <a:t>veřejné</a:t>
            </a:r>
            <a:r>
              <a:rPr lang="en-GB" sz="1900"/>
              <a:t> </a:t>
            </a:r>
            <a:r>
              <a:rPr lang="en-GB" sz="1900" err="1"/>
              <a:t>služby</a:t>
            </a:r>
            <a:r>
              <a:rPr lang="en-GB" sz="1900"/>
              <a:t>. Tyto </a:t>
            </a:r>
            <a:r>
              <a:rPr lang="en-GB" sz="1900" err="1"/>
              <a:t>instituce</a:t>
            </a:r>
            <a:r>
              <a:rPr lang="en-GB" sz="1900"/>
              <a:t> </a:t>
            </a:r>
            <a:r>
              <a:rPr lang="en-GB" sz="1900" err="1"/>
              <a:t>vedou</a:t>
            </a:r>
            <a:r>
              <a:rPr lang="en-GB" sz="1900"/>
              <a:t> k </a:t>
            </a:r>
            <a:r>
              <a:rPr lang="en-GB" sz="1900" err="1"/>
              <a:t>prosperitě</a:t>
            </a:r>
            <a:r>
              <a:rPr lang="en-GB" sz="1900"/>
              <a:t>.</a:t>
            </a:r>
          </a:p>
          <a:p>
            <a:pPr marL="0" indent="0">
              <a:buNone/>
            </a:pPr>
            <a:endParaRPr lang="en-GB" sz="1900" b="1"/>
          </a:p>
          <a:p>
            <a:pPr marL="0" indent="0">
              <a:buNone/>
            </a:pPr>
            <a:r>
              <a:rPr lang="en-GB" sz="1900" b="1" err="1"/>
              <a:t>Extraktivní</a:t>
            </a:r>
            <a:r>
              <a:rPr lang="en-GB" sz="1900" b="1"/>
              <a:t> </a:t>
            </a:r>
            <a:r>
              <a:rPr lang="en-GB" sz="1900" b="1" err="1"/>
              <a:t>instituce</a:t>
            </a:r>
            <a:r>
              <a:rPr lang="en-GB" sz="1900"/>
              <a:t>: </a:t>
            </a:r>
            <a:r>
              <a:rPr lang="en-GB" sz="1900" err="1"/>
              <a:t>Jsou</a:t>
            </a:r>
            <a:r>
              <a:rPr lang="en-GB" sz="1900"/>
              <a:t> </a:t>
            </a:r>
            <a:r>
              <a:rPr lang="en-GB" sz="1900" err="1"/>
              <a:t>navrženy</a:t>
            </a:r>
            <a:r>
              <a:rPr lang="en-GB" sz="1900"/>
              <a:t> </a:t>
            </a:r>
            <a:r>
              <a:rPr lang="en-GB" sz="1900" err="1"/>
              <a:t>tak</a:t>
            </a:r>
            <a:r>
              <a:rPr lang="en-GB" sz="1900"/>
              <a:t>, aby </a:t>
            </a:r>
            <a:r>
              <a:rPr lang="en-GB" sz="1900" err="1"/>
              <a:t>extrahovaly</a:t>
            </a:r>
            <a:r>
              <a:rPr lang="en-GB" sz="1900"/>
              <a:t> </a:t>
            </a:r>
            <a:r>
              <a:rPr lang="en-GB" sz="1900" err="1"/>
              <a:t>zdroje</a:t>
            </a:r>
            <a:r>
              <a:rPr lang="en-GB" sz="1900"/>
              <a:t> od </a:t>
            </a:r>
            <a:r>
              <a:rPr lang="en-GB" sz="1900" err="1"/>
              <a:t>většiny</a:t>
            </a:r>
            <a:r>
              <a:rPr lang="en-GB" sz="1900"/>
              <a:t> </a:t>
            </a:r>
            <a:r>
              <a:rPr lang="en-GB" sz="1900" err="1"/>
              <a:t>obyvatelstva</a:t>
            </a:r>
            <a:r>
              <a:rPr lang="en-GB" sz="1900"/>
              <a:t> </a:t>
            </a:r>
            <a:r>
              <a:rPr lang="en-GB" sz="1900" err="1"/>
              <a:t>ve</a:t>
            </a:r>
            <a:r>
              <a:rPr lang="en-GB" sz="1900"/>
              <a:t> </a:t>
            </a:r>
            <a:r>
              <a:rPr lang="en-GB" sz="1900" err="1"/>
              <a:t>prospěch</a:t>
            </a:r>
            <a:r>
              <a:rPr lang="en-GB" sz="1900"/>
              <a:t> </a:t>
            </a:r>
            <a:r>
              <a:rPr lang="en-GB" sz="1900" err="1"/>
              <a:t>elitní</a:t>
            </a:r>
            <a:r>
              <a:rPr lang="en-GB" sz="1900"/>
              <a:t> </a:t>
            </a:r>
            <a:r>
              <a:rPr lang="en-GB" sz="1900" err="1"/>
              <a:t>menšiny</a:t>
            </a:r>
            <a:r>
              <a:rPr lang="en-GB" sz="1900"/>
              <a:t>. Tyto </a:t>
            </a:r>
            <a:r>
              <a:rPr lang="en-GB" sz="1900" err="1"/>
              <a:t>instituce</a:t>
            </a:r>
            <a:r>
              <a:rPr lang="en-GB" sz="1900"/>
              <a:t> </a:t>
            </a:r>
            <a:r>
              <a:rPr lang="en-GB" sz="1900" err="1"/>
              <a:t>vedou</a:t>
            </a:r>
            <a:r>
              <a:rPr lang="en-GB" sz="1900"/>
              <a:t> k </a:t>
            </a:r>
            <a:r>
              <a:rPr lang="en-GB" sz="1900" err="1"/>
              <a:t>chudobě</a:t>
            </a:r>
            <a:r>
              <a:rPr lang="en-GB" sz="1900"/>
              <a:t>.</a:t>
            </a:r>
            <a:endParaRPr lang="en-US" sz="1900" b="1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050" name="Picture 2" descr="Why Nations Fail: Extractive and Inclusive Institutions – Merchants and  Mechanics">
            <a:extLst>
              <a:ext uri="{FF2B5EF4-FFF2-40B4-BE49-F238E27FC236}">
                <a16:creationId xmlns:a16="http://schemas.microsoft.com/office/drawing/2014/main" id="{41BFAE92-7994-A89E-24C1-059D8B6B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r="40127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Co je to </a:t>
            </a:r>
            <a:r>
              <a:rPr lang="en-US" dirty="0" err="1"/>
              <a:t>demokracie</a:t>
            </a:r>
            <a:r>
              <a:rPr lang="en-US" dirty="0"/>
              <a:t>? (Robert A. Dahl, 1971)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3" y="2286000"/>
            <a:ext cx="5993428" cy="3886200"/>
          </a:xfrm>
        </p:spPr>
        <p:txBody>
          <a:bodyPr>
            <a:normAutofit/>
          </a:bodyPr>
          <a:lstStyle/>
          <a:p>
            <a:r>
              <a:rPr lang="en-US" sz="1600" dirty="0" err="1"/>
              <a:t>Právo</a:t>
            </a:r>
            <a:r>
              <a:rPr lang="en-US" sz="1600" dirty="0"/>
              <a:t> </a:t>
            </a:r>
            <a:r>
              <a:rPr lang="en-US" sz="1600" dirty="0" err="1"/>
              <a:t>volit</a:t>
            </a:r>
            <a:endParaRPr lang="en-US" sz="1600" dirty="0"/>
          </a:p>
          <a:p>
            <a:r>
              <a:rPr lang="en-US" sz="1600" dirty="0" err="1"/>
              <a:t>Právo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zvolen</a:t>
            </a:r>
            <a:endParaRPr lang="en-US" sz="1600" dirty="0"/>
          </a:p>
          <a:p>
            <a:r>
              <a:rPr lang="en-US" sz="1600" dirty="0" err="1"/>
              <a:t>Právo</a:t>
            </a:r>
            <a:r>
              <a:rPr lang="en-US" sz="1600" dirty="0"/>
              <a:t> </a:t>
            </a:r>
            <a:r>
              <a:rPr lang="en-US" sz="1600" dirty="0" err="1"/>
              <a:t>politických</a:t>
            </a:r>
            <a:r>
              <a:rPr lang="en-US" sz="1600" dirty="0"/>
              <a:t> </a:t>
            </a:r>
            <a:r>
              <a:rPr lang="en-US" sz="1600" dirty="0" err="1"/>
              <a:t>leaderů</a:t>
            </a:r>
            <a:r>
              <a:rPr lang="en-US" sz="1600" dirty="0"/>
              <a:t> </a:t>
            </a:r>
            <a:r>
              <a:rPr lang="en-US" sz="1600" dirty="0" err="1"/>
              <a:t>soutěžit</a:t>
            </a:r>
            <a:r>
              <a:rPr lang="en-US" sz="1600" dirty="0"/>
              <a:t> o </a:t>
            </a:r>
            <a:r>
              <a:rPr lang="en-US" sz="1600" dirty="0" err="1"/>
              <a:t>podporu</a:t>
            </a:r>
            <a:r>
              <a:rPr lang="en-US" sz="1600" dirty="0"/>
              <a:t> a </a:t>
            </a:r>
            <a:r>
              <a:rPr lang="en-US" sz="1600" dirty="0" err="1"/>
              <a:t>voličské</a:t>
            </a:r>
            <a:r>
              <a:rPr lang="en-US" sz="1600" dirty="0"/>
              <a:t> </a:t>
            </a:r>
            <a:r>
              <a:rPr lang="en-US" sz="1600" dirty="0" err="1"/>
              <a:t>hlasy</a:t>
            </a:r>
            <a:endParaRPr lang="en-US" sz="1600" dirty="0"/>
          </a:p>
          <a:p>
            <a:r>
              <a:rPr lang="en-US" sz="1600" dirty="0" err="1"/>
              <a:t>Svobodné</a:t>
            </a:r>
            <a:r>
              <a:rPr lang="en-US" sz="1600" dirty="0"/>
              <a:t> a </a:t>
            </a:r>
            <a:r>
              <a:rPr lang="en-US" sz="1600" dirty="0" err="1"/>
              <a:t>spravedlivé</a:t>
            </a:r>
            <a:r>
              <a:rPr lang="en-US" sz="1600" dirty="0"/>
              <a:t> </a:t>
            </a:r>
            <a:r>
              <a:rPr lang="en-US" sz="1600" dirty="0" err="1"/>
              <a:t>volby</a:t>
            </a:r>
            <a:endParaRPr lang="en-US" sz="1600" dirty="0"/>
          </a:p>
          <a:p>
            <a:r>
              <a:rPr lang="en-US" sz="1600" dirty="0"/>
              <a:t>Svoboda </a:t>
            </a:r>
            <a:r>
              <a:rPr lang="en-US" sz="1600" dirty="0" err="1"/>
              <a:t>sdružování</a:t>
            </a:r>
            <a:endParaRPr lang="en-US" sz="1600" dirty="0"/>
          </a:p>
          <a:p>
            <a:r>
              <a:rPr lang="en-US" sz="1600" dirty="0"/>
              <a:t>Svoboda </a:t>
            </a:r>
            <a:r>
              <a:rPr lang="en-US" sz="1600" dirty="0" err="1"/>
              <a:t>projevu</a:t>
            </a:r>
            <a:endParaRPr lang="en-US" sz="1600" dirty="0"/>
          </a:p>
          <a:p>
            <a:r>
              <a:rPr lang="en-US" sz="1600" dirty="0" err="1"/>
              <a:t>Alternativní</a:t>
            </a:r>
            <a:r>
              <a:rPr lang="en-US" sz="1600" dirty="0"/>
              <a:t> </a:t>
            </a:r>
            <a:r>
              <a:rPr lang="en-US" sz="1600" dirty="0" err="1"/>
              <a:t>zdroje</a:t>
            </a:r>
            <a:r>
              <a:rPr lang="en-US" sz="1600" dirty="0"/>
              <a:t> </a:t>
            </a:r>
            <a:r>
              <a:rPr lang="en-US" sz="1600" dirty="0" err="1"/>
              <a:t>informací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Instituce</a:t>
            </a:r>
            <a:r>
              <a:rPr lang="en-US" sz="1600" dirty="0"/>
              <a:t> pro </a:t>
            </a:r>
            <a:r>
              <a:rPr lang="en-US" sz="1600" dirty="0" err="1"/>
              <a:t>tvorbu</a:t>
            </a:r>
            <a:r>
              <a:rPr lang="en-US" sz="1600" dirty="0"/>
              <a:t> </a:t>
            </a:r>
            <a:r>
              <a:rPr lang="en-US" sz="1600" dirty="0" err="1"/>
              <a:t>veřejných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</a:t>
            </a:r>
            <a:r>
              <a:rPr lang="en-US" sz="1600" dirty="0" err="1"/>
              <a:t>závislé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volbách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jiných</a:t>
            </a:r>
            <a:r>
              <a:rPr lang="en-US" sz="1600" dirty="0"/>
              <a:t> </a:t>
            </a:r>
            <a:r>
              <a:rPr lang="en-US" sz="1600" dirty="0" err="1"/>
              <a:t>projevech</a:t>
            </a:r>
            <a:r>
              <a:rPr lang="en-US" sz="1600" dirty="0"/>
              <a:t> </a:t>
            </a:r>
            <a:r>
              <a:rPr lang="en-US" sz="1600" dirty="0" err="1"/>
              <a:t>preferencí</a:t>
            </a:r>
            <a:r>
              <a:rPr lang="en-US" sz="1600" dirty="0"/>
              <a:t> 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074" name="Picture 2" descr="On Democracy (With a New Preface and Two New Chapters by Ian Shapiro)">
            <a:extLst>
              <a:ext uri="{FF2B5EF4-FFF2-40B4-BE49-F238E27FC236}">
                <a16:creationId xmlns:a16="http://schemas.microsoft.com/office/drawing/2014/main" id="{854F3389-ECF2-39C2-B2B4-B4649E0A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r="-2" b="-2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60629"/>
            <a:ext cx="9601200" cy="431157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Reprezentativní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Masbridge</a:t>
            </a:r>
            <a:r>
              <a:rPr lang="en-US" dirty="0"/>
              <a:t>, 2003)</a:t>
            </a:r>
            <a:r>
              <a:rPr lang="en-GB" dirty="0"/>
              <a:t>: </a:t>
            </a:r>
          </a:p>
          <a:p>
            <a:pPr marL="720725" indent="-274638">
              <a:buFont typeface="+mj-lt"/>
              <a:buAutoNum type="alphaUcPeriod"/>
            </a:pPr>
            <a:r>
              <a:rPr lang="en-GB" dirty="0" err="1"/>
              <a:t>Přislibující</a:t>
            </a:r>
            <a:r>
              <a:rPr lang="en-GB" dirty="0"/>
              <a:t> (Promissory) </a:t>
            </a:r>
            <a:r>
              <a:rPr lang="en-GB" dirty="0" err="1"/>
              <a:t>reprezentace</a:t>
            </a:r>
            <a:endParaRPr lang="en-GB" dirty="0"/>
          </a:p>
          <a:p>
            <a:pPr marL="720725" indent="-274638">
              <a:buFont typeface="+mj-lt"/>
              <a:buAutoNum type="alphaUcPeriod"/>
            </a:pPr>
            <a:r>
              <a:rPr lang="en-GB" dirty="0" err="1"/>
              <a:t>Anticipační</a:t>
            </a:r>
            <a:r>
              <a:rPr lang="en-GB" dirty="0"/>
              <a:t> (Anticipatory) </a:t>
            </a:r>
            <a:r>
              <a:rPr lang="en-GB" dirty="0" err="1"/>
              <a:t>reprezentace</a:t>
            </a:r>
            <a:endParaRPr lang="en-GB" dirty="0"/>
          </a:p>
          <a:p>
            <a:pPr marL="720725" indent="-274638">
              <a:buFont typeface="+mj-lt"/>
              <a:buAutoNum type="alphaUcPeriod"/>
            </a:pPr>
            <a:r>
              <a:rPr lang="en-GB" dirty="0" err="1"/>
              <a:t>Gyroskapická</a:t>
            </a:r>
            <a:r>
              <a:rPr lang="en-GB" dirty="0"/>
              <a:t> (Gyroscopic) </a:t>
            </a:r>
            <a:r>
              <a:rPr lang="en-GB" dirty="0" err="1"/>
              <a:t>reprezentace</a:t>
            </a:r>
            <a:endParaRPr lang="en-GB" dirty="0"/>
          </a:p>
          <a:p>
            <a:pPr marL="720725" indent="-274638">
              <a:buFont typeface="+mj-lt"/>
              <a:buAutoNum type="alphaUcPeriod"/>
            </a:pPr>
            <a:r>
              <a:rPr lang="en-GB" dirty="0" err="1"/>
              <a:t>Zrcadlová</a:t>
            </a:r>
            <a:r>
              <a:rPr lang="en-GB" dirty="0"/>
              <a:t> (Surrogate) </a:t>
            </a:r>
            <a:r>
              <a:rPr lang="en-GB" dirty="0" err="1"/>
              <a:t>reprezentace</a:t>
            </a:r>
            <a:endParaRPr lang="en-GB" dirty="0"/>
          </a:p>
          <a:p>
            <a:pPr marL="446087" indent="0">
              <a:buNone/>
            </a:pPr>
            <a:endParaRPr lang="en-US" dirty="0"/>
          </a:p>
          <a:p>
            <a:r>
              <a:rPr lang="en-US" b="1" dirty="0" err="1"/>
              <a:t>Participativní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rozhodnutí</a:t>
            </a:r>
            <a:r>
              <a:rPr lang="en-US" dirty="0"/>
              <a:t> s </a:t>
            </a:r>
            <a:r>
              <a:rPr lang="en-US" dirty="0" err="1"/>
              <a:t>důrazem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přímou</a:t>
            </a:r>
            <a:r>
              <a:rPr lang="en-US" dirty="0"/>
              <a:t> </a:t>
            </a:r>
            <a:r>
              <a:rPr lang="en-US" dirty="0" err="1"/>
              <a:t>participaci</a:t>
            </a:r>
            <a:r>
              <a:rPr lang="en-US" dirty="0"/>
              <a:t> </a:t>
            </a:r>
            <a:r>
              <a:rPr lang="en-US" dirty="0" err="1"/>
              <a:t>občanů</a:t>
            </a:r>
            <a:r>
              <a:rPr lang="en-US" dirty="0"/>
              <a:t> (referendum –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iniciace</a:t>
            </a:r>
            <a:r>
              <a:rPr lang="en-US" dirty="0"/>
              <a:t> referenda </a:t>
            </a:r>
            <a:r>
              <a:rPr lang="en-US" dirty="0" err="1"/>
              <a:t>občany</a:t>
            </a:r>
            <a:r>
              <a:rPr lang="en-US" dirty="0"/>
              <a:t>,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 pro </a:t>
            </a:r>
            <a:r>
              <a:rPr lang="en-US" dirty="0" err="1"/>
              <a:t>platnost</a:t>
            </a:r>
            <a:r>
              <a:rPr lang="en-US" dirty="0"/>
              <a:t> referenda, </a:t>
            </a:r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Deliberativní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snaha</a:t>
            </a:r>
            <a:r>
              <a:rPr lang="en-US" dirty="0"/>
              <a:t> o </a:t>
            </a:r>
            <a:r>
              <a:rPr lang="en-US" dirty="0" err="1"/>
              <a:t>konsenzus</a:t>
            </a:r>
            <a:r>
              <a:rPr lang="en-US" dirty="0"/>
              <a:t> </a:t>
            </a:r>
            <a:r>
              <a:rPr lang="en-US" dirty="0" err="1"/>
              <a:t>napříč</a:t>
            </a:r>
            <a:r>
              <a:rPr lang="en-US" dirty="0"/>
              <a:t> </a:t>
            </a:r>
            <a:r>
              <a:rPr lang="en-US" dirty="0" err="1"/>
              <a:t>všemi</a:t>
            </a:r>
            <a:r>
              <a:rPr lang="en-US" dirty="0"/>
              <a:t> </a:t>
            </a:r>
            <a:r>
              <a:rPr lang="en-US" dirty="0" err="1"/>
              <a:t>skupinami</a:t>
            </a:r>
            <a:r>
              <a:rPr lang="en-US" dirty="0"/>
              <a:t> </a:t>
            </a:r>
            <a:r>
              <a:rPr lang="en-US" dirty="0" err="1"/>
              <a:t>občanů</a:t>
            </a:r>
            <a:r>
              <a:rPr lang="en-US" dirty="0"/>
              <a:t> (</a:t>
            </a:r>
            <a:r>
              <a:rPr lang="en-US" dirty="0" err="1"/>
              <a:t>občanské</a:t>
            </a:r>
            <a:r>
              <a:rPr lang="en-US" dirty="0"/>
              <a:t> </a:t>
            </a:r>
            <a:r>
              <a:rPr lang="en-US" dirty="0" err="1"/>
              <a:t>parlemanty</a:t>
            </a:r>
            <a:r>
              <a:rPr lang="en-US" dirty="0"/>
              <a:t>, </a:t>
            </a:r>
            <a:r>
              <a:rPr lang="en-US" dirty="0" err="1"/>
              <a:t>slyšení</a:t>
            </a:r>
            <a:r>
              <a:rPr lang="en-US" dirty="0"/>
              <a:t>, </a:t>
            </a:r>
            <a:r>
              <a:rPr lang="en-US" dirty="0" err="1"/>
              <a:t>konsenzuální</a:t>
            </a:r>
            <a:r>
              <a:rPr lang="en-US" dirty="0"/>
              <a:t> </a:t>
            </a:r>
            <a:r>
              <a:rPr lang="en-US" dirty="0" err="1"/>
              <a:t>konference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8BCE-8639-C7F3-7BF0-54FDBD2D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politické reprezentace s ohledem na životní prostředí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D2F3-6986-A551-B63F-38C84369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„Parlamentární </a:t>
            </a:r>
            <a:r>
              <a:rPr lang="cs-CZ" dirty="0" err="1"/>
              <a:t>presentismus</a:t>
            </a:r>
            <a:r>
              <a:rPr lang="cs-CZ" dirty="0"/>
              <a:t>“ (Thompson 2010, Boston 2017, </a:t>
            </a:r>
            <a:r>
              <a:rPr lang="cs-CZ" dirty="0" err="1"/>
              <a:t>MacKenzie</a:t>
            </a:r>
            <a:r>
              <a:rPr lang="cs-CZ" dirty="0"/>
              <a:t> 2017)</a:t>
            </a:r>
          </a:p>
          <a:p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časový</a:t>
            </a:r>
            <a:r>
              <a:rPr lang="en-GB" dirty="0"/>
              <a:t> </a:t>
            </a:r>
            <a:r>
              <a:rPr lang="en-GB" dirty="0" err="1"/>
              <a:t>horizont</a:t>
            </a:r>
            <a:endParaRPr lang="en-GB" dirty="0"/>
          </a:p>
          <a:p>
            <a:r>
              <a:rPr lang="en-GB" dirty="0" err="1"/>
              <a:t>Podreprezentace</a:t>
            </a:r>
            <a:r>
              <a:rPr lang="en-GB" dirty="0"/>
              <a:t> </a:t>
            </a:r>
            <a:r>
              <a:rPr lang="en-GB" dirty="0" err="1"/>
              <a:t>budoucích</a:t>
            </a:r>
            <a:r>
              <a:rPr lang="en-GB" dirty="0"/>
              <a:t> </a:t>
            </a:r>
            <a:r>
              <a:rPr lang="en-GB" dirty="0" err="1"/>
              <a:t>generací</a:t>
            </a:r>
            <a:endParaRPr lang="en-GB" dirty="0"/>
          </a:p>
          <a:p>
            <a:r>
              <a:rPr lang="en-GB" dirty="0" err="1"/>
              <a:t>Diskontování</a:t>
            </a:r>
            <a:r>
              <a:rPr lang="en-GB" dirty="0"/>
              <a:t> </a:t>
            </a:r>
            <a:r>
              <a:rPr lang="en-GB" dirty="0" err="1"/>
              <a:t>budoucích</a:t>
            </a:r>
            <a:r>
              <a:rPr lang="en-GB" dirty="0"/>
              <a:t> </a:t>
            </a:r>
            <a:r>
              <a:rPr lang="en-GB" dirty="0" err="1"/>
              <a:t>nákladů</a:t>
            </a:r>
            <a:r>
              <a:rPr lang="en-GB" dirty="0"/>
              <a:t> a </a:t>
            </a:r>
            <a:r>
              <a:rPr lang="en-GB" dirty="0" err="1"/>
              <a:t>přínosů</a:t>
            </a:r>
            <a:endParaRPr lang="en-GB" dirty="0"/>
          </a:p>
          <a:p>
            <a:r>
              <a:rPr lang="en-GB" dirty="0" err="1"/>
              <a:t>Institucionální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posilující</a:t>
            </a:r>
            <a:r>
              <a:rPr lang="en-GB" dirty="0"/>
              <a:t> </a:t>
            </a:r>
            <a:r>
              <a:rPr lang="en-GB" dirty="0" err="1"/>
              <a:t>prezentismus</a:t>
            </a:r>
            <a:endParaRPr lang="en-GB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Vícedruhová</a:t>
            </a:r>
            <a:r>
              <a:rPr lang="cs-CZ" dirty="0"/>
              <a:t> politická </a:t>
            </a:r>
            <a:r>
              <a:rPr lang="cs-CZ" dirty="0" err="1"/>
              <a:t>reprenzentace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40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5130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9EB82-5710-4187-D14C-88C9203A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14581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cap="all" dirty="0" err="1"/>
              <a:t>Nedostatečná</a:t>
            </a:r>
            <a:r>
              <a:rPr lang="en-US" sz="1900" cap="all" dirty="0"/>
              <a:t> </a:t>
            </a:r>
            <a:r>
              <a:rPr lang="en-US" sz="1900" cap="all" dirty="0" err="1"/>
              <a:t>reflexe</a:t>
            </a:r>
            <a:r>
              <a:rPr lang="en-US" sz="1900" cap="all" dirty="0"/>
              <a:t> </a:t>
            </a:r>
            <a:r>
              <a:rPr lang="en-US" sz="1900" cap="all" dirty="0" err="1"/>
              <a:t>environmentálních</a:t>
            </a:r>
            <a:r>
              <a:rPr lang="en-US" sz="1900" cap="all" dirty="0"/>
              <a:t> </a:t>
            </a:r>
            <a:r>
              <a:rPr lang="en-US" sz="1900" cap="all" dirty="0" err="1"/>
              <a:t>postojů</a:t>
            </a:r>
            <a:r>
              <a:rPr lang="en-US" sz="1900" cap="all" dirty="0"/>
              <a:t> v </a:t>
            </a:r>
            <a:r>
              <a:rPr lang="en-US" sz="1900" cap="all" dirty="0" err="1"/>
              <a:t>rámci</a:t>
            </a:r>
            <a:r>
              <a:rPr lang="en-US" sz="1900" cap="all" dirty="0"/>
              <a:t> </a:t>
            </a:r>
            <a:r>
              <a:rPr lang="en-US" sz="1900" cap="all" dirty="0" err="1"/>
              <a:t>politické</a:t>
            </a:r>
            <a:r>
              <a:rPr lang="en-US" sz="1900" cap="all" dirty="0"/>
              <a:t> </a:t>
            </a:r>
            <a:r>
              <a:rPr lang="en-US" sz="1900" cap="all" dirty="0" err="1"/>
              <a:t>soutěže</a:t>
            </a:r>
            <a:br>
              <a:rPr lang="en-US" sz="1900" cap="all" dirty="0"/>
            </a:br>
            <a:br>
              <a:rPr lang="en-US" sz="1900" cap="all" dirty="0"/>
            </a:br>
            <a:r>
              <a:rPr lang="en-GB" sz="10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Rohrschneider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R., &amp; Miles, M. R. (2015). Representation through parties? Environmental attitudes and party stances in Europe in 2013. </a:t>
            </a:r>
            <a:r>
              <a:rPr lang="en-GB" sz="1000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Environmental Politics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GB" sz="1000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24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(4), 617–640. https://</a:t>
            </a:r>
            <a:r>
              <a:rPr lang="en-GB" sz="10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doi.org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/10.1080/09644016.2015.1023579</a:t>
            </a:r>
            <a:br>
              <a:rPr lang="en-US" sz="1900" cap="all" dirty="0"/>
            </a:br>
            <a:endParaRPr lang="en-US" sz="1900" cap="all" dirty="0"/>
          </a:p>
        </p:txBody>
      </p:sp>
      <p:pic>
        <p:nvPicPr>
          <p:cNvPr id="5124" name="Picture 4" descr="Figure 4.  Citizen preferences and party stances on economic issues in East and West Europe.">
            <a:extLst>
              <a:ext uri="{FF2B5EF4-FFF2-40B4-BE49-F238E27FC236}">
                <a16:creationId xmlns:a16="http://schemas.microsoft.com/office/drawing/2014/main" id="{BCFB0058-39F6-1C77-5087-44359382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59" y="643467"/>
            <a:ext cx="4871013" cy="35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gure 3.  Citizen and party preferences on environmental issues match in the West but not East.">
            <a:extLst>
              <a:ext uri="{FF2B5EF4-FFF2-40B4-BE49-F238E27FC236}">
                <a16:creationId xmlns:a16="http://schemas.microsoft.com/office/drawing/2014/main" id="{149650EB-37A0-AC9F-5B83-36A1D43AB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559" y="662858"/>
            <a:ext cx="4871013" cy="35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92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srovnávat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69312"/>
            <a:ext cx="9601200" cy="3581400"/>
          </a:xfrm>
        </p:spPr>
        <p:txBody>
          <a:bodyPr>
            <a:normAutofit/>
          </a:bodyPr>
          <a:lstStyle/>
          <a:p>
            <a:r>
              <a:rPr lang="en-US" b="1" dirty="0"/>
              <a:t>Democracy index (The Economist Intelligence Unit)</a:t>
            </a:r>
          </a:p>
          <a:p>
            <a:pPr marL="457200" indent="-457200">
              <a:buAutoNum type="arabicParenBoth"/>
            </a:pPr>
            <a:r>
              <a:rPr lang="en-US" dirty="0" err="1"/>
              <a:t>Volební</a:t>
            </a:r>
            <a:r>
              <a:rPr lang="en-US" dirty="0"/>
              <a:t> </a:t>
            </a:r>
            <a:r>
              <a:rPr lang="en-US" dirty="0" err="1"/>
              <a:t>pluralismus</a:t>
            </a:r>
            <a:r>
              <a:rPr lang="en-US" dirty="0"/>
              <a:t>; (2) </a:t>
            </a:r>
            <a:r>
              <a:rPr lang="en-US" dirty="0" err="1"/>
              <a:t>Fungování</a:t>
            </a:r>
            <a:r>
              <a:rPr lang="en-US" dirty="0"/>
              <a:t> </a:t>
            </a:r>
            <a:r>
              <a:rPr lang="en-US" dirty="0" err="1"/>
              <a:t>vlád</a:t>
            </a:r>
            <a:r>
              <a:rPr lang="en-US" dirty="0"/>
              <a:t>; (3) </a:t>
            </a:r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participace</a:t>
            </a:r>
            <a:r>
              <a:rPr lang="en-US" dirty="0"/>
              <a:t>; (4) </a:t>
            </a:r>
            <a:r>
              <a:rPr lang="en-US" dirty="0" err="1"/>
              <a:t>Politická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kultura</a:t>
            </a:r>
            <a:r>
              <a:rPr lang="en-US" dirty="0"/>
              <a:t>; (5) </a:t>
            </a:r>
            <a:r>
              <a:rPr lang="en-US" dirty="0" err="1"/>
              <a:t>Občanské</a:t>
            </a:r>
            <a:r>
              <a:rPr lang="en-US" dirty="0"/>
              <a:t> </a:t>
            </a:r>
            <a:r>
              <a:rPr lang="en-US" dirty="0" err="1"/>
              <a:t>svobody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Freedom House Ind</a:t>
            </a:r>
            <a:r>
              <a:rPr lang="en-US" dirty="0"/>
              <a:t>ex </a:t>
            </a:r>
          </a:p>
          <a:p>
            <a:pPr marL="0" indent="0">
              <a:buNone/>
            </a:pPr>
            <a:r>
              <a:rPr lang="en-GB" dirty="0" err="1"/>
              <a:t>Zahrnuje</a:t>
            </a:r>
            <a:r>
              <a:rPr lang="en-GB" dirty="0"/>
              <a:t> 25 </a:t>
            </a:r>
            <a:r>
              <a:rPr lang="en-GB" dirty="0" err="1"/>
              <a:t>indikátorů</a:t>
            </a:r>
            <a:r>
              <a:rPr lang="en-GB" dirty="0"/>
              <a:t> v </a:t>
            </a:r>
            <a:r>
              <a:rPr lang="en-GB" dirty="0" err="1"/>
              <a:t>kategoriích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volební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, </a:t>
            </a:r>
            <a:r>
              <a:rPr lang="en-GB" dirty="0" err="1"/>
              <a:t>politický</a:t>
            </a:r>
            <a:r>
              <a:rPr lang="en-GB" dirty="0"/>
              <a:t> </a:t>
            </a:r>
            <a:r>
              <a:rPr lang="en-GB" dirty="0" err="1"/>
              <a:t>pluralismus</a:t>
            </a:r>
            <a:r>
              <a:rPr lang="en-GB" dirty="0"/>
              <a:t>, </a:t>
            </a:r>
            <a:r>
              <a:rPr lang="en-GB" dirty="0" err="1"/>
              <a:t>fungování</a:t>
            </a:r>
            <a:r>
              <a:rPr lang="en-GB" dirty="0"/>
              <a:t> </a:t>
            </a:r>
            <a:r>
              <a:rPr lang="en-GB" dirty="0" err="1"/>
              <a:t>vlády</a:t>
            </a:r>
            <a:r>
              <a:rPr lang="en-GB" dirty="0"/>
              <a:t>, </a:t>
            </a:r>
            <a:r>
              <a:rPr lang="en-GB" dirty="0" err="1"/>
              <a:t>svoboda</a:t>
            </a:r>
            <a:r>
              <a:rPr lang="en-GB" dirty="0"/>
              <a:t> </a:t>
            </a:r>
            <a:r>
              <a:rPr lang="en-GB" dirty="0" err="1"/>
              <a:t>projevu</a:t>
            </a:r>
            <a:r>
              <a:rPr lang="en-GB" dirty="0"/>
              <a:t>, </a:t>
            </a:r>
            <a:r>
              <a:rPr lang="en-GB" dirty="0" err="1"/>
              <a:t>sdružování</a:t>
            </a:r>
            <a:r>
              <a:rPr lang="en-GB" dirty="0"/>
              <a:t> a </a:t>
            </a:r>
            <a:r>
              <a:rPr lang="en-GB" dirty="0" err="1"/>
              <a:t>právní</a:t>
            </a:r>
            <a:r>
              <a:rPr lang="en-GB" dirty="0"/>
              <a:t> </a:t>
            </a:r>
            <a:r>
              <a:rPr lang="en-GB" dirty="0" err="1"/>
              <a:t>stát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liší politické systémy (</a:t>
            </a:r>
            <a:r>
              <a:rPr lang="cs-CZ" dirty="0" err="1"/>
              <a:t>Lijphart</a:t>
            </a:r>
            <a:r>
              <a:rPr lang="cs-CZ" dirty="0"/>
              <a:t> 1999, 2012)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695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Exekutivně stranická dimenze</a:t>
            </a:r>
          </a:p>
          <a:p>
            <a:r>
              <a:rPr lang="cs-CZ" dirty="0"/>
              <a:t>Koncentrace vládní moci: </a:t>
            </a:r>
            <a:r>
              <a:rPr lang="en-GB" dirty="0" err="1"/>
              <a:t>jednobarevné</a:t>
            </a:r>
            <a:r>
              <a:rPr lang="en-GB" dirty="0"/>
              <a:t> </a:t>
            </a:r>
            <a:r>
              <a:rPr lang="en-GB" dirty="0" err="1"/>
              <a:t>kabinety</a:t>
            </a:r>
            <a:r>
              <a:rPr lang="en-GB" dirty="0"/>
              <a:t> vs. </a:t>
            </a:r>
            <a:r>
              <a:rPr lang="en-GB" dirty="0" err="1"/>
              <a:t>široké</a:t>
            </a:r>
            <a:r>
              <a:rPr lang="en-GB" dirty="0"/>
              <a:t> </a:t>
            </a:r>
            <a:r>
              <a:rPr lang="en-GB" dirty="0" err="1"/>
              <a:t>koaliční</a:t>
            </a:r>
            <a:r>
              <a:rPr lang="en-GB" dirty="0"/>
              <a:t> </a:t>
            </a:r>
            <a:r>
              <a:rPr lang="en-GB" dirty="0" err="1"/>
              <a:t>vlády</a:t>
            </a:r>
            <a:r>
              <a:rPr lang="en-GB" dirty="0"/>
              <a:t> </a:t>
            </a:r>
          </a:p>
          <a:p>
            <a:r>
              <a:rPr lang="cs-CZ" dirty="0"/>
              <a:t>Exekutivně-legislativní vztahy: </a:t>
            </a:r>
            <a:r>
              <a:rPr lang="en-GB" dirty="0"/>
              <a:t>dominance </a:t>
            </a:r>
            <a:r>
              <a:rPr lang="en-GB" dirty="0" err="1"/>
              <a:t>exekutivy</a:t>
            </a:r>
            <a:r>
              <a:rPr lang="en-GB" dirty="0"/>
              <a:t> vs. </a:t>
            </a:r>
            <a:r>
              <a:rPr lang="en-GB" dirty="0" err="1"/>
              <a:t>rovnováha</a:t>
            </a:r>
            <a:r>
              <a:rPr lang="en-GB" dirty="0"/>
              <a:t> </a:t>
            </a:r>
            <a:r>
              <a:rPr lang="en-GB" dirty="0" err="1"/>
              <a:t>moci</a:t>
            </a:r>
            <a:r>
              <a:rPr lang="en-GB" dirty="0"/>
              <a:t> </a:t>
            </a:r>
          </a:p>
          <a:p>
            <a:r>
              <a:rPr lang="cs-CZ" dirty="0"/>
              <a:t>Stranický systém: </a:t>
            </a:r>
            <a:r>
              <a:rPr lang="en-GB" dirty="0" err="1"/>
              <a:t>dvoustranický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vs. </a:t>
            </a:r>
            <a:r>
              <a:rPr lang="en-GB" dirty="0" err="1"/>
              <a:t>multipartismus</a:t>
            </a:r>
            <a:r>
              <a:rPr lang="en-GB" dirty="0"/>
              <a:t> </a:t>
            </a:r>
          </a:p>
          <a:p>
            <a:r>
              <a:rPr lang="cs-CZ" dirty="0"/>
              <a:t>Volební systém: většinový vs. poměrný</a:t>
            </a:r>
          </a:p>
          <a:p>
            <a:r>
              <a:rPr lang="cs-CZ" dirty="0"/>
              <a:t>Systém zájmových skupin: </a:t>
            </a:r>
            <a:r>
              <a:rPr lang="cs-CZ" dirty="0" err="1"/>
              <a:t>konkureční</a:t>
            </a:r>
            <a:r>
              <a:rPr lang="cs-CZ" dirty="0"/>
              <a:t> vs. korporativistický</a:t>
            </a:r>
          </a:p>
          <a:p>
            <a:pPr marL="0" indent="0">
              <a:buNone/>
            </a:pPr>
            <a:r>
              <a:rPr lang="cs-CZ" b="1" dirty="0"/>
              <a:t>Federálně unitární dimenze</a:t>
            </a:r>
          </a:p>
          <a:p>
            <a:r>
              <a:rPr lang="cs-CZ" dirty="0"/>
              <a:t>Centralizovaná vláda: centralizovaný vs. decentralizovaný</a:t>
            </a:r>
          </a:p>
          <a:p>
            <a:r>
              <a:rPr lang="cs-CZ" dirty="0"/>
              <a:t>Distribuce moci: jednokomorový vs. dvoukomorový systém</a:t>
            </a:r>
          </a:p>
          <a:p>
            <a:r>
              <a:rPr lang="cs-CZ" dirty="0"/>
              <a:t>Rigidita ústavy: flexibilní vs rigidní</a:t>
            </a:r>
          </a:p>
          <a:p>
            <a:r>
              <a:rPr lang="cs-CZ" dirty="0"/>
              <a:t>Možnosti soudního přezkumu legislativy: slabý vs. silný</a:t>
            </a:r>
          </a:p>
          <a:p>
            <a:r>
              <a:rPr lang="cs-CZ" dirty="0"/>
              <a:t>Postavení centrální banky: závislá na exekutivě vs. nezávislá</a:t>
            </a:r>
          </a:p>
        </p:txBody>
      </p:sp>
    </p:spTree>
    <p:extLst>
      <p:ext uri="{BB962C8B-B14F-4D97-AF65-F5344CB8AC3E}">
        <p14:creationId xmlns:p14="http://schemas.microsoft.com/office/powerpoint/2010/main" val="73927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Westminsterský</a:t>
            </a:r>
            <a:r>
              <a:rPr lang="en-US" dirty="0"/>
              <a:t> model (</a:t>
            </a:r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Británie</a:t>
            </a:r>
            <a:r>
              <a:rPr lang="en-US" dirty="0"/>
              <a:t>, </a:t>
            </a:r>
            <a:r>
              <a:rPr lang="en-US" dirty="0" err="1"/>
              <a:t>Nový</a:t>
            </a:r>
            <a:r>
              <a:rPr lang="en-US" dirty="0"/>
              <a:t> Z</a:t>
            </a:r>
            <a:r>
              <a:rPr lang="cs-CZ" dirty="0" err="1"/>
              <a:t>éland</a:t>
            </a:r>
            <a:r>
              <a:rPr lang="cs-CZ" dirty="0"/>
              <a:t> do roku 1996, Barbados)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011" y="2329148"/>
            <a:ext cx="96012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Koncentrace vládní moci v jednobarevných vládách</a:t>
            </a:r>
          </a:p>
          <a:p>
            <a:r>
              <a:rPr lang="cs-CZ" dirty="0"/>
              <a:t>Dominance vlády</a:t>
            </a:r>
          </a:p>
          <a:p>
            <a:r>
              <a:rPr lang="cs-CZ" dirty="0"/>
              <a:t>Systém dvou stran</a:t>
            </a:r>
          </a:p>
          <a:p>
            <a:r>
              <a:rPr lang="cs-CZ" dirty="0"/>
              <a:t>Většinový a disproporční volební systém</a:t>
            </a:r>
          </a:p>
          <a:p>
            <a:r>
              <a:rPr lang="cs-CZ" dirty="0"/>
              <a:t>Pluralismus zájmových skupin (žádná skupina nedominuje, elity soutěží o přístup k tvůrcům politických rozhodnutí)</a:t>
            </a:r>
          </a:p>
          <a:p>
            <a:r>
              <a:rPr lang="cs-CZ" dirty="0"/>
              <a:t>Centralizovaná vláda</a:t>
            </a:r>
          </a:p>
          <a:p>
            <a:r>
              <a:rPr lang="cs-CZ" dirty="0"/>
              <a:t>Koncentrace legislativní moci v jednokomorovém parlamentu</a:t>
            </a:r>
          </a:p>
          <a:p>
            <a:r>
              <a:rPr lang="cs-CZ" dirty="0"/>
              <a:t>Ústavní flexibilita</a:t>
            </a:r>
          </a:p>
          <a:p>
            <a:r>
              <a:rPr lang="cs-CZ" dirty="0"/>
              <a:t>Absence soudního přezkumu</a:t>
            </a:r>
          </a:p>
          <a:p>
            <a:r>
              <a:rPr lang="cs-CZ" dirty="0"/>
              <a:t>Závislá centrální banka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19977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5219</TotalTime>
  <Words>1151</Words>
  <Application>Microsoft Macintosh PowerPoint</Application>
  <PresentationFormat>Widescreen</PresentationFormat>
  <Paragraphs>138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Open Sans</vt:lpstr>
      <vt:lpstr>Crop</vt:lpstr>
      <vt:lpstr>2.Institucio-nální pozadí tvorby politik </vt:lpstr>
      <vt:lpstr>Proč jsou instituce důležité? </vt:lpstr>
      <vt:lpstr>Co je to demokracie? (Robert A. Dahl, 1971)</vt:lpstr>
      <vt:lpstr>Je jen jedna demokracie? </vt:lpstr>
      <vt:lpstr>Problémy politické reprezentace s ohledem na životní prostředí</vt:lpstr>
      <vt:lpstr>Nedostatečná reflexe environmentálních postojů v rámci politické soutěže  Rohrschneider, R., &amp; Miles, M. R. (2015). Representation through parties? Environmental attitudes and party stances in Europe in 2013. Environmental Politics, 24(4), 617–640. https://doi.org/10.1080/09644016.2015.1023579 </vt:lpstr>
      <vt:lpstr>Jak srovnávat demokracie</vt:lpstr>
      <vt:lpstr>Jak se liší politické systémy (Lijphart 1999, 2012)</vt:lpstr>
      <vt:lpstr>Westminsterský model (Velká Británie, Nový Zéland do roku 1996, Barbados)</vt:lpstr>
      <vt:lpstr>The Values Party (Nový Zéland)</vt:lpstr>
      <vt:lpstr>Konsenzuální model (Švýcarsko, Belgie a EU)</vt:lpstr>
      <vt:lpstr>Struktura politických příležitostí v politických systémech</vt:lpstr>
      <vt:lpstr>Strany zelených v národních vládách (Poguntke 2002)</vt:lpstr>
      <vt:lpstr>Úkol na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veřejné politiky</dc:title>
  <dc:creator>Karel Čada</dc:creator>
  <cp:lastModifiedBy>Karel Čada</cp:lastModifiedBy>
  <cp:revision>57</cp:revision>
  <cp:lastPrinted>2015-10-06T14:41:08Z</cp:lastPrinted>
  <dcterms:created xsi:type="dcterms:W3CDTF">2015-09-29T10:14:30Z</dcterms:created>
  <dcterms:modified xsi:type="dcterms:W3CDTF">2025-03-11T13:44:42Z</dcterms:modified>
</cp:coreProperties>
</file>