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23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71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31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8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06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7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57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79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9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78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4D2F-D469-4C22-9AED-A13BC23F80A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F2BB9-3320-4C75-B4D8-EAFA6D394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72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b="1" dirty="0"/>
              <a:t>Vady a poruchy komunikace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195830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Bliss</a:t>
            </a:r>
            <a:r>
              <a:rPr lang="cs-CZ" altLang="cs-CZ" dirty="0" smtClean="0"/>
              <a:t> </a:t>
            </a:r>
            <a:r>
              <a:rPr lang="cs-CZ" altLang="cs-CZ" dirty="0" smtClean="0"/>
              <a:t>a </a:t>
            </a:r>
            <a:r>
              <a:rPr lang="cs-CZ" altLang="cs-CZ" dirty="0" err="1" smtClean="0"/>
              <a:t>Makaton</a:t>
            </a:r>
            <a:r>
              <a:rPr lang="cs-CZ" altLang="cs-CZ" dirty="0" smtClean="0"/>
              <a:t> (</a:t>
            </a:r>
            <a:r>
              <a:rPr lang="cs-CZ" altLang="cs-CZ" dirty="0" smtClean="0">
                <a:hlinkClick r:id="rId2" action="ppaction://hlinksldjump"/>
              </a:rPr>
              <a:t>zpět</a:t>
            </a:r>
            <a:r>
              <a:rPr lang="cs-CZ" altLang="cs-CZ" dirty="0" smtClean="0"/>
              <a:t>)</a:t>
            </a:r>
            <a:endParaRPr lang="cs-CZ" altLang="cs-CZ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3012" name="AutoShape 4" descr="Výsledek obrázku pro bliss system communication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43013" name="Picture 5" descr="figure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916113"/>
            <a:ext cx="3875087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6" descr="4d8f59659aecc2c24d9ab6e6217078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1844676"/>
            <a:ext cx="455295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1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 action="ppaction://hlinksldjump"/>
              </a:rPr>
              <a:t>Piktogramy</a:t>
            </a:r>
            <a:endParaRPr lang="cs-CZ" altLang="cs-CZ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44036" name="Picture 4" descr="Výsledek obrázku pro piktogram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773239"/>
            <a:ext cx="26638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 descr="Výsledek obrázku pro piktogram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1773238"/>
            <a:ext cx="3024187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6" descr="Výsledek obrázku pro piktogram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1773238"/>
            <a:ext cx="2811462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8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Vady a poruchy komunikace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6"/>
            <a:ext cx="91440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Jazyk</a:t>
            </a:r>
            <a:r>
              <a:rPr lang="cs-CZ" altLang="cs-CZ" sz="2300" dirty="0"/>
              <a:t> – souhrn sdělovacích  prostředků používaných ve společenské skupině (národ, menšina, sociální skupina)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Řeč</a:t>
            </a:r>
            <a:r>
              <a:rPr lang="cs-CZ" altLang="cs-CZ" sz="2300" dirty="0"/>
              <a:t> – schopnost užívat verbální i neverbální jazykové prostředky v komunikaci a interakci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Mluva</a:t>
            </a:r>
            <a:r>
              <a:rPr lang="cs-CZ" altLang="cs-CZ" sz="2300" dirty="0"/>
              <a:t> – způsob používání řeči včetně emocionálního zabarvení (nedbalá, afektovaná atp.)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300" dirty="0"/>
              <a:t>=) Narušená komunikační schopnost </a:t>
            </a:r>
            <a:r>
              <a:rPr lang="cs-CZ" altLang="cs-CZ" sz="2300" b="1" dirty="0"/>
              <a:t>ne pouze mluvená řeč (ale i její grafická forma, mimoverbální prostředky a další kanály)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300" dirty="0"/>
              <a:t>Dominantní problematikou je ale stále </a:t>
            </a:r>
            <a:r>
              <a:rPr lang="cs-CZ" altLang="cs-CZ" sz="2300" b="1" dirty="0"/>
              <a:t>logopedická oblast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300" dirty="0"/>
              <a:t> - někdy jsou sem zařazovány i </a:t>
            </a:r>
            <a:r>
              <a:rPr lang="cs-CZ" altLang="cs-CZ" sz="2300" b="1" dirty="0"/>
              <a:t>specifické vzdělávací potřeby </a:t>
            </a:r>
            <a:r>
              <a:rPr lang="cs-CZ" altLang="cs-CZ" sz="2300" dirty="0"/>
              <a:t>(SVP)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300" b="1" u="sng" dirty="0"/>
              <a:t>Základní předpoklady pro komunikaci mluvenou řečí: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300" b="1" dirty="0"/>
              <a:t>Dobré</a:t>
            </a:r>
            <a:r>
              <a:rPr lang="cs-CZ" altLang="cs-CZ" sz="2300" dirty="0"/>
              <a:t> </a:t>
            </a:r>
            <a:r>
              <a:rPr lang="cs-CZ" altLang="cs-CZ" sz="2300" b="1" dirty="0"/>
              <a:t>sluchové vnímání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300" b="1" dirty="0"/>
              <a:t>Správná funkce mozkových center a nervových drah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300" b="1" dirty="0"/>
              <a:t>Funkční motorika mluvidel</a:t>
            </a:r>
            <a:r>
              <a:rPr lang="cs-CZ" altLang="cs-CZ" sz="2300" dirty="0"/>
              <a:t> (dýchací, hlasové a artikulační orgány)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300" b="1" dirty="0"/>
              <a:t>Dostatečná kapacita inteligence</a:t>
            </a:r>
          </a:p>
        </p:txBody>
      </p:sp>
    </p:spTree>
    <p:extLst>
      <p:ext uri="{BB962C8B-B14F-4D97-AF65-F5344CB8AC3E}">
        <p14:creationId xmlns:p14="http://schemas.microsoft.com/office/powerpoint/2010/main" val="36733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435" y="0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Etiologie</a:t>
            </a:r>
            <a:endParaRPr lang="cs-CZ" alt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669" y="1576552"/>
            <a:ext cx="11556124" cy="5165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 smtClean="0"/>
              <a:t>Mnoho </a:t>
            </a:r>
            <a:r>
              <a:rPr lang="cs-CZ" altLang="cs-CZ" sz="3200" b="1" dirty="0"/>
              <a:t>různých příčin</a:t>
            </a:r>
            <a:r>
              <a:rPr lang="cs-CZ" altLang="cs-CZ" sz="3200" dirty="0"/>
              <a:t>, často souvislost s </a:t>
            </a:r>
            <a:r>
              <a:rPr lang="cs-CZ" altLang="cs-CZ" sz="3200" b="1" dirty="0"/>
              <a:t>opožděným vývojem či poškozením CNS</a:t>
            </a:r>
            <a:r>
              <a:rPr lang="cs-CZ" altLang="cs-CZ" sz="3200" dirty="0"/>
              <a:t> (se zráním CNS dobrá prognóza)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dirty="0"/>
              <a:t>Důsledek sluchového poškození =) kompenzace sluchové vady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/>
              <a:t>Poškození mluvidel </a:t>
            </a:r>
            <a:r>
              <a:rPr lang="cs-CZ" altLang="cs-CZ" sz="3200" dirty="0"/>
              <a:t>(rozštěpy atp.) =) lékařský zákrok a logopedická péče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/>
              <a:t>Psychické faktory </a:t>
            </a:r>
            <a:r>
              <a:rPr lang="cs-CZ" altLang="cs-CZ" sz="3200" dirty="0"/>
              <a:t>=)odstranění primárního problému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dirty="0"/>
              <a:t>Často také jako </a:t>
            </a:r>
            <a:r>
              <a:rPr lang="cs-CZ" altLang="cs-CZ" sz="3200" b="1" dirty="0"/>
              <a:t>symptom </a:t>
            </a:r>
            <a:r>
              <a:rPr lang="cs-CZ" altLang="cs-CZ" sz="3200" dirty="0"/>
              <a:t>jiného postižení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8620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 smtClean="0"/>
              <a:t>Správná diagnostika musí respektovat přirozená stadia ontogeneze řeči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 smtClean="0"/>
              <a:t>Potíže zaznamená nejprve většinou rodina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 smtClean="0"/>
              <a:t>Foniatr, ORL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b="1" u="sng" dirty="0" smtClean="0"/>
              <a:t>Logopedická diagnostika </a:t>
            </a:r>
            <a:r>
              <a:rPr lang="cs-CZ" altLang="cs-CZ" dirty="0" smtClean="0"/>
              <a:t>– </a:t>
            </a:r>
            <a:r>
              <a:rPr lang="cs-CZ" altLang="cs-CZ" b="1" dirty="0" smtClean="0"/>
              <a:t>posouzení všech jazykových rovin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/>
              <a:t>- foneticko-fonologická </a:t>
            </a:r>
            <a:r>
              <a:rPr lang="cs-CZ" altLang="cs-CZ" dirty="0" smtClean="0"/>
              <a:t>(výslovnost a zvuková stránka)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/>
              <a:t>- lexikálně-sémantická </a:t>
            </a:r>
            <a:r>
              <a:rPr lang="cs-CZ" altLang="cs-CZ" dirty="0" smtClean="0"/>
              <a:t>(slovní zásoba a porozumění významu)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/>
              <a:t>- morfologicko-syntaktická </a:t>
            </a:r>
            <a:r>
              <a:rPr lang="cs-CZ" altLang="cs-CZ" dirty="0" smtClean="0"/>
              <a:t>(gramatika a stavba vět)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/>
              <a:t>- pragmatická </a:t>
            </a:r>
            <a:r>
              <a:rPr lang="cs-CZ" altLang="cs-CZ" dirty="0" smtClean="0"/>
              <a:t>(používání ke komunikaci v sociálním prostředí)</a:t>
            </a:r>
          </a:p>
          <a:p>
            <a:pPr>
              <a:lnSpc>
                <a:spcPct val="80000"/>
              </a:lnSpc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b="1" dirty="0" smtClean="0"/>
              <a:t>Hranice fyziologické nemluvnosti – cca 3. rok věku!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11617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Přehled ontogeneze lidské řeči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90688"/>
            <a:ext cx="12029090" cy="497867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u="sng" dirty="0" err="1"/>
              <a:t>Předřečová</a:t>
            </a:r>
            <a:r>
              <a:rPr lang="cs-CZ" altLang="cs-CZ" sz="2000" b="1" u="sng" dirty="0"/>
              <a:t> stadia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Období křiku </a:t>
            </a:r>
            <a:r>
              <a:rPr lang="cs-CZ" altLang="cs-CZ" sz="2000" dirty="0"/>
              <a:t>(do konce 6.  týdne) – fyziologický reflex, pak signální význam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Období broukání </a:t>
            </a:r>
            <a:r>
              <a:rPr lang="cs-CZ" altLang="cs-CZ" sz="2000" dirty="0"/>
              <a:t>(do konce 2. měsíce) – jednoduché zvuky, hl. samohlásky – dobrá nálada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Období žvatlání </a:t>
            </a:r>
            <a:r>
              <a:rPr lang="cs-CZ" altLang="cs-CZ" sz="2000" dirty="0"/>
              <a:t>(do konce 1. roku) – napodobování, příprava na artikulaci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Práh porozumění</a:t>
            </a:r>
            <a:r>
              <a:rPr lang="cs-CZ" altLang="cs-CZ" sz="2000" dirty="0"/>
              <a:t> – reakce na porozumění smyslu ze strany druhých lidí, primární reakce na melodii řeči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Práh proslovení</a:t>
            </a:r>
            <a:r>
              <a:rPr lang="cs-CZ" altLang="cs-CZ" sz="2000" dirty="0"/>
              <a:t> – první srozumitelná slova, pokusy o vyslovení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Stadia vývoje řeči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Emocionálně volní stadium </a:t>
            </a:r>
            <a:r>
              <a:rPr lang="cs-CZ" altLang="cs-CZ" sz="2000" dirty="0"/>
              <a:t>(do konce 2. roku) – vyjadřování pocitů a potřeb, jednoslovné věty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Asociačně reprodukční stadium </a:t>
            </a:r>
            <a:r>
              <a:rPr lang="cs-CZ" altLang="cs-CZ" sz="2000" dirty="0"/>
              <a:t>(do konce 3. roku) – spojování slov s předměty, používání jednouché gramatiky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Stadium logických pojmů </a:t>
            </a:r>
            <a:r>
              <a:rPr lang="cs-CZ" altLang="cs-CZ" sz="2000" dirty="0"/>
              <a:t>(do konce 4. roku) – abstrakce, otázky Proč?, Co je to?, vědomí vlastní identity (já), velmi dynamický vývoj v řeči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Intelektualizace řeči</a:t>
            </a:r>
            <a:r>
              <a:rPr lang="cs-CZ" altLang="cs-CZ" sz="2000" dirty="0"/>
              <a:t> – správné obsahové i formální vyjadřování myšlenek, zpřesňování gramatiky a osvojování nových pojmů</a:t>
            </a:r>
          </a:p>
        </p:txBody>
      </p:sp>
    </p:spTree>
    <p:extLst>
      <p:ext uri="{BB962C8B-B14F-4D97-AF65-F5344CB8AC3E}">
        <p14:creationId xmlns:p14="http://schemas.microsoft.com/office/powerpoint/2010/main" val="88359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0103" y="-136924"/>
            <a:ext cx="8229600" cy="940966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Klasifikace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9545" y="630621"/>
            <a:ext cx="11650717" cy="603846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Centrální vady a poruchy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Vývojová dysfázie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Afázie </a:t>
            </a:r>
            <a:r>
              <a:rPr lang="cs-CZ" altLang="cs-CZ" sz="1600" dirty="0"/>
              <a:t>(narušení již vyvinuté schopnosti – mozkové příhody, úrazy atp.)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Breptavost </a:t>
            </a:r>
            <a:r>
              <a:rPr lang="cs-CZ" altLang="cs-CZ" sz="1600" dirty="0"/>
              <a:t>(spojeno s drobným organickým poškozením mozku – nález na EEG)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Koktavost </a:t>
            </a:r>
            <a:r>
              <a:rPr lang="cs-CZ" altLang="cs-CZ" sz="1600" dirty="0"/>
              <a:t>(tonické či </a:t>
            </a:r>
            <a:r>
              <a:rPr lang="cs-CZ" altLang="cs-CZ" sz="1600" dirty="0" err="1"/>
              <a:t>tonoklonické</a:t>
            </a:r>
            <a:r>
              <a:rPr lang="cs-CZ" altLang="cs-CZ" sz="1600" dirty="0"/>
              <a:t> křeče svalstva mluvních orgánů, často i drobné organické poškození mozku)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Neurotické vady a poruchy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Mutismus </a:t>
            </a:r>
            <a:r>
              <a:rPr lang="cs-CZ" altLang="cs-CZ" sz="1600" dirty="0"/>
              <a:t>(při či po psychickém traumatu)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Efektivní mutismus </a:t>
            </a:r>
            <a:r>
              <a:rPr lang="cs-CZ" altLang="cs-CZ" sz="1600" dirty="0"/>
              <a:t>(vůči konkrétní osobě)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 err="1"/>
              <a:t>Surdomutismus</a:t>
            </a:r>
            <a:r>
              <a:rPr lang="cs-CZ" altLang="cs-CZ" sz="1600" i="1" dirty="0"/>
              <a:t> </a:t>
            </a:r>
            <a:r>
              <a:rPr lang="cs-CZ" altLang="cs-CZ" sz="1600" dirty="0"/>
              <a:t>(neurotická ztráta řeči, nápadně živá schopnost odezíráním mimiky)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Vady mluvidel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Huhňavost </a:t>
            </a:r>
            <a:r>
              <a:rPr lang="cs-CZ" altLang="cs-CZ" sz="1600" dirty="0"/>
              <a:t>– patologicky snížená rezonance (překážka v nosu či nosohltanu)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Palatolálie </a:t>
            </a:r>
            <a:r>
              <a:rPr lang="cs-CZ" altLang="cs-CZ" sz="1600" dirty="0"/>
              <a:t>– důsledek rozštěpu patra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Poruchy artikulace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Dyslálie </a:t>
            </a:r>
            <a:r>
              <a:rPr lang="cs-CZ" altLang="cs-CZ" sz="1600" dirty="0"/>
              <a:t>– patologická forma výslovnosti některých hlásek či jejich vynechávání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 err="1"/>
              <a:t>Dysartie</a:t>
            </a:r>
            <a:r>
              <a:rPr lang="cs-CZ" altLang="cs-CZ" sz="1600" i="1" dirty="0"/>
              <a:t> </a:t>
            </a:r>
            <a:r>
              <a:rPr lang="cs-CZ" altLang="cs-CZ" sz="1600" dirty="0"/>
              <a:t>– celková porucha artikulace (př. při DMO, postiženy řečové funkce, ne mozková centra)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Poruchy hlasu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Chraptivost </a:t>
            </a:r>
            <a:r>
              <a:rPr lang="cs-CZ" altLang="cs-CZ" sz="1600" dirty="0"/>
              <a:t>(dysfonie) – patologické změny na hlasivkách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600" i="1" dirty="0"/>
              <a:t>Mutace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u="sng" dirty="0"/>
              <a:t>Symptomatické vady a poruchy</a:t>
            </a:r>
            <a:r>
              <a:rPr lang="cs-CZ" altLang="cs-CZ" sz="1600" dirty="0"/>
              <a:t> – vady a poruchy řeči způsobené jiným primárním postižením (př. nedoslýchavost, mentální postižení)</a:t>
            </a:r>
          </a:p>
        </p:txBody>
      </p:sp>
    </p:spTree>
    <p:extLst>
      <p:ext uri="{BB962C8B-B14F-4D97-AF65-F5344CB8AC3E}">
        <p14:creationId xmlns:p14="http://schemas.microsoft.com/office/powerpoint/2010/main" val="1427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Terapie a kompenzace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Především </a:t>
            </a:r>
            <a:r>
              <a:rPr lang="cs-CZ" altLang="cs-CZ" sz="2400" b="1"/>
              <a:t>logopedie</a:t>
            </a:r>
            <a:r>
              <a:rPr lang="cs-CZ" altLang="cs-CZ" sz="2400"/>
              <a:t> – rozvoj hlavně od 2. pol. 20. st.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Systém praktické logopedické péče</a:t>
            </a:r>
            <a:r>
              <a:rPr lang="cs-CZ" altLang="cs-CZ" sz="2400"/>
              <a:t> (prof. </a:t>
            </a:r>
            <a:r>
              <a:rPr lang="cs-CZ" altLang="cs-CZ" sz="2400" b="1"/>
              <a:t>Sovák</a:t>
            </a:r>
            <a:r>
              <a:rPr lang="cs-CZ" altLang="cs-CZ" sz="2400"/>
              <a:t>) – rezort školství a zdravotnictví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Školní logoped – ve speciálních školách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Klinický logoped – ve zdravotnických zařízeních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Různá prognóza nápravy a různé formy komunikace</a:t>
            </a:r>
            <a:r>
              <a:rPr lang="cs-CZ" altLang="cs-CZ" sz="2400"/>
              <a:t> (alternativní a augmentativní formy)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Zvýšené </a:t>
            </a:r>
            <a:r>
              <a:rPr lang="cs-CZ" altLang="cs-CZ" sz="2400" b="1"/>
              <a:t>riziko</a:t>
            </a:r>
            <a:r>
              <a:rPr lang="cs-CZ" altLang="cs-CZ" sz="2400"/>
              <a:t> </a:t>
            </a:r>
            <a:r>
              <a:rPr lang="cs-CZ" altLang="cs-CZ" sz="2400" b="1"/>
              <a:t>sociální izolace</a:t>
            </a:r>
            <a:r>
              <a:rPr lang="cs-CZ" altLang="cs-CZ" sz="240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Výhoda PC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Vzdělávání - </a:t>
            </a:r>
            <a:r>
              <a:rPr lang="cs-CZ" altLang="cs-CZ" sz="2400" b="1"/>
              <a:t>většinou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7185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Alternativní formy komunikace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u="sng" dirty="0" smtClean="0"/>
              <a:t>Řada dorozumívacích systémů</a:t>
            </a:r>
            <a:r>
              <a:rPr lang="cs-CZ" altLang="cs-CZ" dirty="0" smtClean="0"/>
              <a:t> – podobné i vzdálené běžné mluvené řeči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 smtClean="0"/>
              <a:t>Znak do řeči (gestikulace a pantomima)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 smtClean="0"/>
              <a:t>Znakový jazyk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 smtClean="0">
                <a:hlinkClick r:id="rId2" action="ppaction://hlinksldjump"/>
              </a:rPr>
              <a:t>Piktogramy </a:t>
            </a:r>
            <a:r>
              <a:rPr lang="cs-CZ" altLang="cs-CZ" dirty="0" smtClean="0"/>
              <a:t>(srozumitelné všem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 smtClean="0">
                <a:hlinkClick r:id="rId3" action="ppaction://hlinksldjump"/>
              </a:rPr>
              <a:t>Jazykové </a:t>
            </a:r>
            <a:r>
              <a:rPr lang="cs-CZ" altLang="cs-CZ" b="1" dirty="0" smtClean="0">
                <a:hlinkClick r:id="rId3" action="ppaction://hlinksldjump"/>
              </a:rPr>
              <a:t>systémy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Bliss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Makaton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 smtClean="0"/>
              <a:t>Dotykové dorozumívací systémy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Základní znak dorozumívacích systémů - </a:t>
            </a:r>
            <a:r>
              <a:rPr lang="cs-CZ" altLang="cs-CZ" b="1" dirty="0" smtClean="0"/>
              <a:t>jednoduchost</a:t>
            </a:r>
          </a:p>
        </p:txBody>
      </p:sp>
    </p:spTree>
    <p:extLst>
      <p:ext uri="{BB962C8B-B14F-4D97-AF65-F5344CB8AC3E}">
        <p14:creationId xmlns:p14="http://schemas.microsoft.com/office/powerpoint/2010/main" val="12695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Specifika života lidí s narušenou komunikační schopností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89929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Mnoho forem a stupňů</a:t>
            </a:r>
            <a:r>
              <a:rPr lang="cs-CZ" altLang="cs-CZ" sz="2600" dirty="0"/>
              <a:t> =) různé způsoby ovlivnění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Různá forma tolerance společností</a:t>
            </a:r>
            <a:r>
              <a:rPr lang="cs-CZ" altLang="cs-CZ" sz="2600" dirty="0"/>
              <a:t> (př. „ráčkování“ – rotacismus je vysoce tolerované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V případě těžších poruch je </a:t>
            </a:r>
            <a:r>
              <a:rPr lang="cs-CZ" altLang="cs-CZ" sz="2600" b="1" dirty="0"/>
              <a:t>okolí komunikačně dezorientováno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Psychické faktory</a:t>
            </a:r>
            <a:r>
              <a:rPr lang="cs-CZ" altLang="cs-CZ" sz="2600" dirty="0"/>
              <a:t> – nejdůležitější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Snaha příliš nevyužívat alternativní formy komunikace – pokud to ale jinak nejde, pak naopak!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Diferencovaný přístup</a:t>
            </a:r>
            <a:r>
              <a:rPr lang="cs-CZ" altLang="cs-CZ" sz="2600" dirty="0"/>
              <a:t> – např. u breptavosti usměrňovat, u koktavosti neupozorňovat a neusměrňovat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Poměrně častá obtíž - </a:t>
            </a:r>
            <a:r>
              <a:rPr lang="cs-CZ" altLang="cs-CZ" sz="2600" b="1" dirty="0"/>
              <a:t>logofobie</a:t>
            </a:r>
          </a:p>
        </p:txBody>
      </p:sp>
    </p:spTree>
    <p:extLst>
      <p:ext uri="{BB962C8B-B14F-4D97-AF65-F5344CB8AC3E}">
        <p14:creationId xmlns:p14="http://schemas.microsoft.com/office/powerpoint/2010/main" val="21520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730</Words>
  <Application>Microsoft Office PowerPoint</Application>
  <PresentationFormat>Širokoúhlá obrazovka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Vady a poruchy komunikace</vt:lpstr>
      <vt:lpstr>Vady a poruchy komunikace</vt:lpstr>
      <vt:lpstr>Etiologie</vt:lpstr>
      <vt:lpstr>Diagnostika</vt:lpstr>
      <vt:lpstr>Přehled ontogeneze lidské řeči</vt:lpstr>
      <vt:lpstr>Klasifikace</vt:lpstr>
      <vt:lpstr>Terapie a kompenzace</vt:lpstr>
      <vt:lpstr>Alternativní formy komunikace</vt:lpstr>
      <vt:lpstr>Specifika života lidí s narušenou komunikační schopností</vt:lpstr>
      <vt:lpstr>Bliss a Makaton (zpět)</vt:lpstr>
      <vt:lpstr>Piktogramy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Vady a poruchy komunikace</dc:title>
  <dc:creator>Kamil Kotlík</dc:creator>
  <cp:lastModifiedBy>Kamil Kotlík</cp:lastModifiedBy>
  <cp:revision>1</cp:revision>
  <dcterms:created xsi:type="dcterms:W3CDTF">2020-03-20T11:27:26Z</dcterms:created>
  <dcterms:modified xsi:type="dcterms:W3CDTF">2020-03-20T11:34:45Z</dcterms:modified>
</cp:coreProperties>
</file>