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5" r:id="rId4"/>
    <p:sldId id="274" r:id="rId5"/>
    <p:sldId id="277" r:id="rId6"/>
  </p:sldIdLst>
  <p:sldSz cx="12192000" cy="6858000"/>
  <p:notesSz cx="6889750" cy="100218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BBAE78F-07B2-44F7-A7F9-B152F3C31CD7}">
          <p14:sldIdLst>
            <p14:sldId id="256"/>
            <p14:sldId id="276"/>
            <p14:sldId id="275"/>
            <p14:sldId id="274"/>
            <p14:sldId id="277"/>
          </p14:sldIdLst>
        </p14:section>
        <p14:section name="Oddíl bez názvu" id="{1ED07A2A-4CE7-4E64-A6A6-57D27AAC7E81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D8D6C0-8640-4DEA-9BE8-E6B055F09E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353A7E-8EC7-4970-94E0-691DFCCFD5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5423EA-E01C-4756-ABBC-31DBC0089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13B-1A40-41C4-AFC4-5952D16B646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A8CF1C-7177-4716-973A-ECD8CA476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10DE5C-6CFF-4449-A703-96C56ED63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882-A637-454E-BA0F-7F3CF59286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27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50F86-120E-4D11-BCB8-E14635392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45A2D9E-1DA8-411F-AFF3-7F9EC1F26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96027B-0955-4ED4-ABFC-665C8BC40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13B-1A40-41C4-AFC4-5952D16B646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8EAEC8-1C82-4E2D-8EE0-4F1330F59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934EAD-EED2-449A-847A-27333928F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882-A637-454E-BA0F-7F3CF59286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555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E446C15-5937-4C69-90FB-64FB34E851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56199DC-2BEC-4312-BF8F-6299DCD38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9FF264-9875-4DDD-89E0-F51FA536A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13B-1A40-41C4-AFC4-5952D16B646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25A37E-4131-47E3-886B-16C517ACF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E80FC3-C184-4A7B-B245-F342EFCC2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882-A637-454E-BA0F-7F3CF59286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89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AD964-ECFE-4BAB-840A-2362700AD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812AE0-722D-4093-A33E-8B30A4178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27B6D9-87BB-422E-88E4-7BDA495FF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13B-1A40-41C4-AFC4-5952D16B646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BDD454-8DC4-4E6D-B640-D93793722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308C35-00A1-443A-AEF2-B95D3EA6A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882-A637-454E-BA0F-7F3CF59286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19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40C6B-1B23-46BB-AD7C-CC6F80508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FDBF3F-87AD-40D2-9919-370D971A1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115D65-4553-4A65-A77F-BF18C8FE5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13B-1A40-41C4-AFC4-5952D16B646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B0DEF3-CDC5-466E-B251-87B40AFD8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89E685-C9B9-4322-B421-4C0E4887A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882-A637-454E-BA0F-7F3CF59286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77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89CDF-1FCC-403D-8F60-F14D7FA77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BA2FEE-737E-49CF-B0AC-37B6AF0106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34E067-3C27-4AA1-999F-7EB7FC338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55FBB5-3209-4CB4-927A-EDE81E9ED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13B-1A40-41C4-AFC4-5952D16B646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2CCB665-8AEC-4137-98EE-A87586B9B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2C183F-79EE-450F-A4E7-DCC40A5D0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882-A637-454E-BA0F-7F3CF59286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899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D4D08-E528-4FEC-8175-D0F61864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98B174-FCBA-4701-B2F9-9009451B1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CD8899A-E19F-4867-B00C-897BF8134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6A3B3B4-62B8-44F2-80CA-6E04E4ACFA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AD85BEE-40DC-4B1A-B334-38CDF3A145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7D2D550-C822-425D-8920-571BF3B5E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13B-1A40-41C4-AFC4-5952D16B646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B8510BF-BA24-4B81-9611-507547A0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D5F6E4B-7097-4F98-8F61-FDE0902C5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882-A637-454E-BA0F-7F3CF59286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48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64771F-24AD-4144-9C56-DD24BD4ED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CF0F55A-175D-452A-9937-494AA3203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13B-1A40-41C4-AFC4-5952D16B646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74BC32D-8738-43ED-8E60-A24629B10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EB364B2-1008-4E0D-B78B-ECF7C251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882-A637-454E-BA0F-7F3CF59286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37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6914260-4726-4E19-98DE-C33326E96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13B-1A40-41C4-AFC4-5952D16B646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3D8EA0A-DCFD-4BEA-9A5D-83FF8F30E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E6AAB0-C715-4C0D-9405-221DC1AF1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882-A637-454E-BA0F-7F3CF59286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039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113D1D-7BCD-4036-8F32-CB1DCBEB7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6E5E96-3087-4F2C-AA7F-9C5D27350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ECCB90B-C091-481D-9537-584A17BF3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9697E4-A64C-4763-AD1B-A58E1CB5F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13B-1A40-41C4-AFC4-5952D16B646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DD48ED-1798-4CC1-9951-CD5B4A16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85ECB8-AA07-40F8-80A6-232D2640F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882-A637-454E-BA0F-7F3CF59286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279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4B28CE-BE29-4A1E-84F7-7D62150C8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29B6501-EA48-4CD7-B768-37B09AAC8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937E338-B8BF-4FA1-AF27-3559D11A6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CD633C-8D5E-49E0-AAA6-13BE8DA22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A13B-1A40-41C4-AFC4-5952D16B646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742BE2-67E3-4FB0-8F06-93414455F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E226E0-B173-4461-A8CA-D2FC51B27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1882-A637-454E-BA0F-7F3CF59286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712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B845495-0495-463F-831E-FB476B1B9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F617F8-3871-447D-85F6-5F96306E4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F529B5-9AFA-41AF-94D7-3311F7C909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2A13B-1A40-41C4-AFC4-5952D16B646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E4E254-11D3-4651-8768-EC05918EA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62B236-BEBF-4CD1-AC2B-CF17EBA00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71882-A637-454E-BA0F-7F3CF59286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089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75D5F5-EAE7-487A-9BA7-C2EA813692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Slovo a řeč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5897081-6430-4124-8842-BA219A438B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III.</a:t>
            </a:r>
          </a:p>
        </p:txBody>
      </p:sp>
    </p:spTree>
    <p:extLst>
      <p:ext uri="{BB962C8B-B14F-4D97-AF65-F5344CB8AC3E}">
        <p14:creationId xmlns:p14="http://schemas.microsoft.com/office/powerpoint/2010/main" val="313702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E4D2B8-87EA-41F0-A397-0FDB92597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Hérakleitos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AAC2EF-1973-430C-9166-551063136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7929"/>
            <a:ext cx="10515600" cy="5104946"/>
          </a:xfrm>
        </p:spPr>
        <p:txBody>
          <a:bodyPr>
            <a:normAutofit fontScale="70000" lnSpcReduction="20000"/>
          </a:bodyPr>
          <a:lstStyle/>
          <a:p>
            <a:r>
              <a:rPr lang="cs-CZ" sz="2900" dirty="0"/>
              <a:t>„Jméno luku je život, avšak jeho dílo je smrt.“</a:t>
            </a:r>
          </a:p>
          <a:p>
            <a:pPr marL="0" indent="0">
              <a:buNone/>
            </a:pPr>
            <a:r>
              <a:rPr lang="cs-CZ" sz="2900" dirty="0"/>
              <a:t>    „</a:t>
            </a:r>
            <a:r>
              <a:rPr lang="el-GR" sz="2900" dirty="0"/>
              <a:t>τῷ οὖν τόξῷ ὄνομα βίος, ἔργον δὲ θάνατος.</a:t>
            </a:r>
            <a:r>
              <a:rPr lang="cs-CZ" sz="2900" dirty="0"/>
              <a:t>“ DK 22, B48</a:t>
            </a:r>
          </a:p>
          <a:p>
            <a:pPr marL="0" indent="0">
              <a:buNone/>
            </a:pPr>
            <a:endParaRPr lang="cs-CZ" sz="2900" dirty="0"/>
          </a:p>
          <a:p>
            <a:r>
              <a:rPr lang="cs-CZ" sz="2900" dirty="0"/>
              <a:t> „Moře: voda nejčistší i nejposkvrněnější; pro ryby pitná a životodárná, pro lidi nepitná a zhoubná.“</a:t>
            </a:r>
          </a:p>
          <a:p>
            <a:pPr marL="0" indent="0">
              <a:buNone/>
            </a:pPr>
            <a:r>
              <a:rPr lang="cs-CZ" sz="2900" dirty="0"/>
              <a:t>    „</a:t>
            </a:r>
            <a:r>
              <a:rPr lang="el-GR" sz="2900" dirty="0"/>
              <a:t>θάλασσα· ὕδωρ καθαρώτατον καὶ μιαρώτατονἰ</a:t>
            </a:r>
            <a:r>
              <a:rPr lang="cs-CZ" sz="2900" dirty="0"/>
              <a:t> </a:t>
            </a:r>
            <a:r>
              <a:rPr lang="el-GR" sz="2900" dirty="0"/>
              <a:t>χθύσι μὲν πότιμον </a:t>
            </a:r>
            <a:r>
              <a:rPr lang="cs-CZ" sz="2900" dirty="0"/>
              <a:t> </a:t>
            </a:r>
            <a:r>
              <a:rPr lang="el-GR" sz="2900" dirty="0"/>
              <a:t>καὶ σωτήριον, ἀνθρώποις δὲ </a:t>
            </a:r>
            <a:r>
              <a:rPr lang="cs-CZ" sz="2900" dirty="0"/>
              <a:t>     </a:t>
            </a:r>
          </a:p>
          <a:p>
            <a:pPr marL="0" indent="0">
              <a:buNone/>
            </a:pPr>
            <a:r>
              <a:rPr lang="cs-CZ" sz="2900" dirty="0"/>
              <a:t>     </a:t>
            </a:r>
            <a:r>
              <a:rPr lang="el-GR" sz="2900" dirty="0"/>
              <a:t>ἄποτον καὶ ὀλέθριον.</a:t>
            </a:r>
            <a:r>
              <a:rPr lang="cs-CZ" sz="2900" dirty="0"/>
              <a:t>“ DK 22, B61</a:t>
            </a:r>
          </a:p>
          <a:p>
            <a:endParaRPr lang="cs-CZ" sz="2900" dirty="0"/>
          </a:p>
          <a:p>
            <a:r>
              <a:rPr lang="cs-CZ" sz="2900" dirty="0"/>
              <a:t> „Nesmrtelní jsou smrtelní, smrtelní jsou nesmrtelní: </a:t>
            </a:r>
          </a:p>
          <a:p>
            <a:pPr marL="0" indent="0">
              <a:buNone/>
            </a:pPr>
            <a:r>
              <a:rPr lang="cs-CZ" sz="2900" dirty="0"/>
              <a:t>     jedni žijí smrt těch druhých, </a:t>
            </a:r>
          </a:p>
          <a:p>
            <a:pPr marL="0" indent="0">
              <a:buNone/>
            </a:pPr>
            <a:r>
              <a:rPr lang="cs-CZ" sz="2900" dirty="0"/>
              <a:t>     druzí umírají život těch prvních.“ </a:t>
            </a:r>
          </a:p>
          <a:p>
            <a:pPr marL="0" indent="0">
              <a:buNone/>
            </a:pPr>
            <a:r>
              <a:rPr lang="cs-CZ" sz="2900" dirty="0"/>
              <a:t> </a:t>
            </a:r>
          </a:p>
          <a:p>
            <a:pPr marL="0" indent="0">
              <a:buNone/>
            </a:pPr>
            <a:r>
              <a:rPr lang="cs-CZ" sz="2900" dirty="0"/>
              <a:t>     „</a:t>
            </a:r>
            <a:r>
              <a:rPr lang="el-GR" sz="2900" dirty="0"/>
              <a:t>ἀθάνατοι θνητοὶ θνητοὶ ἀθάνατοι, </a:t>
            </a:r>
            <a:endParaRPr lang="cs-CZ" sz="2900" dirty="0"/>
          </a:p>
          <a:p>
            <a:pPr marL="0" indent="0">
              <a:buNone/>
            </a:pPr>
            <a:r>
              <a:rPr lang="cs-CZ" sz="2900" dirty="0"/>
              <a:t>     </a:t>
            </a:r>
            <a:r>
              <a:rPr lang="el-GR" sz="2900" dirty="0"/>
              <a:t>ζῶντες τὸν ἐκείνων θάνατον,</a:t>
            </a:r>
            <a:endParaRPr lang="cs-CZ" sz="2900" dirty="0"/>
          </a:p>
          <a:p>
            <a:pPr marL="0" indent="0">
              <a:buNone/>
            </a:pPr>
            <a:r>
              <a:rPr lang="cs-CZ" sz="2900" dirty="0"/>
              <a:t>     </a:t>
            </a:r>
            <a:r>
              <a:rPr lang="el-GR" sz="2900" dirty="0"/>
              <a:t>τὸν δὲ ἐκείνων βίον τεθνεῶτες</a:t>
            </a:r>
            <a:r>
              <a:rPr lang="cs-CZ" sz="2900" dirty="0"/>
              <a:t>.“ DK 22, B61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66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8EB268-B769-4414-917B-D98B7EADA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Parmenidés: DK, 28 B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639AAF-DFBE-44BF-9319-2B760234F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„Povím ti o těchto [cestách], podrž si to vyprávění, až je uslyšíš, jaké cesty poznání jsou jedině myslitelné: První, že je, a že nemůže nebýt, to je dráha přesvědčení, neb ono provází pravdu. Druhá, že není, a že je nutné, aby nebylo, o této cestě ti říkám, že je zcela nepoznatelná; neboť bys ani nepoznal, co není, není to totiž možné, ani by [o tom] nic neřekl.“</a:t>
            </a:r>
          </a:p>
          <a:p>
            <a:pPr marL="0" indent="0" algn="just">
              <a:buNone/>
            </a:pPr>
            <a:r>
              <a:rPr lang="cs-CZ" dirty="0"/>
              <a:t>„</a:t>
            </a:r>
            <a:r>
              <a:rPr lang="el-GR" dirty="0"/>
              <a:t>εἰ δ᾿ ἄγ᾿ ἐγὼν ἐρέω, κόμισαι δὲ σὺ μῦθον ἀκούσας, αἵπερ ὁδοὶ μοῦναι διζήσιός εἰσι νοῆσαι· ἡ μὲν ὅπως ἔστιν τε καὶ ὡς οὐκ ἔστι μὴ εἶναι, Πειθοῦς ἐστι κέλευθος (᾿Αληθείηι γὰρ ὀπηδεῖ), ἡ δ᾿ ὡς οὐκ ἔστιν τε καὶ ὡς χρεών ἐστι μὴ εἶναι, τὴν δή τοι φράζω παναπευθέα ἔμμεν ἀταρπόν· οὔτε γὰρ ἂν γνοίης τό γε μὴ ἐὸν (οὐ γὰρ ἀνυστόν) οὔτε φράσαις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212283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808E99-1B2E-466C-AAC8-5A5E28317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Parmenidés: DK, 28 B 8, vv.42-45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034D91-CF65-4A31-B981-986EAC38E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„Proto vše bude pouhým jménem, co lidé si vytkli věříce pevně, že je to pravda: Vznikat a zanikat, být a též nebýt, měnit svoje místo a barvu měnit jasnou.“ </a:t>
            </a:r>
          </a:p>
          <a:p>
            <a:pPr marL="0" indent="0">
              <a:buNone/>
            </a:pPr>
            <a:r>
              <a:rPr lang="cs-CZ" dirty="0"/>
              <a:t>„</a:t>
            </a:r>
            <a:r>
              <a:rPr lang="el-GR" dirty="0"/>
              <a:t>τῶι πάντ᾿ ὄνομ[α] ἔσται, ὅσσα βροτοὶ κατέθεντο πεποιθότες εἶναι </a:t>
            </a:r>
            <a:r>
              <a:rPr lang="cs-CZ" dirty="0"/>
              <a:t>      </a:t>
            </a:r>
            <a:r>
              <a:rPr lang="el-GR" dirty="0"/>
              <a:t>ἀληθῆ, γίγνεσθαί τε καὶ ὄλλυσθαι, εἶναί τε καὶ οὐχί, καὶ τόπον </a:t>
            </a:r>
            <a:r>
              <a:rPr lang="cs-CZ" dirty="0"/>
              <a:t> </a:t>
            </a:r>
            <a:r>
              <a:rPr lang="el-GR" dirty="0"/>
              <a:t>ἀλλάσσειν διά τε χρόα φανὸν ἀμείβειν.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978921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4C2446-142E-4F39-BB8A-E267CA862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Démokritos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9DDDDB-FBAE-49BF-9290-03B39E5E6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Jména jsou dána konvencí protože: a) homonyma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    b) různá jména pro tutéž věc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    c) jména se proměňují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    d) bezejmenné věci</a:t>
            </a:r>
          </a:p>
          <a:p>
            <a:pPr marL="0" indent="0">
              <a:buNone/>
            </a:pPr>
            <a:r>
              <a:rPr lang="cs-CZ" dirty="0"/>
              <a:t>Vznik jazyka: 1 – neorganizované jednoduché zvuky</a:t>
            </a:r>
          </a:p>
          <a:p>
            <a:pPr marL="0" indent="0">
              <a:buNone/>
            </a:pPr>
            <a:r>
              <a:rPr lang="cs-CZ" dirty="0"/>
              <a:t>                        2 – z nich se rodí artikulovaná a určitá slova</a:t>
            </a:r>
          </a:p>
          <a:p>
            <a:pPr marL="0" indent="0">
              <a:buNone/>
            </a:pPr>
            <a:r>
              <a:rPr lang="cs-CZ" dirty="0"/>
              <a:t>                        3 – tím se realizuje konvence přiřazování slov k věcem</a:t>
            </a:r>
          </a:p>
          <a:p>
            <a:pPr marL="0" indent="0">
              <a:buNone/>
            </a:pPr>
            <a:r>
              <a:rPr lang="cs-CZ" dirty="0"/>
              <a:t>                        4 – a postupně dochází k diferenciaci jazyků              </a:t>
            </a:r>
          </a:p>
          <a:p>
            <a:pPr marL="0" indent="0">
              <a:buNone/>
            </a:pPr>
            <a:r>
              <a:rPr lang="cs-CZ" dirty="0"/>
              <a:t>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005745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1971</TotalTime>
  <Words>463</Words>
  <Application>Microsoft Office PowerPoint</Application>
  <PresentationFormat>Širokoúhlá obrazovka</PresentationFormat>
  <Paragraphs>34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Slovo a řeč</vt:lpstr>
      <vt:lpstr>Hérakleitos</vt:lpstr>
      <vt:lpstr>Parmenidés: DK, 28 B 2</vt:lpstr>
      <vt:lpstr>Parmenidés: DK, 28 B 8, vv.42-45 </vt:lpstr>
      <vt:lpstr>Démokritos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Slovo a řeč</dc:title>
  <dc:creator>Filip Timingeriu</dc:creator>
  <cp:lastModifiedBy>Filip Timingeriu</cp:lastModifiedBy>
  <cp:revision>30</cp:revision>
  <cp:lastPrinted>2021-03-11T12:54:28Z</cp:lastPrinted>
  <dcterms:created xsi:type="dcterms:W3CDTF">2021-03-04T12:42:17Z</dcterms:created>
  <dcterms:modified xsi:type="dcterms:W3CDTF">2021-04-15T12:04:34Z</dcterms:modified>
</cp:coreProperties>
</file>