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3" r:id="rId6"/>
    <p:sldId id="264" r:id="rId7"/>
    <p:sldId id="265" r:id="rId8"/>
    <p:sldId id="260" r:id="rId9"/>
    <p:sldId id="266" r:id="rId10"/>
    <p:sldId id="259" r:id="rId11"/>
    <p:sldId id="26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4/10/2021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4/10/2021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4/10/2021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4/10/2021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4/10/2021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9B140C-14B6-41A6-8102-45B921A99B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371061"/>
            <a:ext cx="7766936" cy="3962400"/>
          </a:xfrm>
        </p:spPr>
        <p:txBody>
          <a:bodyPr/>
          <a:lstStyle/>
          <a:p>
            <a:pPr algn="ctr"/>
            <a:r>
              <a:rPr lang="cs-CZ" dirty="0"/>
              <a:t>Jack </a:t>
            </a:r>
            <a:r>
              <a:rPr lang="cs-CZ" dirty="0" err="1"/>
              <a:t>Welch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a</a:t>
            </a:r>
            <a:br>
              <a:rPr lang="cs-CZ" dirty="0"/>
            </a:br>
            <a:r>
              <a:rPr lang="cs-CZ" dirty="0"/>
              <a:t> metoda SIX SIGMA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776665A-3AA8-4AD2-8E0F-4D00B6ED24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5097754"/>
            <a:ext cx="7766936" cy="1096899"/>
          </a:xfrm>
        </p:spPr>
        <p:txBody>
          <a:bodyPr/>
          <a:lstStyle/>
          <a:p>
            <a:r>
              <a:rPr lang="cs-CZ"/>
              <a:t>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6008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9ADBF7-27F9-45C5-A1A7-132EE18F6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2122"/>
          </a:xfrm>
        </p:spPr>
        <p:txBody>
          <a:bodyPr/>
          <a:lstStyle/>
          <a:p>
            <a:r>
              <a:rPr lang="cs-CZ" dirty="0"/>
              <a:t>Použité zdroje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497B3B8-17BE-49A5-8B73-93366472B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1722"/>
            <a:ext cx="8917240" cy="526111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https://managementmania.com/cs/jack-welch</a:t>
            </a:r>
          </a:p>
          <a:p>
            <a:pPr>
              <a:lnSpc>
                <a:spcPct val="150000"/>
              </a:lnSpc>
            </a:pPr>
            <a:r>
              <a:rPr lang="cs-CZ" dirty="0"/>
              <a:t>https://www.databazeknih.cz/vydane-knihy/jack-welch-3746</a:t>
            </a:r>
          </a:p>
          <a:p>
            <a:pPr>
              <a:lnSpc>
                <a:spcPct val="150000"/>
              </a:lnSpc>
            </a:pPr>
            <a:r>
              <a:rPr lang="cs-CZ" dirty="0"/>
              <a:t>http://www.vlastnicesta.cz/metody/six-sigma-1/</a:t>
            </a:r>
          </a:p>
          <a:p>
            <a:pPr>
              <a:lnSpc>
                <a:spcPct val="150000"/>
              </a:lnSpc>
            </a:pPr>
            <a:r>
              <a:rPr lang="cs-CZ" dirty="0"/>
              <a:t>http://modernirizeni.ihned.cz/c4-10000545-20599560-600000_d-sest-piliru-koncepce-six-sigma-a-jejich-prakticka-uskali</a:t>
            </a:r>
          </a:p>
          <a:p>
            <a:pPr>
              <a:lnSpc>
                <a:spcPct val="150000"/>
              </a:lnSpc>
            </a:pPr>
            <a:r>
              <a:rPr lang="cs-CZ" dirty="0"/>
              <a:t>http://www.vlastnicesta.cz/clanky/lean-six-sigma-12-dotazu-a-odpovedi/</a:t>
            </a:r>
          </a:p>
          <a:p>
            <a:pPr>
              <a:lnSpc>
                <a:spcPct val="150000"/>
              </a:lnSpc>
            </a:pPr>
            <a:r>
              <a:rPr lang="cs-CZ" dirty="0"/>
              <a:t>http://www.sixsigma-iq.cz/</a:t>
            </a:r>
          </a:p>
          <a:p>
            <a:pPr>
              <a:lnSpc>
                <a:spcPct val="150000"/>
              </a:lnSpc>
            </a:pPr>
            <a:r>
              <a:rPr lang="cs-CZ" dirty="0"/>
              <a:t>http://www.isixsigma.com/new-to-six-sigma/getting-started/what-six-sigma/</a:t>
            </a:r>
          </a:p>
          <a:p>
            <a:pPr>
              <a:lnSpc>
                <a:spcPct val="150000"/>
              </a:lnSpc>
            </a:pPr>
            <a:r>
              <a:rPr lang="cs-CZ" dirty="0"/>
              <a:t>https://managementmania.com/cs/six-sigma</a:t>
            </a:r>
          </a:p>
          <a:p>
            <a:pPr>
              <a:lnSpc>
                <a:spcPct val="150000"/>
              </a:lnSpc>
            </a:pPr>
            <a:r>
              <a:rPr lang="cs-CZ" dirty="0"/>
              <a:t>https://www.vutbr.cz/www_base/zav_prace_soubor_verejne.php?file_id=6538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0615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74AAA5-F83F-49AC-96F8-BD881CA56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7270" y="2710375"/>
            <a:ext cx="8596668" cy="1320800"/>
          </a:xfrm>
        </p:spPr>
        <p:txBody>
          <a:bodyPr/>
          <a:lstStyle/>
          <a:p>
            <a:r>
              <a:rPr lang="cs-CZ" dirty="0"/>
              <a:t>Děkuji za pozornost. </a:t>
            </a:r>
          </a:p>
        </p:txBody>
      </p:sp>
    </p:spTree>
    <p:extLst>
      <p:ext uri="{BB962C8B-B14F-4D97-AF65-F5344CB8AC3E}">
        <p14:creationId xmlns:p14="http://schemas.microsoft.com/office/powerpoint/2010/main" val="3445863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4" descr="Výsledek obrázku pro jack welch">
            <a:extLst>
              <a:ext uri="{FF2B5EF4-FFF2-40B4-BE49-F238E27FC236}">
                <a16:creationId xmlns:a16="http://schemas.microsoft.com/office/drawing/2014/main" id="{BB73DD06-8CDF-4E86-B8F8-8BE9B5C9D6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29" r="38979"/>
          <a:stretch/>
        </p:blipFill>
        <p:spPr bwMode="auto">
          <a:xfrm>
            <a:off x="20" y="10"/>
            <a:ext cx="2734036" cy="6867719"/>
          </a:xfrm>
          <a:custGeom>
            <a:avLst/>
            <a:gdLst>
              <a:gd name="connsiteX0" fmla="*/ 0 w 2734056"/>
              <a:gd name="connsiteY0" fmla="*/ 0 h 6858000"/>
              <a:gd name="connsiteX1" fmla="*/ 1674254 w 2734056"/>
              <a:gd name="connsiteY1" fmla="*/ 0 h 6858000"/>
              <a:gd name="connsiteX2" fmla="*/ 2734056 w 2734056"/>
              <a:gd name="connsiteY2" fmla="*/ 6850199 h 6858000"/>
              <a:gd name="connsiteX3" fmla="*/ 2734056 w 2734056"/>
              <a:gd name="connsiteY3" fmla="*/ 6858000 h 6858000"/>
              <a:gd name="connsiteX4" fmla="*/ 461457 w 2734056"/>
              <a:gd name="connsiteY4" fmla="*/ 6858000 h 6858000"/>
              <a:gd name="connsiteX5" fmla="*/ 0 w 2734056"/>
              <a:gd name="connsiteY5" fmla="*/ 413411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461457" y="6858000"/>
                </a:lnTo>
                <a:lnTo>
                  <a:pt x="0" y="413411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Isosceles Triangle 72">
            <a:extLst>
              <a:ext uri="{FF2B5EF4-FFF2-40B4-BE49-F238E27FC236}">
                <a16:creationId xmlns:a16="http://schemas.microsoft.com/office/drawing/2014/main" id="{ECD25CC7-FC66-488C-8D61-0FE7ECF1615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1"/>
            <a:ext cx="476655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1C6A294-DA6F-476C-82BB-7F1416242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5458" y="496327"/>
            <a:ext cx="6424440" cy="1320800"/>
          </a:xfrm>
        </p:spPr>
        <p:txBody>
          <a:bodyPr>
            <a:normAutofit/>
          </a:bodyPr>
          <a:lstStyle/>
          <a:p>
            <a:r>
              <a:rPr lang="cs-CZ" dirty="0"/>
              <a:t>Jack </a:t>
            </a:r>
            <a:r>
              <a:rPr lang="cs-CZ" dirty="0" err="1"/>
              <a:t>Welch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29536C-81A4-42B6-8235-DAB27C384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9461" y="1817127"/>
            <a:ext cx="7025032" cy="4729447"/>
          </a:xfrm>
        </p:spPr>
        <p:txBody>
          <a:bodyPr>
            <a:normAutofit/>
          </a:bodyPr>
          <a:lstStyle/>
          <a:p>
            <a:r>
              <a:rPr lang="cs-CZ" dirty="0"/>
              <a:t>americký podnikatel</a:t>
            </a:r>
          </a:p>
          <a:p>
            <a:r>
              <a:rPr lang="cs-CZ" dirty="0"/>
              <a:t>1960 řadový technik v GE, 1972 viceprezident GE</a:t>
            </a:r>
          </a:p>
          <a:p>
            <a:r>
              <a:rPr lang="cs-CZ" dirty="0"/>
              <a:t>1981 nejdéle sloužící CEO ve firmě General Electric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Manažerské výsledky a opatření: </a:t>
            </a:r>
          </a:p>
          <a:p>
            <a:r>
              <a:rPr lang="cs-CZ" dirty="0"/>
              <a:t>snížil počet zaměstnanců ze 411000 na 299000</a:t>
            </a:r>
          </a:p>
          <a:p>
            <a:r>
              <a:rPr lang="cs-CZ" dirty="0"/>
              <a:t>zavedl manažerskou metodiku SIX SIGMA</a:t>
            </a:r>
          </a:p>
          <a:p>
            <a:r>
              <a:rPr lang="cs-CZ" dirty="0"/>
              <a:t>navýšil tržní hodnotu GE ze 12 na 280 miliard dolarů</a:t>
            </a:r>
          </a:p>
          <a:p>
            <a:r>
              <a:rPr lang="cs-CZ" dirty="0"/>
              <a:t>1999 ho magazín </a:t>
            </a:r>
            <a:r>
              <a:rPr lang="cs-CZ" dirty="0" err="1"/>
              <a:t>Fortune</a:t>
            </a:r>
            <a:r>
              <a:rPr lang="cs-CZ" dirty="0"/>
              <a:t> označil za „Manažera století“</a:t>
            </a:r>
          </a:p>
          <a:p>
            <a:r>
              <a:rPr lang="cs-CZ" dirty="0"/>
              <a:t>autorem knih: Cesta k vítězství, Rovnou k věci,</a:t>
            </a:r>
          </a:p>
          <a:p>
            <a:pPr marL="0" indent="0">
              <a:buNone/>
            </a:pPr>
            <a:r>
              <a:rPr lang="cs-CZ" dirty="0"/>
              <a:t>                           O byznysu a kariéře a jak v nich zvítězit </a:t>
            </a:r>
          </a:p>
          <a:p>
            <a:endParaRPr lang="cs-CZ" dirty="0"/>
          </a:p>
        </p:txBody>
      </p:sp>
      <p:pic>
        <p:nvPicPr>
          <p:cNvPr id="1030" name="Picture 6" descr="Výsledek obrázku pro jack welch">
            <a:extLst>
              <a:ext uri="{FF2B5EF4-FFF2-40B4-BE49-F238E27FC236}">
                <a16:creationId xmlns:a16="http://schemas.microsoft.com/office/drawing/2014/main" id="{D7A9BF3A-1007-4C3F-BDE1-BD0E7109F5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9307" y="10"/>
            <a:ext cx="2202693" cy="3301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Výsledek obrázku pro general electric">
            <a:extLst>
              <a:ext uri="{FF2B5EF4-FFF2-40B4-BE49-F238E27FC236}">
                <a16:creationId xmlns:a16="http://schemas.microsoft.com/office/drawing/2014/main" id="{37AB341F-9271-4BC0-BDF0-A2CEFDB9B4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0"/>
            <a:ext cx="2919243" cy="168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8023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3D96F3-4062-49FE-A226-AEC164D0F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5889" y="576845"/>
            <a:ext cx="2930518" cy="1547307"/>
          </a:xfrm>
        </p:spPr>
        <p:txBody>
          <a:bodyPr anchor="ctr">
            <a:normAutofit/>
          </a:bodyPr>
          <a:lstStyle/>
          <a:p>
            <a:r>
              <a:rPr lang="cs-CZ" dirty="0"/>
              <a:t>SIX SIGMA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6BF661-BA0D-482F-B223-4EB06463D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361" y="1855789"/>
            <a:ext cx="8763628" cy="38807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strategie řízení původně vyvinutá firmou Motorola</a:t>
            </a:r>
          </a:p>
          <a:p>
            <a:pPr>
              <a:lnSpc>
                <a:spcPct val="150000"/>
              </a:lnSpc>
            </a:pPr>
            <a:r>
              <a:rPr lang="cs-CZ" dirty="0"/>
              <a:t>základem statistická metoda = systém zlepšení, který má cíl omezit počet vad na milión příležitostí ve výrobě a zvýšit tak její efektivitu </a:t>
            </a:r>
          </a:p>
        </p:txBody>
      </p:sp>
      <p:pic>
        <p:nvPicPr>
          <p:cNvPr id="20" name="Picture 4" descr="Výsledek obrázku pro six sigma">
            <a:extLst>
              <a:ext uri="{FF2B5EF4-FFF2-40B4-BE49-F238E27FC236}">
                <a16:creationId xmlns:a16="http://schemas.microsoft.com/office/drawing/2014/main" id="{A7D2A7E9-35CA-4F3A-B588-84B958A02B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361" y="140814"/>
            <a:ext cx="1805499" cy="1209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1" name="Zástupný symbol pro obsah 5">
            <a:extLst>
              <a:ext uri="{FF2B5EF4-FFF2-40B4-BE49-F238E27FC236}">
                <a16:creationId xmlns:a16="http://schemas.microsoft.com/office/drawing/2014/main" id="{94E0CF74-F1D1-41D1-8EFA-61117CCFC5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1726205"/>
              </p:ext>
            </p:extLst>
          </p:nvPr>
        </p:nvGraphicFramePr>
        <p:xfrm>
          <a:off x="671361" y="3359561"/>
          <a:ext cx="8229600" cy="3200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HODNOTA</a:t>
                      </a:r>
                      <a:r>
                        <a:rPr lang="cs-CZ" sz="2400" b="1" baseline="0" dirty="0"/>
                        <a:t> SIGMA</a:t>
                      </a:r>
                      <a:endParaRPr lang="cs-CZ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DPMO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baseline="0" dirty="0"/>
                        <a:t>EFEKTIVITA V %</a:t>
                      </a:r>
                      <a:endParaRPr lang="cs-CZ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690 000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30,9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308 000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69,2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66 800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93,3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6 210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99,4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320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99,98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3,4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99,9997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3797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40BE09-2979-4752-9A44-9E8C6400A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SIX SIGMA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AFA954-EF14-47CB-81F1-89CE02957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568" y="1404732"/>
            <a:ext cx="9447328" cy="5453268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cs-CZ" dirty="0"/>
              <a:t>považován komplexní, pružný podnikatelský proces k dosažení maximálního obchodního úspěchu firmy</a:t>
            </a:r>
          </a:p>
          <a:p>
            <a:pPr>
              <a:lnSpc>
                <a:spcPct val="160000"/>
              </a:lnSpc>
            </a:pPr>
            <a:r>
              <a:rPr lang="cs-CZ" dirty="0"/>
              <a:t>základem: porozumění potřeb a očekávání zákazníků</a:t>
            </a:r>
          </a:p>
          <a:p>
            <a:pPr marL="0" indent="0">
              <a:buNone/>
            </a:pPr>
            <a:r>
              <a:rPr lang="cs-CZ" dirty="0"/>
              <a:t>                     disciplinované používání informací</a:t>
            </a:r>
          </a:p>
          <a:p>
            <a:pPr marL="0" indent="0">
              <a:buNone/>
            </a:pPr>
            <a:r>
              <a:rPr lang="cs-CZ" dirty="0"/>
              <a:t>                     data a statistické analýzy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klade si tyto cíle : maximalizovat zisk</a:t>
            </a:r>
          </a:p>
          <a:p>
            <a:pPr marL="0" indent="0">
              <a:buNone/>
            </a:pPr>
            <a:r>
              <a:rPr lang="cs-CZ" dirty="0"/>
              <a:t>                                 růst podílu na trhu</a:t>
            </a:r>
          </a:p>
          <a:p>
            <a:pPr marL="0" indent="0">
              <a:buNone/>
            </a:pPr>
            <a:r>
              <a:rPr lang="cs-CZ" dirty="0"/>
              <a:t>                                 zvýšit produktivitu</a:t>
            </a:r>
          </a:p>
          <a:p>
            <a:pPr marL="0" indent="0">
              <a:buNone/>
            </a:pPr>
            <a:r>
              <a:rPr lang="cs-CZ" dirty="0"/>
              <a:t>                                 redukovat obslužné doby</a:t>
            </a:r>
          </a:p>
          <a:p>
            <a:pPr marL="0" indent="0">
              <a:buNone/>
            </a:pPr>
            <a:r>
              <a:rPr lang="cs-CZ" dirty="0"/>
              <a:t>                                 minimalizovat náklady, chyby a předcházet jejich vzniku</a:t>
            </a:r>
          </a:p>
          <a:p>
            <a:pPr marL="0" indent="0">
              <a:buNone/>
            </a:pPr>
            <a:r>
              <a:rPr lang="cs-CZ" dirty="0"/>
              <a:t>                                 efektivně využívat zdroje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728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C8BC69-C19A-44BB-9E39-E623AA7D1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84243"/>
            <a:ext cx="9858145" cy="5155096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cs-CZ" b="1" dirty="0"/>
              <a:t>Ryzí zaměření na zákazníka - </a:t>
            </a:r>
            <a:r>
              <a:rPr lang="cs-CZ" dirty="0"/>
              <a:t>porozumět požadavkům a očekáváním  zákazníkům</a:t>
            </a:r>
          </a:p>
          <a:p>
            <a:pPr lvl="0">
              <a:lnSpc>
                <a:spcPct val="150000"/>
              </a:lnSpc>
            </a:pPr>
            <a:r>
              <a:rPr lang="cs-CZ" b="1" dirty="0"/>
              <a:t>Řízení založené na faktech a informacích - </a:t>
            </a:r>
            <a:r>
              <a:rPr lang="cs-CZ" dirty="0"/>
              <a:t>stanovení klíčových postupů k 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cs-CZ" dirty="0"/>
              <a:t>                                                                         posouzení obchodní výkonnosti</a:t>
            </a:r>
          </a:p>
          <a:p>
            <a:pPr lvl="0">
              <a:lnSpc>
                <a:spcPct val="150000"/>
              </a:lnSpc>
            </a:pPr>
            <a:r>
              <a:rPr lang="cs-CZ" b="1" dirty="0"/>
              <a:t>Zaměření na procesy a jejich zlepšování - </a:t>
            </a:r>
            <a:r>
              <a:rPr lang="cs-CZ" dirty="0"/>
              <a:t>udržet si konkurenční výhodu a předávat  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cs-CZ" dirty="0"/>
              <a:t>                                                                       skutečnou užitnou hodnotu zákazníkům</a:t>
            </a:r>
          </a:p>
          <a:p>
            <a:pPr>
              <a:lnSpc>
                <a:spcPct val="150000"/>
              </a:lnSpc>
            </a:pPr>
            <a:r>
              <a:rPr lang="cs-CZ" b="1" dirty="0"/>
              <a:t>Proaktivní management </a:t>
            </a:r>
            <a:r>
              <a:rPr lang="cs-CZ" dirty="0"/>
              <a:t>– snaha předstihnout události</a:t>
            </a:r>
          </a:p>
          <a:p>
            <a:pPr>
              <a:lnSpc>
                <a:spcPct val="150000"/>
              </a:lnSpc>
            </a:pPr>
            <a:r>
              <a:rPr lang="cs-CZ" b="1" dirty="0"/>
              <a:t>Spolupráce bez hranic - </a:t>
            </a:r>
            <a:r>
              <a:rPr lang="cs-CZ" dirty="0"/>
              <a:t>zlepšit spolupráci mezi společnostmi, jejich prodejci a zákazníky</a:t>
            </a:r>
          </a:p>
          <a:p>
            <a:pPr lvl="0">
              <a:lnSpc>
                <a:spcPct val="150000"/>
              </a:lnSpc>
            </a:pPr>
            <a:r>
              <a:rPr lang="cs-CZ" b="1" dirty="0"/>
              <a:t>Honba za dokonalostí a tolerance neúspěchu</a:t>
            </a:r>
            <a:endParaRPr lang="cs-CZ" dirty="0"/>
          </a:p>
          <a:p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E56CA450-B8C9-41C1-A165-2CD14C632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68626"/>
          </a:xfrm>
        </p:spPr>
        <p:txBody>
          <a:bodyPr/>
          <a:lstStyle/>
          <a:p>
            <a:pPr algn="ctr"/>
            <a:r>
              <a:rPr lang="cs-CZ" dirty="0"/>
              <a:t>Principy metody SIX SIGMA</a:t>
            </a:r>
          </a:p>
        </p:txBody>
      </p:sp>
    </p:spTree>
    <p:extLst>
      <p:ext uri="{BB962C8B-B14F-4D97-AF65-F5344CB8AC3E}">
        <p14:creationId xmlns:p14="http://schemas.microsoft.com/office/powerpoint/2010/main" val="3049305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A2481D0E-FC45-4A25-8B57-D460B44243DC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5" r="5527" b="-2"/>
          <a:stretch/>
        </p:blipFill>
        <p:spPr bwMode="auto">
          <a:xfrm>
            <a:off x="677334" y="1638826"/>
            <a:ext cx="5423429" cy="3882362"/>
          </a:xfrm>
          <a:prstGeom prst="rect">
            <a:avLst/>
          </a:prstGeom>
          <a:noFill/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9DE44978-CCA7-4CD0-B093-83C82CC63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cs-CZ" dirty="0"/>
              <a:t>Základní nástroje metody SIX SIGMA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7E1DB0-79DD-4A5E-95EA-DCEECF3B2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286" y="1762540"/>
            <a:ext cx="4610010" cy="49430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hlas zákazníka </a:t>
            </a:r>
          </a:p>
          <a:p>
            <a:pPr>
              <a:lnSpc>
                <a:spcPct val="150000"/>
              </a:lnSpc>
            </a:pPr>
            <a:r>
              <a:rPr lang="cs-CZ" dirty="0"/>
              <a:t>kreativní myšlení</a:t>
            </a:r>
          </a:p>
          <a:p>
            <a:pPr>
              <a:lnSpc>
                <a:spcPct val="150000"/>
              </a:lnSpc>
            </a:pPr>
            <a:r>
              <a:rPr lang="cs-CZ" dirty="0"/>
              <a:t>návrh experimentů</a:t>
            </a:r>
          </a:p>
          <a:p>
            <a:pPr>
              <a:lnSpc>
                <a:spcPct val="150000"/>
              </a:lnSpc>
            </a:pPr>
            <a:r>
              <a:rPr lang="cs-CZ" dirty="0"/>
              <a:t>statistické analýzy</a:t>
            </a:r>
          </a:p>
          <a:p>
            <a:pPr>
              <a:lnSpc>
                <a:spcPct val="150000"/>
              </a:lnSpc>
            </a:pPr>
            <a:r>
              <a:rPr lang="cs-CZ" dirty="0"/>
              <a:t>grafické analýzy</a:t>
            </a:r>
          </a:p>
          <a:p>
            <a:pPr>
              <a:lnSpc>
                <a:spcPct val="150000"/>
              </a:lnSpc>
            </a:pPr>
            <a:r>
              <a:rPr lang="cs-CZ" dirty="0"/>
              <a:t>matematické analýzy (regulační diagram, regresní analýza,       </a:t>
            </a:r>
            <a:r>
              <a:rPr lang="cs-CZ" dirty="0" err="1"/>
              <a:t>paretova</a:t>
            </a:r>
            <a:r>
              <a:rPr lang="cs-CZ" dirty="0"/>
              <a:t> analýza, krabicový graf, histogram)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2745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C72094-B457-4B17-91D7-93AAB46BD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4887"/>
          </a:xfrm>
        </p:spPr>
        <p:txBody>
          <a:bodyPr/>
          <a:lstStyle/>
          <a:p>
            <a:r>
              <a:rPr lang="cs-CZ" dirty="0"/>
              <a:t>Rozdělení pracovníků a jejich úloha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5D56EA-08DC-41A9-80E8-19A4473B8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4487"/>
            <a:ext cx="9752127" cy="527436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b="1" dirty="0"/>
              <a:t>,,</a:t>
            </a:r>
            <a:r>
              <a:rPr lang="cs-CZ" b="1" dirty="0" err="1"/>
              <a:t>Champion</a:t>
            </a:r>
            <a:r>
              <a:rPr lang="cs-CZ" b="1" dirty="0"/>
              <a:t>“ </a:t>
            </a:r>
            <a:r>
              <a:rPr lang="cs-CZ" dirty="0"/>
              <a:t>(manažer) - určování vizí a vytváření podmínek, řídí Black </a:t>
            </a:r>
            <a:r>
              <a:rPr lang="cs-CZ" dirty="0" err="1"/>
              <a:t>Belt</a:t>
            </a:r>
            <a:r>
              <a:rPr lang="cs-CZ" dirty="0"/>
              <a:t>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/>
              <a:t>                                            pracovníky, odstraňuje vnitřní bariéry</a:t>
            </a:r>
          </a:p>
          <a:p>
            <a:pPr>
              <a:lnSpc>
                <a:spcPct val="150000"/>
              </a:lnSpc>
            </a:pPr>
            <a:r>
              <a:rPr lang="cs-CZ" b="1" dirty="0"/>
              <a:t>„</a:t>
            </a:r>
            <a:r>
              <a:rPr lang="cs-CZ" b="1" dirty="0" err="1"/>
              <a:t>Sponsor</a:t>
            </a:r>
            <a:r>
              <a:rPr lang="cs-CZ" b="1" dirty="0"/>
              <a:t>“ </a:t>
            </a:r>
            <a:r>
              <a:rPr lang="cs-CZ" dirty="0"/>
              <a:t>–  vlastník procesu (zodpovědný za proces), výběru projektů,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/>
              <a:t>                         autorizace změn v procesu (školení, podpora týmu a jeho sledování) </a:t>
            </a:r>
          </a:p>
          <a:p>
            <a:pPr>
              <a:lnSpc>
                <a:spcPct val="150000"/>
              </a:lnSpc>
            </a:pPr>
            <a:r>
              <a:rPr lang="cs-CZ" b="1" dirty="0"/>
              <a:t>„Master Black </a:t>
            </a:r>
            <a:r>
              <a:rPr lang="cs-CZ" b="1" dirty="0" err="1"/>
              <a:t>Belt</a:t>
            </a:r>
            <a:r>
              <a:rPr lang="cs-CZ" b="1" dirty="0"/>
              <a:t>“ </a:t>
            </a:r>
            <a:r>
              <a:rPr lang="cs-CZ" dirty="0"/>
              <a:t>– klíčová role, nejvyšší úroveň znalostí, koučink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/>
              <a:t>                                       pracovníků, pomoc s tréninkem a certifikací pracovníků</a:t>
            </a:r>
          </a:p>
          <a:p>
            <a:pPr>
              <a:lnSpc>
                <a:spcPct val="150000"/>
              </a:lnSpc>
            </a:pPr>
            <a:r>
              <a:rPr lang="cs-CZ" b="1" dirty="0"/>
              <a:t>,,Black </a:t>
            </a:r>
            <a:r>
              <a:rPr lang="cs-CZ" b="1" dirty="0" err="1"/>
              <a:t>Belt</a:t>
            </a:r>
            <a:r>
              <a:rPr lang="cs-CZ" b="1" dirty="0"/>
              <a:t>“ </a:t>
            </a:r>
            <a:r>
              <a:rPr lang="cs-CZ" dirty="0"/>
              <a:t>– expert na strategii, vede a řídí týmy, identifikace překážek v projektech</a:t>
            </a:r>
          </a:p>
          <a:p>
            <a:pPr>
              <a:lnSpc>
                <a:spcPct val="150000"/>
              </a:lnSpc>
            </a:pPr>
            <a:r>
              <a:rPr lang="cs-CZ" b="1" dirty="0"/>
              <a:t>,,Green </a:t>
            </a:r>
            <a:r>
              <a:rPr lang="cs-CZ" b="1" dirty="0" err="1"/>
              <a:t>Belt</a:t>
            </a:r>
            <a:r>
              <a:rPr lang="cs-CZ" b="1" dirty="0"/>
              <a:t>“ </a:t>
            </a:r>
            <a:r>
              <a:rPr lang="cs-CZ" dirty="0"/>
              <a:t>- spolupracuje na projektech v rámci svých existujících povinností                        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en-US" dirty="0"/>
              <a:t>White Belt</a:t>
            </a:r>
            <a:r>
              <a:rPr lang="cs-CZ" dirty="0"/>
              <a:t>, </a:t>
            </a:r>
            <a:r>
              <a:rPr lang="en-US" dirty="0"/>
              <a:t>Yellow Belt</a:t>
            </a:r>
            <a:r>
              <a:rPr lang="cs-CZ" dirty="0"/>
              <a:t>, členové týmu, zaměstnanci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1926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ouvisející obrázek">
            <a:extLst>
              <a:ext uri="{FF2B5EF4-FFF2-40B4-BE49-F238E27FC236}">
                <a16:creationId xmlns:a16="http://schemas.microsoft.com/office/drawing/2014/main" id="{5EFC5F14-E6F2-4AEC-BBC4-6A376787C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52" y="2092731"/>
            <a:ext cx="3769831" cy="3769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27AD1AF-48BD-4E9A-B110-C8938B98F336}"/>
              </a:ext>
            </a:extLst>
          </p:cNvPr>
          <p:cNvSpPr txBox="1">
            <a:spLocks/>
          </p:cNvSpPr>
          <p:nvPr/>
        </p:nvSpPr>
        <p:spPr>
          <a:xfrm>
            <a:off x="3962400" y="12700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BF32424-BDA5-492D-864C-34AE2AC3A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cs-CZ" dirty="0"/>
              <a:t>Zlepšování a inovace procesů - DMAIC</a:t>
            </a:r>
          </a:p>
        </p:txBody>
      </p:sp>
      <p:sp>
        <p:nvSpPr>
          <p:cNvPr id="9" name="Zástupný symbol pro obsah 8">
            <a:extLst>
              <a:ext uri="{FF2B5EF4-FFF2-40B4-BE49-F238E27FC236}">
                <a16:creationId xmlns:a16="http://schemas.microsoft.com/office/drawing/2014/main" id="{BACA87CF-38DA-4005-BC32-BFAE96D2F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2020" y="1967764"/>
            <a:ext cx="5859259" cy="448859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b="1" dirty="0" err="1"/>
              <a:t>D</a:t>
            </a:r>
            <a:r>
              <a:rPr lang="cs-CZ" altLang="cs-CZ" dirty="0" err="1"/>
              <a:t>efine</a:t>
            </a:r>
            <a:r>
              <a:rPr lang="cs-CZ" altLang="cs-CZ" dirty="0"/>
              <a:t> – „</a:t>
            </a:r>
            <a:r>
              <a:rPr lang="cs-CZ" altLang="cs-CZ" i="1" dirty="0"/>
              <a:t>definuj“</a:t>
            </a:r>
            <a:r>
              <a:rPr lang="cs-CZ" altLang="cs-CZ" dirty="0"/>
              <a:t> – odhalit skutečný problém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b="1" dirty="0" err="1"/>
              <a:t>M</a:t>
            </a:r>
            <a:r>
              <a:rPr lang="cs-CZ" altLang="cs-CZ" dirty="0" err="1"/>
              <a:t>easure</a:t>
            </a:r>
            <a:r>
              <a:rPr lang="cs-CZ" altLang="cs-CZ" dirty="0"/>
              <a:t> – „</a:t>
            </a:r>
            <a:r>
              <a:rPr lang="cs-CZ" altLang="cs-CZ" i="1" dirty="0"/>
              <a:t>měř“</a:t>
            </a:r>
            <a:r>
              <a:rPr lang="cs-CZ" altLang="cs-CZ" dirty="0"/>
              <a:t> – přeměnit na statistický problém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b="1" dirty="0" err="1"/>
              <a:t>A</a:t>
            </a:r>
            <a:r>
              <a:rPr lang="cs-CZ" altLang="cs-CZ" dirty="0" err="1"/>
              <a:t>nalyze</a:t>
            </a:r>
            <a:r>
              <a:rPr lang="cs-CZ" altLang="cs-CZ" dirty="0"/>
              <a:t> – „</a:t>
            </a:r>
            <a:r>
              <a:rPr lang="cs-CZ" altLang="cs-CZ" i="1" dirty="0"/>
              <a:t>analyzuj“</a:t>
            </a:r>
            <a:r>
              <a:rPr lang="cs-CZ" altLang="cs-CZ" dirty="0"/>
              <a:t> – vytvořit statistické řešení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b="1" dirty="0" err="1"/>
              <a:t>I</a:t>
            </a:r>
            <a:r>
              <a:rPr lang="cs-CZ" altLang="cs-CZ" dirty="0" err="1"/>
              <a:t>mprove</a:t>
            </a:r>
            <a:r>
              <a:rPr lang="cs-CZ" altLang="cs-CZ" dirty="0"/>
              <a:t> – „</a:t>
            </a:r>
            <a:r>
              <a:rPr lang="cs-CZ" altLang="cs-CZ" i="1" dirty="0"/>
              <a:t>vylepši“</a:t>
            </a:r>
            <a:r>
              <a:rPr lang="cs-CZ" altLang="cs-CZ" dirty="0"/>
              <a:t> – převést na praktické řešení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b="1" dirty="0" err="1"/>
              <a:t>C</a:t>
            </a:r>
            <a:r>
              <a:rPr lang="cs-CZ" altLang="cs-CZ" dirty="0" err="1"/>
              <a:t>ontrol</a:t>
            </a:r>
            <a:r>
              <a:rPr lang="cs-CZ" altLang="cs-CZ" dirty="0"/>
              <a:t> – „</a:t>
            </a:r>
            <a:r>
              <a:rPr lang="cs-CZ" altLang="cs-CZ" i="1" dirty="0"/>
              <a:t>kontroluj“</a:t>
            </a:r>
            <a:r>
              <a:rPr lang="cs-CZ" altLang="cs-CZ" dirty="0"/>
              <a:t> – udržovat výnosy (zisky)</a:t>
            </a:r>
          </a:p>
          <a:p>
            <a:pPr>
              <a:lnSpc>
                <a:spcPct val="90000"/>
              </a:lnSpc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545280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ýsledek obrázku pro dmadv">
            <a:extLst>
              <a:ext uri="{FF2B5EF4-FFF2-40B4-BE49-F238E27FC236}">
                <a16:creationId xmlns:a16="http://schemas.microsoft.com/office/drawing/2014/main" id="{240783DA-D7C8-4454-A6AA-AF1AA4C2AE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536" y="2160589"/>
            <a:ext cx="3827650" cy="3769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7704F0E-E7BE-4253-A9A0-EFDE15EC4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447" y="636104"/>
            <a:ext cx="8596668" cy="1320800"/>
          </a:xfrm>
        </p:spPr>
        <p:txBody>
          <a:bodyPr anchor="t">
            <a:normAutofit/>
          </a:bodyPr>
          <a:lstStyle/>
          <a:p>
            <a:r>
              <a:rPr lang="cs-CZ" dirty="0"/>
              <a:t>Zavádění nových procesů – DMADV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49F5C9-975C-43B2-B497-2A3587A43E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1848" y="2160589"/>
            <a:ext cx="5690447" cy="425427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b="1" dirty="0" err="1"/>
              <a:t>D</a:t>
            </a:r>
            <a:r>
              <a:rPr lang="cs-CZ" altLang="cs-CZ" dirty="0" err="1"/>
              <a:t>efine</a:t>
            </a:r>
            <a:r>
              <a:rPr lang="cs-CZ" altLang="cs-CZ" dirty="0"/>
              <a:t> – „definuj“ – shodné s DMADV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b="1" dirty="0" err="1"/>
              <a:t>M</a:t>
            </a:r>
            <a:r>
              <a:rPr lang="cs-CZ" altLang="cs-CZ" dirty="0" err="1"/>
              <a:t>easure</a:t>
            </a:r>
            <a:r>
              <a:rPr lang="cs-CZ" altLang="cs-CZ" dirty="0"/>
              <a:t> – „</a:t>
            </a:r>
            <a:r>
              <a:rPr lang="cs-CZ" altLang="cs-CZ" i="1" dirty="0"/>
              <a:t>měř“</a:t>
            </a:r>
            <a:r>
              <a:rPr lang="cs-CZ" altLang="cs-CZ" dirty="0"/>
              <a:t> – zaměřeno na potřeby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/>
              <a:t>                                 zákazníků</a:t>
            </a:r>
          </a:p>
          <a:p>
            <a:pPr>
              <a:lnSpc>
                <a:spcPct val="90000"/>
              </a:lnSpc>
            </a:pPr>
            <a:r>
              <a:rPr lang="cs-CZ" altLang="cs-CZ" b="1" dirty="0" err="1"/>
              <a:t>A</a:t>
            </a:r>
            <a:r>
              <a:rPr lang="cs-CZ" altLang="cs-CZ" dirty="0" err="1"/>
              <a:t>nalyze</a:t>
            </a:r>
            <a:r>
              <a:rPr lang="cs-CZ" altLang="cs-CZ" dirty="0"/>
              <a:t> – „analyzuj“ – hodnocení různých postupů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b="1" dirty="0"/>
              <a:t>D</a:t>
            </a:r>
            <a:r>
              <a:rPr lang="cs-CZ" altLang="cs-CZ" dirty="0"/>
              <a:t>esign – „navrhuj“ – návrh procesů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b="1" dirty="0" err="1"/>
              <a:t>V</a:t>
            </a:r>
            <a:r>
              <a:rPr lang="cs-CZ" altLang="cs-CZ" dirty="0" err="1"/>
              <a:t>erify</a:t>
            </a:r>
            <a:r>
              <a:rPr lang="cs-CZ" altLang="cs-CZ" dirty="0"/>
              <a:t> – „ověřuj“ – ověřuje dosažení kritérií</a:t>
            </a:r>
          </a:p>
          <a:p>
            <a:pPr>
              <a:lnSpc>
                <a:spcPct val="90000"/>
              </a:lnSpc>
            </a:pP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1193533143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7105</TotalTime>
  <Words>580</Words>
  <Application>Microsoft Office PowerPoint</Application>
  <PresentationFormat>Širokoúhlá obrazovka</PresentationFormat>
  <Paragraphs>107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Fazeta</vt:lpstr>
      <vt:lpstr>Jack Welch  a  metoda SIX SIGMA</vt:lpstr>
      <vt:lpstr>Jack Welch</vt:lpstr>
      <vt:lpstr>SIX SIGMA </vt:lpstr>
      <vt:lpstr>SIX SIGMA</vt:lpstr>
      <vt:lpstr>Principy metody SIX SIGMA</vt:lpstr>
      <vt:lpstr>Základní nástroje metody SIX SIGMA</vt:lpstr>
      <vt:lpstr>Rozdělení pracovníků a jejich úloha </vt:lpstr>
      <vt:lpstr>Zlepšování a inovace procesů - DMAIC</vt:lpstr>
      <vt:lpstr>Zavádění nových procesů – DMADV</vt:lpstr>
      <vt:lpstr>Použité zdroje</vt:lpstr>
      <vt:lpstr>Děkuji za pozornost.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Jack Welch  a  metoda SIX SIGMA</dc:title>
  <dc:creator>Jan Kušta</dc:creator>
  <cp:lastModifiedBy>Bohumir Stedron</cp:lastModifiedBy>
  <cp:revision>27</cp:revision>
  <dcterms:created xsi:type="dcterms:W3CDTF">2017-10-16T08:11:12Z</dcterms:created>
  <dcterms:modified xsi:type="dcterms:W3CDTF">2021-04-10T08:59:47Z</dcterms:modified>
</cp:coreProperties>
</file>