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4" r:id="rId7"/>
    <p:sldId id="275" r:id="rId8"/>
    <p:sldId id="276" r:id="rId9"/>
    <p:sldId id="277" r:id="rId10"/>
    <p:sldId id="278" r:id="rId11"/>
    <p:sldId id="279" r:id="rId12"/>
    <p:sldId id="273" r:id="rId13"/>
    <p:sldId id="280" r:id="rId14"/>
    <p:sldId id="271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617935-DA88-47C1-AAE2-66E2D9A35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0F9D99E-60AE-4F7A-AFD5-629F14787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048F559-DD1E-4E6B-B3CF-17D9BFAC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75A6B2A-63A3-44AA-8A86-6FFA188B8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157AB8E-31D0-437F-B6FE-FD62928F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07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A53D2A-1EF7-4BDC-8079-C86A1D05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97D400-9FAB-4449-8A4F-109338F09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13654B4-8E85-4C6B-848E-365AFA5A4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013639B-3900-4F84-AF2D-584956C4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7D5F220-8837-4C20-A448-61541420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27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BE3EA47-46D9-4FC9-8598-57684736B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4B59682-5F72-4BFF-835C-44AD3AB24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7D253FA-A5F7-4801-9764-062CF4F9A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0F51B04-6DA9-462D-B695-BCCCFED3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6065CD6-AB68-40DF-8431-954B151E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7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9E5353-2D63-4AA1-BDF3-B6FBDC94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36BDC4C-7055-4144-ABE5-F87AD8C9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3CA777C-95BB-49AC-9D9A-E262D312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AD8DD26-68D5-4494-8271-FEDE52599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687E90F-3F4D-493D-BFFB-4061BED6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51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1E8FD8-5427-48BA-8C38-D30248691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7CDED73-4121-47CB-817D-EDFD51EA2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B295B61-B100-4770-8A29-9D7FEE52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2B3EC05-E580-4ABB-BAAC-6F0A65DC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4A645E-A5C1-4B31-9A9E-336E9BC9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3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DAE241-6D5B-4913-A3CC-F89CC952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0B67832-B536-44E6-8095-3262A2FF1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21643EB4-2B00-4D35-A277-1430B65F3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A3BD2DE-7609-4691-AEB0-5363E89DF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A95798D-8A8E-4AC8-887C-55CC968E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CD25E9B-D13F-462B-BEF3-E39D838B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6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D2AE01-D759-4868-A357-EF9B9D565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794157A-47C3-44D0-9585-51EBA4B8E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9223B41D-2DC8-4A4F-B768-5080F8877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76FADF75-9861-472B-9B82-F88E59465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65549256-13B2-449E-B67C-330A43E6F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BFD10E2-679D-4EC4-B56F-D813264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FA1FFA39-8D69-42B1-8C18-655FB973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F030FE98-8968-429E-9A69-5458D28B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18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24F03E-F418-4485-899F-602DB11EE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D7E607B2-5B05-4338-AB58-09440E91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A0AFBC8-2419-41CB-A9A1-22184769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C0B6A865-86F2-45DC-B972-C65A9A7D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64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B453BD7-BAED-48F3-A853-8DFAAB2E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84E6C8EA-A289-43F2-B4EE-1F611824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C947C93-AE6F-4480-8F84-F729F191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81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7A821A-0F87-4DA7-93DF-4E858B5E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111F4C8-2D55-4307-8CA8-63D7B9BE3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A14917C1-4331-4E70-A034-48683B1F9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F94DE46-CD20-493E-8A6A-E2C5FAE2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5AA27FF-4AC8-4C90-BA48-82C8C40F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F46E742-BF75-4A20-9ED6-010259FB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4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F6C4AA-B3A3-4CDC-A973-55CF9D144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62DA9F0F-BB26-4AAD-8527-2FEE704FC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932BC5A2-67F7-445F-A403-62831394C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CF289BF-16AD-4923-AFBC-0BA60599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F843DDE-2424-4181-A308-23A3A0DD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142EE73-E1DA-421F-B589-E3AE9343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93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5FB88A8F-6FC8-4423-951B-38699ED3C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D076AE04-3D51-4FE9-ADDE-4E17F3419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2E9D0C2-2D3B-46DF-8FF3-B6B1A080D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E8F4-F4B0-43EB-8563-0ED41AB6D068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51B946-09AB-4118-9D45-99530CF29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F5CF002-C7EC-4A8E-A370-99B9D5247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8D7E4-3E86-480A-B9F0-0801E0BA88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1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C6A64A-B554-4F59-8786-44807F2C0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6879"/>
            <a:ext cx="9144000" cy="1071245"/>
          </a:xfrm>
        </p:spPr>
        <p:txBody>
          <a:bodyPr>
            <a:normAutofit/>
          </a:bodyPr>
          <a:lstStyle/>
          <a:p>
            <a:r>
              <a:rPr lang="cs-CZ" sz="4800" b="1" dirty="0"/>
              <a:t>Didaktické metody výuky v botanice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D399EC2-04A9-4302-9E5A-F76DA7D9EF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RNDr. Jana </a:t>
            </a:r>
            <a:r>
              <a:rPr lang="cs-CZ" dirty="0" err="1"/>
              <a:t>Skýbová</a:t>
            </a:r>
            <a:r>
              <a:rPr lang="cs-CZ" dirty="0"/>
              <a:t>, </a:t>
            </a:r>
            <a:r>
              <a:rPr lang="cs-CZ" err="1"/>
              <a:t>Ph</a:t>
            </a:r>
            <a:r>
              <a:rPr lang="cs-CZ"/>
              <a:t>.D.</a:t>
            </a:r>
          </a:p>
        </p:txBody>
      </p:sp>
    </p:spTree>
    <p:extLst>
      <p:ext uri="{BB962C8B-B14F-4D97-AF65-F5344CB8AC3E}">
        <p14:creationId xmlns:p14="http://schemas.microsoft.com/office/powerpoint/2010/main" val="133828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CE05B5-C762-4B50-BAF1-917CF9D33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121"/>
            <a:ext cx="10515600" cy="5943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Práce s textem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73C921D-D829-4DD3-939E-FAED6E33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051560"/>
            <a:ext cx="11490960" cy="5608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Problém</a:t>
            </a:r>
            <a:r>
              <a:rPr lang="cs-CZ" dirty="0"/>
              <a:t> – žáci málo čtou, mají problémy s porozuměním textu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Práce s textem</a:t>
            </a:r>
          </a:p>
          <a:p>
            <a:r>
              <a:rPr lang="cs-CZ" dirty="0"/>
              <a:t>Předčítání textu z učebnice žáky </a:t>
            </a:r>
            <a:r>
              <a:rPr lang="cs-CZ" i="1" dirty="0"/>
              <a:t>(práce s učebnicí botaniky a pracovním sešitem)</a:t>
            </a:r>
          </a:p>
          <a:p>
            <a:r>
              <a:rPr lang="cs-CZ" dirty="0"/>
              <a:t>Reprodukce informací z textu - ústně i písemně </a:t>
            </a:r>
            <a:r>
              <a:rPr lang="cs-CZ" i="1" dirty="0"/>
              <a:t>(shrneme informace o lišejnících)</a:t>
            </a:r>
          </a:p>
          <a:p>
            <a:r>
              <a:rPr lang="cs-CZ" dirty="0"/>
              <a:t>Vyhledávání informací v textu </a:t>
            </a:r>
            <a:r>
              <a:rPr lang="cs-CZ" i="1" dirty="0"/>
              <a:t>(v textu vyhledáme informace o využití textilních rostlin)</a:t>
            </a:r>
          </a:p>
          <a:p>
            <a:r>
              <a:rPr lang="cs-CZ" dirty="0"/>
              <a:t>Oprava chybně napsaného textu</a:t>
            </a:r>
          </a:p>
          <a:p>
            <a:r>
              <a:rPr lang="cs-CZ" dirty="0"/>
              <a:t>Doplňování slov do textu </a:t>
            </a:r>
            <a:r>
              <a:rPr lang="cs-CZ" i="1" dirty="0"/>
              <a:t>(úlohy v PL z botaniky)</a:t>
            </a:r>
          </a:p>
          <a:p>
            <a:r>
              <a:rPr lang="cs-CZ" dirty="0"/>
              <a:t>Uspořádání úryvků v textu </a:t>
            </a:r>
            <a:r>
              <a:rPr lang="cs-CZ" i="1" dirty="0"/>
              <a:t>(správné uspořádání informací o vývoji rostlin na Zemi)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 přírodovědným dovednostem patří také:</a:t>
            </a:r>
          </a:p>
          <a:p>
            <a:r>
              <a:rPr lang="cs-CZ" dirty="0"/>
              <a:t>Práce s odbornou literaturou, atlasy rostlin, určovacími klíči, tabulkami a mapami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12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928F560-99CF-4650-9DAF-84479CB5B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483871"/>
            <a:ext cx="10515600" cy="826770"/>
          </a:xfrm>
        </p:spPr>
        <p:txBody>
          <a:bodyPr/>
          <a:lstStyle/>
          <a:p>
            <a:r>
              <a:rPr lang="cs-CZ" b="1" dirty="0"/>
              <a:t>Metody práce s informačními technologiemi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B52EAEE-2F20-4207-81A8-EAE29ABF6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600200"/>
            <a:ext cx="11430000" cy="5029199"/>
          </a:xfrm>
        </p:spPr>
        <p:txBody>
          <a:bodyPr/>
          <a:lstStyle/>
          <a:p>
            <a:r>
              <a:rPr lang="cs-CZ" dirty="0"/>
              <a:t>Všechny druhy činností kdy žáci nebo učitel používají ve výuce IT</a:t>
            </a:r>
          </a:p>
          <a:p>
            <a:r>
              <a:rPr lang="cs-CZ" dirty="0"/>
              <a:t>Učitel – vyhledávání informací, prezentace, videa, výukové programy, učebnice atd. </a:t>
            </a:r>
            <a:r>
              <a:rPr lang="cs-CZ" i="1" dirty="0"/>
              <a:t>(prezentace k systému rostlin, video – fotosyntéza, evoluce rostlin, atd.)</a:t>
            </a:r>
          </a:p>
          <a:p>
            <a:r>
              <a:rPr lang="cs-CZ" dirty="0"/>
              <a:t>Žáci – tvorba žákovských prací a jejich prezentace </a:t>
            </a:r>
            <a:r>
              <a:rPr lang="cs-CZ" i="1" dirty="0"/>
              <a:t>(prezentace k využití hub v biotechnologiích, obsahové látky v rostlinách a jejich využití ve farmacii)</a:t>
            </a:r>
          </a:p>
          <a:p>
            <a:r>
              <a:rPr lang="cs-CZ" dirty="0"/>
              <a:t>Domácí úkoly v elektronické podobě</a:t>
            </a:r>
          </a:p>
          <a:p>
            <a:r>
              <a:rPr lang="cs-CZ" dirty="0"/>
              <a:t>Učebnice </a:t>
            </a:r>
            <a:r>
              <a:rPr lang="cs-CZ" i="1" dirty="0"/>
              <a:t>(využití fotografií, nákresů rostlin, práce s textem ve výuce)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87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DDEBB24C-2471-421D-9796-E85CB7F65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52625" y="214314"/>
            <a:ext cx="8229600" cy="7969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000000"/>
                </a:solidFill>
              </a:rPr>
              <a:t>Didaktické hry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D031A258-535D-41C0-A002-9FCE3AE46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2920" y="1143001"/>
            <a:ext cx="11201400" cy="5500685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Jsou prostředkem pro učení.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Dávají možnost zajímavě opakovat a procvičovat.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Rozvíjejí abstraktní myšlení.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Pomáhají zlepšovat pozornost a zájem o problematiku.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Rozvíjejí osobnost, zlepšují schopnost komunikace a týmové spolupráce.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Ekologicky zaměřené hry pomáhají vcítit se do problematiky ekologie a životního prostředí a nacházet řešení.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i="1" dirty="0">
                <a:solidFill>
                  <a:srgbClr val="000000"/>
                </a:solidFill>
              </a:rPr>
              <a:t>(didaktická hra – fotosyntéza a dýchání – názornost, představivost, rostliny biomů světa)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5933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0B50F4-F5C0-4245-80B7-9CB163A38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1"/>
            <a:ext cx="10515600" cy="64007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Prezentace žákovských prací, vytváření portfolií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57EC01F-F68B-4951-B3CB-3CD7BF99E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036320"/>
            <a:ext cx="11628120" cy="56083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Prezentace žákovských prací</a:t>
            </a:r>
          </a:p>
          <a:p>
            <a:r>
              <a:rPr lang="cs-CZ" dirty="0"/>
              <a:t>Práce s textem, využití IT</a:t>
            </a:r>
          </a:p>
          <a:p>
            <a:r>
              <a:rPr lang="cs-CZ" dirty="0"/>
              <a:t>Zadávána zpravidla  jako DÚ (referáty, závěrečné práce)</a:t>
            </a:r>
          </a:p>
          <a:p>
            <a:r>
              <a:rPr lang="cs-CZ" dirty="0"/>
              <a:t>Jeden z problémů – původnost prací a nekritické přijímání informací</a:t>
            </a:r>
          </a:p>
          <a:p>
            <a:r>
              <a:rPr lang="cs-CZ" dirty="0"/>
              <a:t>Rozvíjí komunikační dovednosti žáků</a:t>
            </a:r>
          </a:p>
          <a:p>
            <a:r>
              <a:rPr lang="cs-CZ" dirty="0"/>
              <a:t>Při prezentaci je důležité stanovení a dodržování časového limitu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Vytváření žákovských portfolií</a:t>
            </a:r>
          </a:p>
          <a:p>
            <a:r>
              <a:rPr lang="cs-CZ" dirty="0"/>
              <a:t>Soubor samostatných žákovských prací, shromažďovaných po určitou dobu</a:t>
            </a:r>
          </a:p>
          <a:p>
            <a:r>
              <a:rPr lang="cs-CZ" dirty="0"/>
              <a:t>Obsahuje různé materiály (testy, </a:t>
            </a:r>
            <a:r>
              <a:rPr lang="cs-CZ" dirty="0" err="1"/>
              <a:t>prac</a:t>
            </a:r>
            <a:r>
              <a:rPr lang="cs-CZ" dirty="0"/>
              <a:t>. listy, mapky, protokoly atd.)</a:t>
            </a:r>
          </a:p>
          <a:p>
            <a:r>
              <a:rPr lang="cs-CZ" dirty="0"/>
              <a:t>Zdroj informací k opakování učiva, sebehodnocení, k závěrečnému hodnocení učitelem</a:t>
            </a:r>
          </a:p>
          <a:p>
            <a:r>
              <a:rPr lang="cs-CZ" dirty="0"/>
              <a:t>Stanovení povinných součástí, způsobů 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175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B343FA78-D512-4B57-83CB-6762EE6DA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000000"/>
                </a:solidFill>
              </a:rPr>
              <a:t>Burza nápadů (brainstorming)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A144232E-B1F9-4DC6-A812-BB300B80A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10622280" cy="4171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Při hledání nových řešení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V průběhu asi 12 minut vyžaduje od účastníků vyprodukovat co nejvíce spontánních nápadů k danému tématu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Nápady se zapisují na tabuli, aby provokovaly k dalším myšlenkám.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altLang="cs-CZ" i="1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s-CZ" altLang="cs-CZ" i="1" dirty="0">
                <a:solidFill>
                  <a:srgbClr val="000000"/>
                </a:solidFill>
              </a:rPr>
              <a:t>(jak omezit ničení porostů kyselými dešti, jak zachránit mokřady, jak zvýšit biodiverzitu rostlin v ekosystémech)</a:t>
            </a:r>
          </a:p>
        </p:txBody>
      </p:sp>
    </p:spTree>
    <p:extLst>
      <p:ext uri="{BB962C8B-B14F-4D97-AF65-F5344CB8AC3E}">
        <p14:creationId xmlns:p14="http://schemas.microsoft.com/office/powerpoint/2010/main" val="392574137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7FF244-F214-4ECD-B716-7AF07CF3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48767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Pojmové mapy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35EBA6F-A966-4E92-9495-A4D58ADFC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899160"/>
            <a:ext cx="11384280" cy="568451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Schematické znázorňování znalostí, různé podoby</a:t>
            </a:r>
          </a:p>
          <a:p>
            <a:r>
              <a:rPr lang="cs-CZ" dirty="0"/>
              <a:t>Grafické vyjádření pochodů našeho myšlení</a:t>
            </a:r>
          </a:p>
          <a:p>
            <a:r>
              <a:rPr lang="cs-CZ" dirty="0"/>
              <a:t>Vztah pojmů zřetelný (podřazenost, nadřazenost, souřadnost)</a:t>
            </a:r>
          </a:p>
          <a:p>
            <a:r>
              <a:rPr lang="cs-CZ" dirty="0"/>
              <a:t>Pojmy vpisovány do čtverců, kruhů, obdélníků, spojení čarami nebo šipkami</a:t>
            </a:r>
          </a:p>
          <a:p>
            <a:r>
              <a:rPr lang="cs-CZ" dirty="0"/>
              <a:t>Musíme nejprve žáky pojmové mapy naučit vytvářet</a:t>
            </a:r>
          </a:p>
          <a:p>
            <a:r>
              <a:rPr lang="cs-CZ" dirty="0"/>
              <a:t>Centrální pojem uprostřed nebo na horním okraji</a:t>
            </a:r>
          </a:p>
          <a:p>
            <a:r>
              <a:rPr lang="cs-CZ" dirty="0"/>
              <a:t>Ostatní pojmy okolo nebo směrem dolů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Vytváření mapy:</a:t>
            </a:r>
          </a:p>
          <a:p>
            <a:r>
              <a:rPr lang="cs-CZ" dirty="0"/>
              <a:t>Zadáme pouze centrální pojem</a:t>
            </a:r>
          </a:p>
          <a:p>
            <a:r>
              <a:rPr lang="cs-CZ" dirty="0"/>
              <a:t>Zadáme úryvek textu</a:t>
            </a:r>
          </a:p>
          <a:p>
            <a:r>
              <a:rPr lang="cs-CZ" dirty="0"/>
              <a:t>Zadáme úryvek textu se zvýrazněnými pojmy</a:t>
            </a:r>
          </a:p>
          <a:p>
            <a:r>
              <a:rPr lang="cs-CZ" dirty="0"/>
              <a:t>Zadáme všechny pojmy</a:t>
            </a:r>
          </a:p>
          <a:p>
            <a:r>
              <a:rPr lang="cs-CZ" dirty="0"/>
              <a:t>Zadáme slepou mapu a všechny pojmy</a:t>
            </a:r>
          </a:p>
          <a:p>
            <a:pPr marL="0" indent="0">
              <a:buNone/>
            </a:pPr>
            <a:r>
              <a:rPr lang="cs-CZ" i="1" dirty="0"/>
              <a:t>(anatomie a morfologie rostlin, systém rostlin </a:t>
            </a:r>
            <a:r>
              <a:rPr lang="cs-CZ" i="1" dirty="0" smtClean="0"/>
              <a:t>atd.)</a:t>
            </a: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772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725642-4F3A-4E29-8CC3-13410C5A9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182881"/>
            <a:ext cx="11536680" cy="563879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>Další didaktické metody -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Badatelsky orientované vyučování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2672ED9-E438-42CC-BD1B-751D7C1FC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883920"/>
            <a:ext cx="11582400" cy="5974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BOV?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Didaktická metoda, která se u nás objevila zhruba po roce 2009, avšak nejedná se o zcela novou myšlenku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Staví na přirozené zvídavosti žáků a vede je k aktivitě.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Podporuje konstruktivistický styl výuky (žák je aktivní, uplatňuje se skupinové vyučování atd.)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žáky zaujmout, motivovat, probudit v nich chuť úlohu vyřešit, přijít věci na kloub.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identifikují problém, poté formulují hypotézu, kterou mají bádáním ověřit.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Následuje fáze vyhledávání informací, které žáci dále uplatní a které jim pomohou problém vyřešit.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zvolí vyučovací metody, které při zpracování úlohy použijí, navrhnou průběh experimentu a následně ho provedou.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skončení interpretují výsledky experimentu a vyvodí závěry. </a:t>
            </a:r>
          </a:p>
          <a:p>
            <a:pPr marL="0" indent="0">
              <a:buNone/>
            </a:pPr>
            <a:endParaRPr lang="cs-CZ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čem je BOV náročná pro učitele i žáky?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náročný na čas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spolupráci žáků a  na  jejich ochotu podílet se na vyučování aktivně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schopnost učitele disponovat schopností diskutovat a třídit nápady žáků 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učitele aby uměl vést žáky tak, aby postupovali co nejvíce samostatně.</a:t>
            </a:r>
          </a:p>
        </p:txBody>
      </p:sp>
    </p:spTree>
    <p:extLst>
      <p:ext uri="{BB962C8B-B14F-4D97-AF65-F5344CB8AC3E}">
        <p14:creationId xmlns:p14="http://schemas.microsoft.com/office/powerpoint/2010/main" val="409204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57EAD5A-079C-45C3-A96F-BD6AF1C00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441960"/>
            <a:ext cx="11536680" cy="6172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školního bádání ve vyučování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(liší podílem učitelova vstupu do procesu vyučování):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potvrzující bádání – otázka i postup jsou žákům poskytnuty, výsledky jsou známy, jde o to je vlastní praxí ověřit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strukturované bádání – otázku i možný postup sděluje učitel, žáci na jeho základě formulují vysvětlení studovaného jevu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nasměrované bádání – učitel dává výzkumnou otázku, žáci vytvářejí metodický postup a realizují jej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otevřené bádání – žáci si kladou otázku, promýšlejí postup, provádějí výzkum a formulují výsledky </a:t>
            </a:r>
          </a:p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Nejužívanější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je strukturované bádání a nasměrované bádání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školního bádání v botanice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botanice najdeme velké množství témat, která se dají touto metodou zrealizovat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žáci mohou provést bádání na téma pozitivní fototropismus hrachu setého)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Portál Badatelé.cz nabízí návody a materiály k různým botanickým tématům.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určení plochy listu, rozdíly v klíčení několika různých rostlin)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87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5AACCD3-B853-4FB1-B3C9-B99DC639F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350520"/>
            <a:ext cx="11673840" cy="620268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Skalková (2006) –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výuky jsou způsoby záměrného uspořádání činnost učitele a žáků, které směřují ke stanoveným cílům“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výuky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změny ve znalostech, dovednostech a postojích žáků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metody výuky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volíme s ohledem na: místo výuky, charakteristiky žáků, schopnosti učitele, vedlejší a hlavní cíle hodiny, další faktory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každou vyučovací hodinu volíme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soubor metod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Upřednostňujeme metody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žáci hrají aktivní roli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075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203CB0-4D0A-4D86-9427-EFC18EA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cs-CZ" b="1" dirty="0"/>
              <a:t>Metody výuky při výuce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0ACEB7A-D38A-45FD-9EBF-1B713773E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r>
              <a:rPr lang="cs-CZ" dirty="0"/>
              <a:t>Výklad</a:t>
            </a:r>
          </a:p>
          <a:p>
            <a:r>
              <a:rPr lang="cs-CZ" dirty="0"/>
              <a:t>Vysvětlování</a:t>
            </a:r>
          </a:p>
          <a:p>
            <a:r>
              <a:rPr lang="cs-CZ" dirty="0"/>
              <a:t>Přednáška</a:t>
            </a:r>
          </a:p>
          <a:p>
            <a:r>
              <a:rPr lang="cs-CZ" dirty="0"/>
              <a:t>Vyprávění</a:t>
            </a:r>
          </a:p>
          <a:p>
            <a:r>
              <a:rPr lang="cs-CZ" dirty="0"/>
              <a:t>Popis</a:t>
            </a:r>
          </a:p>
          <a:p>
            <a:r>
              <a:rPr lang="cs-CZ" dirty="0"/>
              <a:t>Instruktáž</a:t>
            </a:r>
          </a:p>
          <a:p>
            <a:r>
              <a:rPr lang="cs-CZ" dirty="0"/>
              <a:t>Pozorování a předvádění (demonstrace)</a:t>
            </a:r>
          </a:p>
          <a:p>
            <a:r>
              <a:rPr lang="cs-CZ" dirty="0"/>
              <a:t>Pokus</a:t>
            </a:r>
          </a:p>
          <a:p>
            <a:r>
              <a:rPr lang="cs-CZ" dirty="0"/>
              <a:t>Rozhovor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99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A957D58-894D-4C05-BDBA-4CA4951F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7720"/>
            <a:ext cx="10515600" cy="5369243"/>
          </a:xfrm>
        </p:spPr>
        <p:txBody>
          <a:bodyPr/>
          <a:lstStyle/>
          <a:p>
            <a:r>
              <a:rPr lang="cs-CZ" dirty="0"/>
              <a:t>Diskuse, panelová diskuse, rozhovor</a:t>
            </a:r>
          </a:p>
          <a:p>
            <a:r>
              <a:rPr lang="cs-CZ" dirty="0"/>
              <a:t>Práce s textem</a:t>
            </a:r>
          </a:p>
          <a:p>
            <a:r>
              <a:rPr lang="cs-CZ" dirty="0"/>
              <a:t>Metody práce s informačními technologiemi (výuka podporovaná počítačem)</a:t>
            </a:r>
          </a:p>
          <a:p>
            <a:r>
              <a:rPr lang="cs-CZ" dirty="0"/>
              <a:t>Didaktické hry</a:t>
            </a:r>
          </a:p>
          <a:p>
            <a:r>
              <a:rPr lang="cs-CZ" dirty="0"/>
              <a:t>Prezentace žákovských prací</a:t>
            </a:r>
          </a:p>
          <a:p>
            <a:r>
              <a:rPr lang="cs-CZ" dirty="0"/>
              <a:t>Vytváření portfolií</a:t>
            </a:r>
          </a:p>
          <a:p>
            <a:r>
              <a:rPr lang="cs-CZ" dirty="0"/>
              <a:t>Brainstorming (burza nápadů)</a:t>
            </a:r>
          </a:p>
          <a:p>
            <a:r>
              <a:rPr lang="cs-CZ" dirty="0"/>
              <a:t>Pojmové mapy</a:t>
            </a:r>
          </a:p>
        </p:txBody>
      </p:sp>
    </p:spTree>
    <p:extLst>
      <p:ext uri="{BB962C8B-B14F-4D97-AF65-F5344CB8AC3E}">
        <p14:creationId xmlns:p14="http://schemas.microsoft.com/office/powerpoint/2010/main" val="81486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E97B5F-D018-44FF-9853-F7B678FD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289559"/>
            <a:ext cx="10469880" cy="68580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Výklad, vysvětlování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F40B05F-45FE-4870-B12C-6B2A6BEFE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975360"/>
            <a:ext cx="10957560" cy="56692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Výklad</a:t>
            </a:r>
          </a:p>
          <a:p>
            <a:r>
              <a:rPr lang="cs-CZ" dirty="0"/>
              <a:t>Učivo předává učitel pomocí monologu – jednosměrná komunikace </a:t>
            </a:r>
            <a:r>
              <a:rPr lang="cs-CZ" i="1" dirty="0"/>
              <a:t>(charakteristika dané čeledi, zástupci)</a:t>
            </a:r>
          </a:p>
          <a:p>
            <a:r>
              <a:rPr lang="cs-CZ" dirty="0"/>
              <a:t>Uvádí žáky do nové problematiky </a:t>
            </a:r>
            <a:r>
              <a:rPr lang="cs-CZ" i="1" dirty="0"/>
              <a:t>(ukázky živých rostlin)</a:t>
            </a:r>
          </a:p>
          <a:p>
            <a:r>
              <a:rPr lang="cs-CZ" dirty="0"/>
              <a:t>Učivo logicky uspořádané, přiměřené žákům </a:t>
            </a:r>
            <a:r>
              <a:rPr lang="cs-CZ" i="1" dirty="0"/>
              <a:t>(obsahové látky v rostlinách korespondují s učivem chemie)</a:t>
            </a:r>
          </a:p>
          <a:p>
            <a:r>
              <a:rPr lang="cs-CZ" dirty="0"/>
              <a:t>Nutno dodržovat didaktické zásady - srozumitelnost, názorné pomůcky, používání klíčových vět </a:t>
            </a:r>
            <a:r>
              <a:rPr lang="cs-CZ" i="1" dirty="0"/>
              <a:t>(obrázky rostlin, živé rostliny, modely  </a:t>
            </a:r>
            <a:r>
              <a:rPr lang="cs-CZ" i="1" dirty="0" err="1"/>
              <a:t>atd</a:t>
            </a:r>
            <a:r>
              <a:rPr lang="cs-CZ" i="1" dirty="0"/>
              <a:t>)</a:t>
            </a:r>
          </a:p>
          <a:p>
            <a:r>
              <a:rPr lang="cs-CZ" dirty="0"/>
              <a:t>Žáci zaznamenávají informace do sešitu nebo PL </a:t>
            </a:r>
            <a:r>
              <a:rPr lang="cs-CZ" i="1" dirty="0"/>
              <a:t>(vydané k učebnici nebo vytvořené učitelem)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Vysvětlování</a:t>
            </a:r>
          </a:p>
          <a:p>
            <a:r>
              <a:rPr lang="cs-CZ" dirty="0"/>
              <a:t>Specifická typ výkladu </a:t>
            </a:r>
            <a:r>
              <a:rPr lang="cs-CZ" i="1" dirty="0"/>
              <a:t>(funkce fotosyntézy)</a:t>
            </a:r>
          </a:p>
          <a:p>
            <a:r>
              <a:rPr lang="cs-CZ" dirty="0"/>
              <a:t>Sdělujeme žákům, jak věci fungují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8177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90D3C2-D7B5-4563-A351-61A37D1CA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cs-CZ" b="1" dirty="0"/>
              <a:t>Vyprávění, přednáška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426B05E-CDDA-4DDA-9B2D-F2E671FF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975360"/>
            <a:ext cx="10927080" cy="5684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Vyprávění</a:t>
            </a:r>
          </a:p>
          <a:p>
            <a:r>
              <a:rPr lang="cs-CZ" dirty="0"/>
              <a:t>Monologická </a:t>
            </a:r>
          </a:p>
          <a:p>
            <a:r>
              <a:rPr lang="cs-CZ" dirty="0"/>
              <a:t>Citově podbarvené</a:t>
            </a:r>
          </a:p>
          <a:p>
            <a:r>
              <a:rPr lang="cs-CZ" dirty="0"/>
              <a:t>Promyšlené – přispívá k dosažení kognitivních a afektivních  cílů</a:t>
            </a:r>
          </a:p>
          <a:p>
            <a:r>
              <a:rPr lang="cs-CZ" dirty="0"/>
              <a:t>Metoda má motivační charakter</a:t>
            </a:r>
          </a:p>
          <a:p>
            <a:r>
              <a:rPr lang="cs-CZ" dirty="0"/>
              <a:t>Vypráví učitel, žáci, skupiny</a:t>
            </a:r>
          </a:p>
          <a:p>
            <a:pPr marL="0" indent="0">
              <a:buNone/>
            </a:pPr>
            <a:r>
              <a:rPr lang="cs-CZ" i="1" dirty="0"/>
              <a:t>(vyprávíme o vzniku a vývoji rostlin na Zemi)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Přednáška</a:t>
            </a:r>
          </a:p>
          <a:p>
            <a:r>
              <a:rPr lang="cs-CZ" dirty="0"/>
              <a:t>Nejnáročnější metoda na pozornost žáků</a:t>
            </a:r>
          </a:p>
          <a:p>
            <a:r>
              <a:rPr lang="cs-CZ" dirty="0"/>
              <a:t>Využití hlavně ve vyšších ročnících středních škol</a:t>
            </a:r>
          </a:p>
          <a:p>
            <a:r>
              <a:rPr lang="cs-CZ" dirty="0"/>
              <a:t>Možnost přizvat odborníky</a:t>
            </a:r>
          </a:p>
          <a:p>
            <a:r>
              <a:rPr lang="cs-CZ" dirty="0"/>
              <a:t>Prostor pro dotazy na konci</a:t>
            </a:r>
          </a:p>
          <a:p>
            <a:pPr marL="0" indent="0">
              <a:buNone/>
            </a:pPr>
            <a:r>
              <a:rPr lang="cs-CZ" i="1" dirty="0"/>
              <a:t>(přednáška odborníka z botanické zahrady)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3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BFEC75-00A5-4EA3-B6F0-8E8D6663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Popis, instruktáž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53D72CA-E2A1-4829-8320-04A2C11CF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05840"/>
            <a:ext cx="11430000" cy="573024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Popis</a:t>
            </a:r>
          </a:p>
          <a:p>
            <a:r>
              <a:rPr lang="cs-CZ" dirty="0"/>
              <a:t>Využití hlavně při výkladu </a:t>
            </a:r>
            <a:r>
              <a:rPr lang="cs-CZ" i="1" dirty="0"/>
              <a:t>anatomie a morfologie rostlin</a:t>
            </a:r>
          </a:p>
          <a:p>
            <a:r>
              <a:rPr lang="cs-CZ" dirty="0"/>
              <a:t>Použití vhodných pomůcek </a:t>
            </a:r>
            <a:r>
              <a:rPr lang="cs-CZ" i="1" dirty="0"/>
              <a:t>(obrazy, video, schémata, fotky rostlin, živé rostliny atd.)</a:t>
            </a:r>
          </a:p>
          <a:p>
            <a:r>
              <a:rPr lang="cs-CZ" dirty="0"/>
              <a:t>Využití i při opakování, písemném i ústním zkoušení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Instruktáž</a:t>
            </a:r>
          </a:p>
          <a:p>
            <a:r>
              <a:rPr lang="cs-CZ" dirty="0"/>
              <a:t>Slovní nebo písemné představení objektu (přístroje – mikroskop, binokulární lupa, pomůcky atd.) a způsobu činnosti s ním</a:t>
            </a:r>
          </a:p>
          <a:p>
            <a:r>
              <a:rPr lang="cs-CZ" dirty="0"/>
              <a:t>Využití při </a:t>
            </a:r>
            <a:r>
              <a:rPr lang="cs-CZ" i="1" dirty="0"/>
              <a:t>laboratorních cvičeních z botaniky a botanických exkurzích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5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2796E1-7AAA-47CB-903C-0EA23E44F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Demonstrace, pokus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E775736-FF8B-42F7-81E1-C7920C540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" y="990600"/>
            <a:ext cx="11475720" cy="5502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Demonstrace</a:t>
            </a:r>
          </a:p>
          <a:p>
            <a:r>
              <a:rPr lang="cs-CZ" dirty="0"/>
              <a:t>Pozorování předmětů a jevů žáky a jejich předvádění učitelem </a:t>
            </a:r>
            <a:r>
              <a:rPr lang="cs-CZ" i="1" dirty="0"/>
              <a:t>(živé rostliny, obrázky, video fotosyntézy atd.)</a:t>
            </a:r>
          </a:p>
          <a:p>
            <a:r>
              <a:rPr lang="cs-CZ" dirty="0"/>
              <a:t>Nezasahujeme do jejich průběhů</a:t>
            </a:r>
          </a:p>
          <a:p>
            <a:r>
              <a:rPr lang="cs-CZ" dirty="0"/>
              <a:t>Upozorníme žáky, na co se mají zaměřit, zadáme </a:t>
            </a:r>
            <a:r>
              <a:rPr lang="cs-CZ" i="1" dirty="0"/>
              <a:t>otázky (kde v listech probíhá fotosyntéza, proč je pro rostlinu nezbytná)</a:t>
            </a:r>
          </a:p>
          <a:p>
            <a:r>
              <a:rPr lang="cs-CZ" dirty="0"/>
              <a:t>Necháváme kolovat </a:t>
            </a:r>
            <a:r>
              <a:rPr lang="cs-CZ" i="1" dirty="0"/>
              <a:t>více exemplářů rostlin, hub </a:t>
            </a:r>
            <a:r>
              <a:rPr lang="cs-CZ" dirty="0"/>
              <a:t>atd. po třídě nebo vystavíme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Pokus</a:t>
            </a:r>
          </a:p>
          <a:p>
            <a:r>
              <a:rPr lang="cs-CZ" dirty="0"/>
              <a:t>Praktické ověřování teoretických pouček </a:t>
            </a:r>
            <a:r>
              <a:rPr lang="cs-CZ" i="1" dirty="0"/>
              <a:t>(průduchy jsou většinou na spodní straně listů, ve tmě se rozpadá chlorofyl)</a:t>
            </a:r>
          </a:p>
          <a:p>
            <a:r>
              <a:rPr lang="cs-CZ" dirty="0"/>
              <a:t>Provádí ho učitel nebo žáci</a:t>
            </a:r>
          </a:p>
          <a:p>
            <a:r>
              <a:rPr lang="cs-CZ" dirty="0"/>
              <a:t>Žáci se učí pracovat s biologickým </a:t>
            </a:r>
            <a:r>
              <a:rPr lang="cs-CZ" i="1" dirty="0"/>
              <a:t>rostlinným materiálem</a:t>
            </a:r>
            <a:r>
              <a:rPr lang="cs-CZ" dirty="0"/>
              <a:t>, laboratorními pomůckami, zaznamenávat, vyhodnocovat</a:t>
            </a:r>
          </a:p>
          <a:p>
            <a:r>
              <a:rPr lang="cs-CZ" dirty="0"/>
              <a:t>Pokusy krátkodobé (</a:t>
            </a:r>
            <a:r>
              <a:rPr lang="cs-CZ" i="1" dirty="0"/>
              <a:t>plazmolýza buněk, důkaz škrobu v částech rostlin</a:t>
            </a:r>
            <a:r>
              <a:rPr lang="cs-CZ" dirty="0"/>
              <a:t>) i dlouhodobé (</a:t>
            </a:r>
            <a:r>
              <a:rPr lang="cs-CZ" i="1" dirty="0"/>
              <a:t>růst a vývoj rostlin)</a:t>
            </a:r>
          </a:p>
        </p:txBody>
      </p:sp>
    </p:spTree>
    <p:extLst>
      <p:ext uri="{BB962C8B-B14F-4D97-AF65-F5344CB8AC3E}">
        <p14:creationId xmlns:p14="http://schemas.microsoft.com/office/powerpoint/2010/main" val="388885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63DF51-E1D1-4AAA-8DE0-94BCDD5B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54863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Rozhovor, diskuse, panelová diskuse, debata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43C2C73-D2DF-4AE6-92A8-A9A019BF2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199"/>
            <a:ext cx="11582400" cy="5867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Rozhovor</a:t>
            </a:r>
          </a:p>
          <a:p>
            <a:r>
              <a:rPr lang="cs-CZ" dirty="0"/>
              <a:t>Dialogická metoda</a:t>
            </a:r>
          </a:p>
          <a:p>
            <a:r>
              <a:rPr lang="cs-CZ" dirty="0"/>
              <a:t>obsahuje více typů otázek (zjišťovací, otevřené, uzavřené, otázky na pozorování, posouzení situace, rozhodovací)</a:t>
            </a:r>
          </a:p>
          <a:p>
            <a:r>
              <a:rPr lang="cs-CZ" dirty="0"/>
              <a:t>Otázky stručné, srozumitelné, jazykově správné</a:t>
            </a:r>
          </a:p>
          <a:p>
            <a:r>
              <a:rPr lang="cs-CZ" dirty="0"/>
              <a:t>Žákům poskytnout dostatek času na odpověď</a:t>
            </a:r>
          </a:p>
          <a:p>
            <a:pPr marL="0" indent="0">
              <a:buNone/>
            </a:pPr>
            <a:r>
              <a:rPr lang="cs-CZ" i="1" dirty="0"/>
              <a:t>(rozhovor o vlivu kyselých dešťů na porosty smrku ztepilého)</a:t>
            </a:r>
          </a:p>
          <a:p>
            <a:pPr marL="0" indent="0">
              <a:buNone/>
            </a:pPr>
            <a:r>
              <a:rPr lang="cs-CZ" b="1" dirty="0"/>
              <a:t>Diskuse</a:t>
            </a:r>
          </a:p>
          <a:p>
            <a:r>
              <a:rPr lang="cs-CZ" dirty="0"/>
              <a:t>Řízená, neřízená</a:t>
            </a:r>
          </a:p>
          <a:p>
            <a:r>
              <a:rPr lang="cs-CZ" dirty="0"/>
              <a:t>Na začátku – pravidla diskuse, na konci – shrnou závěry, výsledky</a:t>
            </a:r>
          </a:p>
          <a:p>
            <a:pPr marL="0" indent="0">
              <a:buNone/>
            </a:pPr>
            <a:r>
              <a:rPr lang="cs-CZ" i="1" dirty="0"/>
              <a:t>(diskuse o možnostech, pozitivech a negativech využití léčivých rostlin)</a:t>
            </a:r>
          </a:p>
          <a:p>
            <a:pPr marL="0" indent="0">
              <a:buNone/>
            </a:pPr>
            <a:r>
              <a:rPr lang="cs-CZ" b="1" dirty="0"/>
              <a:t>Debata</a:t>
            </a:r>
          </a:p>
          <a:p>
            <a:r>
              <a:rPr lang="cs-CZ" dirty="0"/>
              <a:t>Žáci debatují ve dvou táborech, příprava na debatu </a:t>
            </a:r>
          </a:p>
          <a:p>
            <a:pPr marL="0" indent="0">
              <a:buNone/>
            </a:pPr>
            <a:r>
              <a:rPr lang="cs-CZ" i="1" dirty="0"/>
              <a:t>(</a:t>
            </a:r>
            <a:r>
              <a:rPr lang="cs-CZ" i="1" dirty="0" err="1"/>
              <a:t>fytofarmaka</a:t>
            </a:r>
            <a:r>
              <a:rPr lang="cs-CZ" i="1" dirty="0"/>
              <a:t> a synteticky připravené léky)</a:t>
            </a:r>
          </a:p>
          <a:p>
            <a:pPr marL="0" indent="0">
              <a:buNone/>
            </a:pPr>
            <a:r>
              <a:rPr lang="cs-CZ" b="1" dirty="0"/>
              <a:t>Panelová diskuse</a:t>
            </a:r>
          </a:p>
          <a:p>
            <a:r>
              <a:rPr lang="cs-CZ" dirty="0"/>
              <a:t>Připomíná </a:t>
            </a:r>
            <a:r>
              <a:rPr lang="cs-CZ" dirty="0" err="1"/>
              <a:t>minikonferenci</a:t>
            </a:r>
            <a:r>
              <a:rPr lang="cs-CZ" dirty="0"/>
              <a:t>, žáci – různé role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(konference k ochraně tropického deštného lesa, zachování mokřadů atd.)</a:t>
            </a:r>
          </a:p>
        </p:txBody>
      </p:sp>
    </p:spTree>
    <p:extLst>
      <p:ext uri="{BB962C8B-B14F-4D97-AF65-F5344CB8AC3E}">
        <p14:creationId xmlns:p14="http://schemas.microsoft.com/office/powerpoint/2010/main" val="23824752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1426</Words>
  <Application>Microsoft Office PowerPoint</Application>
  <PresentationFormat>Širokoúhlá obrazovka</PresentationFormat>
  <Paragraphs>185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Didaktické metody výuky v botanice</vt:lpstr>
      <vt:lpstr>Prezentace aplikace PowerPoint</vt:lpstr>
      <vt:lpstr>Metody výuky při výuce botaniky</vt:lpstr>
      <vt:lpstr>Prezentace aplikace PowerPoint</vt:lpstr>
      <vt:lpstr>Výklad, vysvětlování</vt:lpstr>
      <vt:lpstr>Vyprávění, přednáška</vt:lpstr>
      <vt:lpstr>Popis, instruktáž</vt:lpstr>
      <vt:lpstr>Demonstrace, pokus</vt:lpstr>
      <vt:lpstr>Rozhovor, diskuse, panelová diskuse, debata</vt:lpstr>
      <vt:lpstr>Práce s textem</vt:lpstr>
      <vt:lpstr>Metody práce s informačními technologiemi</vt:lpstr>
      <vt:lpstr>Didaktické hry</vt:lpstr>
      <vt:lpstr>Prezentace žákovských prací, vytváření portfolií</vt:lpstr>
      <vt:lpstr>Burza nápadů (brainstorming)</vt:lpstr>
      <vt:lpstr>Pojmové mapy</vt:lpstr>
      <vt:lpstr> Další didaktické metody - Badatelsky orientované vyučování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výuky v botanice</dc:title>
  <dc:creator>Roman Skyba</dc:creator>
  <cp:lastModifiedBy>Skýbová, Jana</cp:lastModifiedBy>
  <cp:revision>17</cp:revision>
  <dcterms:created xsi:type="dcterms:W3CDTF">2019-01-20T18:36:16Z</dcterms:created>
  <dcterms:modified xsi:type="dcterms:W3CDTF">2019-03-28T07:44:23Z</dcterms:modified>
</cp:coreProperties>
</file>