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60F6379-6485-40FA-879C-174D4912977B}" type="datetimeFigureOut">
              <a:rPr lang="cs-CZ" smtClean="0"/>
              <a:pPr/>
              <a:t>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60F6379-6485-40FA-879C-174D4912977B}" type="datetimeFigureOut">
              <a:rPr lang="cs-CZ" smtClean="0"/>
              <a:pPr/>
              <a:t>9.11.2020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60F6379-6485-40FA-879C-174D4912977B}" type="datetimeFigureOut">
              <a:rPr lang="cs-CZ" smtClean="0"/>
              <a:pPr/>
              <a:t>9.11.2020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60F6379-6485-40FA-879C-174D4912977B}" type="datetimeFigureOut">
              <a:rPr lang="cs-CZ" smtClean="0"/>
              <a:pPr/>
              <a:t>9.11.2020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60F6379-6485-40FA-879C-174D4912977B}" type="datetimeFigureOut">
              <a:rPr lang="cs-CZ" smtClean="0"/>
              <a:pPr/>
              <a:t>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60F6379-6485-40FA-879C-174D4912977B}" type="datetimeFigureOut">
              <a:rPr lang="cs-CZ" smtClean="0"/>
              <a:pPr/>
              <a:t>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834E39-E104-43BB-8878-E8E4934E308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6379-6485-40FA-879C-174D4912977B}" type="datetimeFigureOut">
              <a:rPr lang="cs-CZ" smtClean="0"/>
              <a:pPr/>
              <a:t>9.11.2020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34E39-E104-43BB-8878-E8E4934E308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Literárněvědný proseminář</a:t>
            </a:r>
            <a:endParaRPr lang="cs-CZ" dirty="0"/>
          </a:p>
        </p:txBody>
      </p:sp>
      <p:sp>
        <p:nvSpPr>
          <p:cNvPr id="3" name="Podnadpis 2"/>
          <p:cNvSpPr>
            <a:spLocks noGrp="1"/>
          </p:cNvSpPr>
          <p:nvPr>
            <p:ph type="subTitle" idx="1"/>
          </p:nvPr>
        </p:nvSpPr>
        <p:spPr/>
        <p:txBody>
          <a:bodyPr/>
          <a:lstStyle/>
          <a:p>
            <a:r>
              <a:rPr lang="cs-CZ" dirty="0" smtClean="0"/>
              <a:t>Multikulturalismus a </a:t>
            </a:r>
            <a:r>
              <a:rPr lang="cs-CZ" dirty="0" err="1" smtClean="0"/>
              <a:t>postkolonialismus</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Ideologie v literárních textech</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Příklady ideologie jsme viděli u výtvarného umění (</a:t>
            </a:r>
            <a:r>
              <a:rPr lang="cs-CZ" dirty="0" smtClean="0"/>
              <a:t>pohlednice), </a:t>
            </a:r>
            <a:r>
              <a:rPr lang="cs-CZ" dirty="0" smtClean="0"/>
              <a:t>literární umění vytváří/přenáší hodnoty pomocí příběhů</a:t>
            </a:r>
          </a:p>
          <a:p>
            <a:r>
              <a:rPr lang="cs-CZ" dirty="0" smtClean="0"/>
              <a:t>Jaká je role literatury při formování ideologického filtru, skrze který se díváme na skutečnost? Literární dílo může být nositelem ideologie, nástrojem propagandy ve své vizi reality, kterou představuje. </a:t>
            </a:r>
          </a:p>
          <a:p>
            <a:r>
              <a:rPr lang="cs-CZ" dirty="0"/>
              <a:t>O</a:t>
            </a:r>
            <a:r>
              <a:rPr lang="cs-CZ" dirty="0" smtClean="0"/>
              <a:t>dhalení těchto podvědomých, skrytých významů se zabývá kritika ideologie, jinak také nazývaná kulturní kritika/analýza </a:t>
            </a:r>
          </a:p>
          <a:p>
            <a:r>
              <a:rPr lang="cs-CZ" dirty="0" smtClean="0"/>
              <a:t>Jakou roli hrají literární texty v koloniální společnosti? </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edward-said.jpg"/>
          <p:cNvPicPr>
            <a:picLocks noGrp="1" noChangeAspect="1"/>
          </p:cNvPicPr>
          <p:nvPr>
            <p:ph idx="1"/>
          </p:nvPr>
        </p:nvPicPr>
        <p:blipFill>
          <a:blip r:embed="rId2" cstate="print"/>
          <a:stretch>
            <a:fillRect/>
          </a:stretch>
        </p:blipFill>
        <p:spPr>
          <a:xfrm>
            <a:off x="6430834" y="1"/>
            <a:ext cx="2713166" cy="3501007"/>
          </a:xfrm>
        </p:spPr>
      </p:pic>
      <p:sp>
        <p:nvSpPr>
          <p:cNvPr id="2" name="Nadpis 1"/>
          <p:cNvSpPr>
            <a:spLocks noGrp="1"/>
          </p:cNvSpPr>
          <p:nvPr>
            <p:ph type="title"/>
          </p:nvPr>
        </p:nvSpPr>
        <p:spPr>
          <a:xfrm>
            <a:off x="0" y="260648"/>
            <a:ext cx="8229600" cy="1143000"/>
          </a:xfrm>
        </p:spPr>
        <p:txBody>
          <a:bodyPr/>
          <a:lstStyle/>
          <a:p>
            <a:pPr algn="l"/>
            <a:r>
              <a:rPr lang="cs-CZ" dirty="0" smtClean="0"/>
              <a:t>Edward </a:t>
            </a:r>
            <a:r>
              <a:rPr lang="cs-CZ" dirty="0" err="1" smtClean="0"/>
              <a:t>Said</a:t>
            </a:r>
            <a:r>
              <a:rPr lang="cs-CZ" dirty="0" smtClean="0"/>
              <a:t> - Orientalismus</a:t>
            </a:r>
            <a:endParaRPr lang="cs-CZ" dirty="0"/>
          </a:p>
        </p:txBody>
      </p:sp>
      <p:sp>
        <p:nvSpPr>
          <p:cNvPr id="5" name="TextovéPole 4"/>
          <p:cNvSpPr txBox="1"/>
          <p:nvPr/>
        </p:nvSpPr>
        <p:spPr>
          <a:xfrm>
            <a:off x="179512" y="1268760"/>
            <a:ext cx="6120680" cy="6140142"/>
          </a:xfrm>
          <a:prstGeom prst="rect">
            <a:avLst/>
          </a:prstGeom>
          <a:noFill/>
        </p:spPr>
        <p:txBody>
          <a:bodyPr wrap="square" rtlCol="0">
            <a:spAutoFit/>
          </a:bodyPr>
          <a:lstStyle/>
          <a:p>
            <a:pPr marL="342900" lvl="0" indent="-342900">
              <a:spcAft>
                <a:spcPts val="0"/>
              </a:spcAft>
              <a:buFont typeface="Symbol"/>
              <a:buChar char=""/>
            </a:pPr>
            <a:r>
              <a:rPr lang="cs-CZ" sz="2000" dirty="0" smtClean="0">
                <a:latin typeface="+mj-lt"/>
                <a:ea typeface="Calibri"/>
                <a:cs typeface="Times New Roman"/>
              </a:rPr>
              <a:t>způsob myšlení, který se na Orient dívá jako na méněcenný ve srovnání s Okcidentem (západní koloniální mocnosti)</a:t>
            </a:r>
          </a:p>
          <a:p>
            <a:pPr marL="342900" lvl="0" indent="-342900">
              <a:spcAft>
                <a:spcPts val="0"/>
              </a:spcAft>
              <a:buFont typeface="Symbol"/>
              <a:buChar char=""/>
            </a:pPr>
            <a:r>
              <a:rPr lang="cs-CZ" sz="2000" dirty="0" smtClean="0">
                <a:latin typeface="+mj-lt"/>
                <a:ea typeface="Calibri"/>
                <a:cs typeface="Times New Roman"/>
              </a:rPr>
              <a:t>instituce, která se zabývá Orientem tím, že ho popisuje, reprezentuje, vyučuje o něm, (rozšiřování vědomostí, výzkum) a která mu vládne</a:t>
            </a:r>
          </a:p>
          <a:p>
            <a:pPr marL="342900" lvl="0" indent="-342900">
              <a:spcAft>
                <a:spcPts val="0"/>
              </a:spcAft>
              <a:buFont typeface="Symbol"/>
              <a:buChar char=""/>
            </a:pPr>
            <a:r>
              <a:rPr lang="cs-CZ" sz="2000" dirty="0" smtClean="0">
                <a:latin typeface="+mj-lt"/>
                <a:ea typeface="Calibri"/>
                <a:cs typeface="Times New Roman"/>
              </a:rPr>
              <a:t>politicky zabarvený systém reprezentace. Orient je reprezentován/popisován tak, že si </a:t>
            </a:r>
            <a:r>
              <a:rPr lang="cs-CZ" sz="2000" dirty="0" smtClean="0">
                <a:latin typeface="+mj-lt"/>
                <a:ea typeface="Calibri"/>
                <a:cs typeface="Times New Roman"/>
              </a:rPr>
              <a:t>žádá </a:t>
            </a:r>
            <a:r>
              <a:rPr lang="cs-CZ" sz="2000" dirty="0" smtClean="0">
                <a:latin typeface="+mj-lt"/>
                <a:ea typeface="Calibri"/>
                <a:cs typeface="Times New Roman"/>
              </a:rPr>
              <a:t>o pozornost Evropanů ve formě kolonizace</a:t>
            </a:r>
          </a:p>
          <a:p>
            <a:pPr marL="342900" lvl="0" indent="-342900">
              <a:spcAft>
                <a:spcPts val="600"/>
              </a:spcAft>
              <a:buFont typeface="Symbol"/>
              <a:buChar char=""/>
            </a:pPr>
            <a:r>
              <a:rPr lang="cs-CZ" sz="2000" dirty="0" smtClean="0">
                <a:latin typeface="+mj-lt"/>
                <a:ea typeface="Calibri"/>
                <a:cs typeface="Times New Roman"/>
              </a:rPr>
              <a:t>široký pojem, zahrnující všechny západní způsoby zabývání se Orientem, od koloniální administrativy, přes akademická pracoviště až pro literární a výtvarná </a:t>
            </a:r>
            <a:r>
              <a:rPr lang="cs-CZ" sz="2000" dirty="0" smtClean="0">
                <a:latin typeface="+mj-lt"/>
                <a:ea typeface="Calibri"/>
                <a:cs typeface="Times New Roman"/>
              </a:rPr>
              <a:t>díla</a:t>
            </a:r>
          </a:p>
          <a:p>
            <a:pPr marL="342900" indent="-342900">
              <a:spcAft>
                <a:spcPts val="600"/>
              </a:spcAft>
              <a:buFont typeface="Symbol"/>
              <a:buChar char=""/>
            </a:pPr>
            <a:r>
              <a:rPr lang="cs-CZ" sz="2000" dirty="0" smtClean="0"/>
              <a:t>Orient jako „</a:t>
            </a:r>
            <a:r>
              <a:rPr lang="cs-CZ" sz="2000" dirty="0" err="1" smtClean="0"/>
              <a:t>the</a:t>
            </a:r>
            <a:r>
              <a:rPr lang="cs-CZ" sz="2000" dirty="0" smtClean="0"/>
              <a:t> </a:t>
            </a:r>
            <a:r>
              <a:rPr lang="cs-CZ" sz="2000" dirty="0" err="1" smtClean="0"/>
              <a:t>other</a:t>
            </a:r>
            <a:r>
              <a:rPr lang="cs-CZ" sz="2000" dirty="0" smtClean="0"/>
              <a:t>“ - Západ jako subjekt (já). Západ si do Orientu projektuje všechny potlačené, odhozené, neakceptovatelné aspekty svého já. Tím upevňuje svoji identitu. </a:t>
            </a:r>
          </a:p>
          <a:p>
            <a:pPr marL="342900" lvl="0" indent="-342900">
              <a:spcAft>
                <a:spcPts val="600"/>
              </a:spcAft>
            </a:pPr>
            <a:endParaRPr lang="cs-CZ" sz="2000" dirty="0" smtClean="0">
              <a:latin typeface="+mj-lt"/>
              <a:ea typeface="Calibri"/>
              <a:cs typeface="Times New Roman"/>
            </a:endParaRP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Orientalismus jako </a:t>
            </a:r>
            <a:r>
              <a:rPr lang="cs-CZ" dirty="0" err="1" smtClean="0"/>
              <a:t>diskurz</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a:t>
            </a:r>
            <a:r>
              <a:rPr lang="en-US" dirty="0" smtClean="0"/>
              <a:t>Taking </a:t>
            </a:r>
            <a:r>
              <a:rPr lang="en-US" dirty="0" smtClean="0"/>
              <a:t>the late eighteenth century as a very roughly denned starting point </a:t>
            </a:r>
            <a:r>
              <a:rPr lang="en-US" dirty="0" err="1" smtClean="0"/>
              <a:t>Orientalism</a:t>
            </a:r>
            <a:r>
              <a:rPr lang="en-US" dirty="0" smtClean="0"/>
              <a:t> can be discussed and analyzed as the corporate institution for dealing with the Orient—dealing with it by making statements about it, authorizing views of it, describing it, by teaching it, settling it, ruling over it: in short, </a:t>
            </a:r>
            <a:r>
              <a:rPr lang="en-US" dirty="0" err="1" smtClean="0"/>
              <a:t>Orientalism</a:t>
            </a:r>
            <a:r>
              <a:rPr lang="en-US" dirty="0" smtClean="0"/>
              <a:t> as a Western style for dominating, restructuring, and having authority over the Orient. I have found it useful here to employ Michel Foucault's notion of a discourse, as described by him in </a:t>
            </a:r>
            <a:r>
              <a:rPr lang="en-US" i="1" dirty="0" smtClean="0"/>
              <a:t>The Archaeology of Knowledge </a:t>
            </a:r>
            <a:r>
              <a:rPr lang="en-US" dirty="0" smtClean="0"/>
              <a:t>and his </a:t>
            </a:r>
            <a:r>
              <a:rPr lang="en-US" i="1" dirty="0" smtClean="0"/>
              <a:t>Discipline and Punish, </a:t>
            </a:r>
            <a:r>
              <a:rPr lang="en-US" dirty="0" smtClean="0"/>
              <a:t>to identify </a:t>
            </a:r>
            <a:r>
              <a:rPr lang="en-US" dirty="0" err="1" smtClean="0"/>
              <a:t>Orientalism</a:t>
            </a:r>
            <a:r>
              <a:rPr lang="en-US" dirty="0" smtClean="0"/>
              <a:t>. My contention is that without examining </a:t>
            </a:r>
            <a:r>
              <a:rPr lang="en-US" dirty="0" err="1" smtClean="0"/>
              <a:t>Orientalism</a:t>
            </a:r>
            <a:r>
              <a:rPr lang="en-US" dirty="0" smtClean="0"/>
              <a:t> as a discourse one cannot possibly understand the enormously systematic discipline by which European culture was able to manage—and even produce—the Orient politically, sociologically, militarily, ideologically, scientifically, and imaginatively during the post-Enlightenment period. Moreover, so authoritative a position did </a:t>
            </a:r>
            <a:r>
              <a:rPr lang="en-US" dirty="0" err="1" smtClean="0"/>
              <a:t>Orientalism</a:t>
            </a:r>
            <a:r>
              <a:rPr lang="en-US" dirty="0" smtClean="0"/>
              <a:t> have that I believe no one writing, thinking, or acting on the Orient could do so without taking account of the limitations on thought and action imposed by </a:t>
            </a:r>
            <a:r>
              <a:rPr lang="en-US" dirty="0" err="1" smtClean="0"/>
              <a:t>Orientalism</a:t>
            </a:r>
            <a:r>
              <a:rPr lang="en-US" dirty="0" smtClean="0"/>
              <a:t>.</a:t>
            </a:r>
            <a:r>
              <a:rPr lang="cs-CZ" dirty="0" smtClean="0"/>
              <a:t>“</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Orientalismus a hegemonie</a:t>
            </a:r>
            <a:endParaRPr lang="cs-CZ" dirty="0"/>
          </a:p>
        </p:txBody>
      </p:sp>
      <p:sp>
        <p:nvSpPr>
          <p:cNvPr id="3" name="Zástupný symbol pro obsah 2"/>
          <p:cNvSpPr>
            <a:spLocks noGrp="1"/>
          </p:cNvSpPr>
          <p:nvPr>
            <p:ph idx="1"/>
          </p:nvPr>
        </p:nvSpPr>
        <p:spPr>
          <a:xfrm>
            <a:off x="457200" y="1600200"/>
            <a:ext cx="8229600" cy="4997152"/>
          </a:xfrm>
        </p:spPr>
        <p:txBody>
          <a:bodyPr>
            <a:normAutofit fontScale="62500" lnSpcReduction="20000"/>
          </a:bodyPr>
          <a:lstStyle/>
          <a:p>
            <a:r>
              <a:rPr lang="cs-CZ" dirty="0" smtClean="0"/>
              <a:t>„</a:t>
            </a:r>
            <a:r>
              <a:rPr lang="en-US" dirty="0" err="1" smtClean="0"/>
              <a:t>Gramsci</a:t>
            </a:r>
            <a:r>
              <a:rPr lang="en-US" dirty="0" smtClean="0"/>
              <a:t> </a:t>
            </a:r>
            <a:r>
              <a:rPr lang="en-US" dirty="0" smtClean="0"/>
              <a:t>has made the useful analytic distinction between civil and political society in which the former is made up of voluntary (or at least rational and </a:t>
            </a:r>
            <a:r>
              <a:rPr lang="en-US" dirty="0" err="1" smtClean="0"/>
              <a:t>noncoercive</a:t>
            </a:r>
            <a:r>
              <a:rPr lang="en-US" dirty="0" smtClean="0"/>
              <a:t>) affiliations like schools, families, and unions, the latter of state </a:t>
            </a:r>
            <a:r>
              <a:rPr lang="en-US" dirty="0" smtClean="0"/>
              <a:t>institutions </a:t>
            </a:r>
            <a:r>
              <a:rPr lang="en-US" dirty="0" smtClean="0"/>
              <a:t>(the army, the police, the central bureaucracy) whose role in the polity is direct domination. Culture, of course, is to be found operating within civil society, where the influence of ideas, of institutions, and of other persons works not through domination but by what </a:t>
            </a:r>
            <a:r>
              <a:rPr lang="en-US" dirty="0" err="1" smtClean="0"/>
              <a:t>Gramsci</a:t>
            </a:r>
            <a:r>
              <a:rPr lang="en-US" dirty="0" smtClean="0"/>
              <a:t> calls consent. In any society not totalitarian, then, certain cultural forms predominate over others, just as certain ideas are more influential than others; the form of this cultural leadership is what </a:t>
            </a:r>
            <a:r>
              <a:rPr lang="en-US" dirty="0" err="1" smtClean="0"/>
              <a:t>Gramsci</a:t>
            </a:r>
            <a:r>
              <a:rPr lang="en-US" dirty="0" smtClean="0"/>
              <a:t> has identified as </a:t>
            </a:r>
            <a:r>
              <a:rPr lang="en-US" i="1" dirty="0" smtClean="0"/>
              <a:t>hegemony, </a:t>
            </a:r>
            <a:r>
              <a:rPr lang="en-US" dirty="0" smtClean="0"/>
              <a:t>an indispensable concept for any understanding of cultural life in the industrial West. It is hegemony, or rather the result of cultural hegemony at work, that gives </a:t>
            </a:r>
            <a:r>
              <a:rPr lang="en-US" dirty="0" err="1" smtClean="0"/>
              <a:t>Orientalism</a:t>
            </a:r>
            <a:r>
              <a:rPr lang="en-US" dirty="0" smtClean="0"/>
              <a:t> the durability and the strength I have been speaking about so far. </a:t>
            </a:r>
            <a:r>
              <a:rPr lang="en-US" dirty="0" err="1" smtClean="0"/>
              <a:t>Orientalism</a:t>
            </a:r>
            <a:r>
              <a:rPr lang="en-US" dirty="0" smtClean="0"/>
              <a:t> is never far from what Denys Hay has called the idea of Europe</a:t>
            </a:r>
            <a:r>
              <a:rPr lang="en-US" dirty="0" smtClean="0"/>
              <a:t>, </a:t>
            </a:r>
            <a:r>
              <a:rPr lang="en-US" dirty="0" smtClean="0"/>
              <a:t>a collective notion identifying "us" Europeans as against all "those" non-Europeans, and indeed it can be argued that the major component in European culture is precisely what made that culture hegemonic both in and outside Europe: the idea of European identity as a superior one in comparison with all the non-European peoples and cultures</a:t>
            </a:r>
            <a:r>
              <a:rPr lang="en-US" dirty="0" smtClean="0"/>
              <a:t>.</a:t>
            </a:r>
            <a:r>
              <a:rPr lang="cs-CZ" dirty="0" smtClean="0"/>
              <a:t>“</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Jakou roli hrají literární texty v koloniální společnosti? </a:t>
            </a:r>
            <a:endParaRPr lang="cs-CZ" dirty="0"/>
          </a:p>
        </p:txBody>
      </p:sp>
      <p:sp>
        <p:nvSpPr>
          <p:cNvPr id="3" name="Zástupný symbol pro obsah 2"/>
          <p:cNvSpPr>
            <a:spLocks noGrp="1"/>
          </p:cNvSpPr>
          <p:nvPr>
            <p:ph idx="1"/>
          </p:nvPr>
        </p:nvSpPr>
        <p:spPr/>
        <p:txBody>
          <a:bodyPr/>
          <a:lstStyle/>
          <a:p>
            <a:r>
              <a:rPr lang="cs-CZ" dirty="0" smtClean="0"/>
              <a:t>Literární texty jsou součástí </a:t>
            </a:r>
            <a:r>
              <a:rPr lang="cs-CZ" dirty="0" err="1" smtClean="0"/>
              <a:t>diskurzu</a:t>
            </a:r>
            <a:r>
              <a:rPr lang="cs-CZ" dirty="0" smtClean="0"/>
              <a:t>, který vytváří obraz (reprezentaci) Orientu, která ospravedlňuje západní vměšování se do vlády nad ním.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Postkoloniální</a:t>
            </a:r>
            <a:r>
              <a:rPr lang="cs-CZ" dirty="0" smtClean="0"/>
              <a:t> literatura</a:t>
            </a:r>
            <a:endParaRPr lang="cs-CZ" dirty="0"/>
          </a:p>
        </p:txBody>
      </p:sp>
      <p:sp>
        <p:nvSpPr>
          <p:cNvPr id="3" name="Zástupný symbol pro obsah 2"/>
          <p:cNvSpPr>
            <a:spLocks noGrp="1"/>
          </p:cNvSpPr>
          <p:nvPr>
            <p:ph idx="1"/>
          </p:nvPr>
        </p:nvSpPr>
        <p:spPr>
          <a:xfrm>
            <a:off x="457200" y="1600200"/>
            <a:ext cx="8229600" cy="4925144"/>
          </a:xfrm>
        </p:spPr>
        <p:txBody>
          <a:bodyPr>
            <a:normAutofit fontScale="92500"/>
          </a:bodyPr>
          <a:lstStyle/>
          <a:p>
            <a:r>
              <a:rPr lang="cs-CZ" dirty="0" smtClean="0"/>
              <a:t>Označujeme tak texty z kultur, které byly kolonizovány - reflektují koloniální zkušenost, přímo či nepřímo se k ní vztahují, nebo vznikly v době během nebo po konci koloniální nadvlády</a:t>
            </a:r>
          </a:p>
          <a:p>
            <a:r>
              <a:rPr lang="cs-CZ" dirty="0" smtClean="0"/>
              <a:t>Ozvy kolonialismu ovšem cítíme dodnes, v zemích západní Evropy dnes část obyvatelstva tvoří lidé z bývalých kolonií. Jejich literární produkci také můžeme počítat pod </a:t>
            </a:r>
            <a:r>
              <a:rPr lang="cs-CZ" dirty="0" err="1" smtClean="0"/>
              <a:t>postkoloniální</a:t>
            </a:r>
            <a:r>
              <a:rPr lang="cs-CZ" dirty="0" smtClean="0"/>
              <a:t> literaturu, v nizozemštině se pro ni </a:t>
            </a:r>
            <a:r>
              <a:rPr lang="cs-CZ" dirty="0" smtClean="0"/>
              <a:t>častěji </a:t>
            </a:r>
            <a:r>
              <a:rPr lang="cs-CZ" dirty="0" smtClean="0"/>
              <a:t>používá termín „</a:t>
            </a:r>
            <a:r>
              <a:rPr lang="cs-CZ" dirty="0" err="1" smtClean="0"/>
              <a:t>migrantenliteratuur</a:t>
            </a:r>
            <a:r>
              <a:rPr lang="cs-CZ" dirty="0" smtClean="0"/>
              <a:t>“</a:t>
            </a:r>
            <a:endParaRPr lang="cs-CZ" dirty="0" smtClean="0"/>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d200x250.jpg"/>
          <p:cNvPicPr>
            <a:picLocks noChangeAspect="1"/>
          </p:cNvPicPr>
          <p:nvPr/>
        </p:nvPicPr>
        <p:blipFill>
          <a:blip r:embed="rId2" cstate="print"/>
          <a:stretch>
            <a:fillRect/>
          </a:stretch>
        </p:blipFill>
        <p:spPr>
          <a:xfrm>
            <a:off x="7020272" y="188640"/>
            <a:ext cx="1905000" cy="2381250"/>
          </a:xfrm>
          <a:prstGeom prst="rect">
            <a:avLst/>
          </a:prstGeom>
        </p:spPr>
      </p:pic>
      <p:sp>
        <p:nvSpPr>
          <p:cNvPr id="2" name="Nadpis 1"/>
          <p:cNvSpPr>
            <a:spLocks noGrp="1"/>
          </p:cNvSpPr>
          <p:nvPr>
            <p:ph type="title"/>
          </p:nvPr>
        </p:nvSpPr>
        <p:spPr/>
        <p:txBody>
          <a:bodyPr/>
          <a:lstStyle/>
          <a:p>
            <a:r>
              <a:rPr lang="cs-CZ" dirty="0" smtClean="0"/>
              <a:t>„</a:t>
            </a:r>
            <a:r>
              <a:rPr lang="cs-CZ" dirty="0" err="1" smtClean="0"/>
              <a:t>Migrantenliteratuur</a:t>
            </a:r>
            <a:r>
              <a:rPr lang="cs-CZ" dirty="0" smtClean="0"/>
              <a:t>“</a:t>
            </a:r>
            <a:endParaRPr lang="cs-CZ" dirty="0"/>
          </a:p>
        </p:txBody>
      </p:sp>
      <p:sp>
        <p:nvSpPr>
          <p:cNvPr id="3" name="Zástupný symbol pro obsah 2"/>
          <p:cNvSpPr>
            <a:spLocks noGrp="1"/>
          </p:cNvSpPr>
          <p:nvPr>
            <p:ph idx="1"/>
          </p:nvPr>
        </p:nvSpPr>
        <p:spPr/>
        <p:txBody>
          <a:bodyPr/>
          <a:lstStyle/>
          <a:p>
            <a:pPr>
              <a:buNone/>
            </a:pPr>
            <a:r>
              <a:rPr lang="cs-CZ" dirty="0" err="1" smtClean="0"/>
              <a:t>Liesbeth</a:t>
            </a:r>
            <a:r>
              <a:rPr lang="cs-CZ" dirty="0" smtClean="0"/>
              <a:t> </a:t>
            </a:r>
            <a:r>
              <a:rPr lang="cs-CZ" dirty="0" err="1" smtClean="0"/>
              <a:t>Minnaard</a:t>
            </a:r>
            <a:r>
              <a:rPr lang="cs-CZ" dirty="0" smtClean="0"/>
              <a:t>, „</a:t>
            </a:r>
            <a:r>
              <a:rPr lang="cs-CZ" dirty="0" err="1" smtClean="0"/>
              <a:t>Every</a:t>
            </a:r>
            <a:r>
              <a:rPr lang="cs-CZ" dirty="0" smtClean="0"/>
              <a:t> </a:t>
            </a:r>
            <a:r>
              <a:rPr lang="cs-CZ" dirty="0" err="1" smtClean="0"/>
              <a:t>Carpet</a:t>
            </a:r>
            <a:r>
              <a:rPr lang="cs-CZ" dirty="0" smtClean="0"/>
              <a:t> a</a:t>
            </a:r>
          </a:p>
          <a:p>
            <a:pPr>
              <a:buNone/>
            </a:pPr>
            <a:r>
              <a:rPr lang="cs-CZ" dirty="0" smtClean="0"/>
              <a:t> </a:t>
            </a:r>
            <a:r>
              <a:rPr lang="cs-CZ" dirty="0" err="1" smtClean="0"/>
              <a:t>Flying</a:t>
            </a:r>
            <a:r>
              <a:rPr lang="cs-CZ" dirty="0" smtClean="0"/>
              <a:t> </a:t>
            </a:r>
            <a:r>
              <a:rPr lang="cs-CZ" dirty="0" err="1" smtClean="0"/>
              <a:t>Vehicle</a:t>
            </a:r>
            <a:r>
              <a:rPr lang="cs-CZ" dirty="0" smtClean="0"/>
              <a:t>: </a:t>
            </a:r>
            <a:r>
              <a:rPr lang="cs-CZ" dirty="0" err="1" smtClean="0"/>
              <a:t>Multiculturality</a:t>
            </a:r>
            <a:r>
              <a:rPr lang="cs-CZ" dirty="0" smtClean="0"/>
              <a:t> in </a:t>
            </a:r>
            <a:r>
              <a:rPr lang="cs-CZ" dirty="0" err="1" smtClean="0"/>
              <a:t>the</a:t>
            </a:r>
            <a:endParaRPr lang="cs-CZ" dirty="0" smtClean="0"/>
          </a:p>
          <a:p>
            <a:pPr marL="90488" indent="-90488">
              <a:buNone/>
            </a:pPr>
            <a:r>
              <a:rPr lang="cs-CZ" dirty="0" smtClean="0"/>
              <a:t> </a:t>
            </a:r>
            <a:r>
              <a:rPr lang="cs-CZ" dirty="0" err="1" smtClean="0"/>
              <a:t>Dutch</a:t>
            </a:r>
            <a:r>
              <a:rPr lang="cs-CZ" dirty="0" smtClean="0"/>
              <a:t> </a:t>
            </a:r>
            <a:r>
              <a:rPr lang="cs-CZ" dirty="0" err="1" smtClean="0"/>
              <a:t>LiteraryField</a:t>
            </a:r>
            <a:r>
              <a:rPr lang="cs-CZ" dirty="0" smtClean="0"/>
              <a:t> in  </a:t>
            </a:r>
            <a:r>
              <a:rPr lang="en-US" dirty="0" err="1" smtClean="0"/>
              <a:t>Behschnitt</a:t>
            </a:r>
            <a:r>
              <a:rPr lang="en-US" dirty="0" smtClean="0"/>
              <a:t>, Wolfgang, </a:t>
            </a:r>
            <a:r>
              <a:rPr lang="en-US" dirty="0" smtClean="0"/>
              <a:t>et</a:t>
            </a:r>
            <a:r>
              <a:rPr lang="cs-CZ" dirty="0" smtClean="0"/>
              <a:t> </a:t>
            </a:r>
            <a:r>
              <a:rPr lang="en-US" dirty="0" smtClean="0"/>
              <a:t>al</a:t>
            </a:r>
            <a:r>
              <a:rPr lang="en-US" dirty="0" smtClean="0"/>
              <a:t>. </a:t>
            </a:r>
            <a:r>
              <a:rPr lang="en-US" i="1" dirty="0" smtClean="0"/>
              <a:t>Literature,</a:t>
            </a:r>
            <a:r>
              <a:rPr lang="cs-CZ" i="1" dirty="0" smtClean="0"/>
              <a:t> </a:t>
            </a:r>
            <a:r>
              <a:rPr lang="en-US" i="1" dirty="0" smtClean="0"/>
              <a:t>Language</a:t>
            </a:r>
            <a:r>
              <a:rPr lang="en-US" i="1" dirty="0" smtClean="0"/>
              <a:t>, and Multiculturalism in </a:t>
            </a:r>
            <a:r>
              <a:rPr lang="en-US" i="1" dirty="0" smtClean="0"/>
              <a:t>Scandinavia</a:t>
            </a:r>
            <a:r>
              <a:rPr lang="cs-CZ" i="1" dirty="0" smtClean="0"/>
              <a:t> </a:t>
            </a:r>
            <a:r>
              <a:rPr lang="en-US" i="1" dirty="0" smtClean="0"/>
              <a:t>and </a:t>
            </a:r>
            <a:r>
              <a:rPr lang="en-US" i="1" dirty="0" smtClean="0"/>
              <a:t>the Low Countries</a:t>
            </a:r>
            <a:r>
              <a:rPr lang="en-US" dirty="0" smtClean="0"/>
              <a:t>. Vol. 71, BRILL, 2013.</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418058"/>
          </a:xfrm>
        </p:spPr>
        <p:txBody>
          <a:bodyPr>
            <a:noAutofit/>
          </a:bodyPr>
          <a:lstStyle/>
          <a:p>
            <a:r>
              <a:rPr lang="cs-CZ" sz="3200" dirty="0" smtClean="0"/>
              <a:t>Kolonie jako </a:t>
            </a:r>
            <a:r>
              <a:rPr lang="cs-CZ" sz="3200" dirty="0" smtClean="0"/>
              <a:t>prostor se vztahem k mateřské zemi</a:t>
            </a:r>
            <a:endParaRPr lang="cs-CZ" sz="3200" dirty="0"/>
          </a:p>
        </p:txBody>
      </p:sp>
      <p:pic>
        <p:nvPicPr>
          <p:cNvPr id="6" name="Zástupný symbol pro obsah 5" descr="aHR0cCUzQSUyRiUyRnN0YXRpYy5tZXNzeW5lc3N5Y2hpYy5jb20lMkZ3cC1jb250ZW50JTJGdXBsb2FkcyUyRjIwMTUlMkYwNiUyRjg4MV8wMDEtOTMweDYyOC5qcGc=.jpg"/>
          <p:cNvPicPr>
            <a:picLocks noGrp="1" noChangeAspect="1"/>
          </p:cNvPicPr>
          <p:nvPr>
            <p:ph idx="1"/>
          </p:nvPr>
        </p:nvPicPr>
        <p:blipFill>
          <a:blip r:embed="rId2" cstate="print"/>
          <a:stretch>
            <a:fillRect/>
          </a:stretch>
        </p:blipFill>
        <p:spPr>
          <a:xfrm>
            <a:off x="4539432" y="764704"/>
            <a:ext cx="4604568" cy="3108083"/>
          </a:xfrm>
        </p:spPr>
      </p:pic>
      <p:pic>
        <p:nvPicPr>
          <p:cNvPr id="4" name="Obrázek 3" descr="aHR0cCUzQSUyRiUyRnN0YXRpYy5tZXNzeW5lc3N5Y2hpYy5jb20lMkZ3cC1jb250ZW50JTJGdXBsb2FkcyUyRjIwMTUlMkYwNiUyRjAwOF8wMDEtOTMweDY0My5qcGc=.jpg"/>
          <p:cNvPicPr>
            <a:picLocks noChangeAspect="1"/>
          </p:cNvPicPr>
          <p:nvPr/>
        </p:nvPicPr>
        <p:blipFill>
          <a:blip r:embed="rId3" cstate="print"/>
          <a:stretch>
            <a:fillRect/>
          </a:stretch>
        </p:blipFill>
        <p:spPr>
          <a:xfrm>
            <a:off x="0" y="692696"/>
            <a:ext cx="4608512" cy="3182753"/>
          </a:xfrm>
          <a:prstGeom prst="rect">
            <a:avLst/>
          </a:prstGeom>
        </p:spPr>
      </p:pic>
      <p:pic>
        <p:nvPicPr>
          <p:cNvPr id="5" name="Obrázek 4" descr="aHR0cCUzQSUyRiUyRnN0YXRpYy5tZXNzeW5lc3N5Y2hpYy5jb20lMkZ3cC1jb250ZW50JTJGdXBsb2FkcyUyRjIwMTUlMkYwNiUyRjc5OF8wMDEuanBn.jpg"/>
          <p:cNvPicPr>
            <a:picLocks noChangeAspect="1"/>
          </p:cNvPicPr>
          <p:nvPr/>
        </p:nvPicPr>
        <p:blipFill>
          <a:blip r:embed="rId4" cstate="print"/>
          <a:stretch>
            <a:fillRect/>
          </a:stretch>
        </p:blipFill>
        <p:spPr>
          <a:xfrm>
            <a:off x="0" y="3820208"/>
            <a:ext cx="4640064" cy="3037792"/>
          </a:xfrm>
          <a:prstGeom prst="rect">
            <a:avLst/>
          </a:prstGeom>
        </p:spPr>
      </p:pic>
      <p:pic>
        <p:nvPicPr>
          <p:cNvPr id="7" name="Obrázek 6" descr="aHR0cCUzQSUyRiUyRnN0YXRpYy5tZXNzeW5lc3N5Y2hpYy5jb20lMkZ3cC1jb250ZW50JTJGdXBsb2FkcyUyRjIwMTUlMkYwNiUyRjU5M18wMDEtOTMweDYxOS5qcGc=.jpg"/>
          <p:cNvPicPr>
            <a:picLocks noChangeAspect="1"/>
          </p:cNvPicPr>
          <p:nvPr/>
        </p:nvPicPr>
        <p:blipFill>
          <a:blip r:embed="rId5" cstate="print"/>
          <a:stretch>
            <a:fillRect/>
          </a:stretch>
        </p:blipFill>
        <p:spPr>
          <a:xfrm>
            <a:off x="4572000" y="3814763"/>
            <a:ext cx="4572000" cy="30432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Kolonie jako </a:t>
            </a:r>
            <a:r>
              <a:rPr lang="cs-CZ" dirty="0" err="1" smtClean="0"/>
              <a:t>spektákl</a:t>
            </a:r>
            <a:endParaRPr lang="cs-CZ" dirty="0"/>
          </a:p>
        </p:txBody>
      </p:sp>
      <p:pic>
        <p:nvPicPr>
          <p:cNvPr id="4" name="Zástupný symbol pro obsah 3" descr="aHR0cCUzQSUyRiUyRnN0YXRpYy5tZXNzeW5lc3N5Y2hpYy5jb20lMkZ3cC1jb250ZW50JTJGdXBsb2FkcyUyRjIwMTUlMkYwNiUyRmphdmFuZXNlLmpwZw==.jpg"/>
          <p:cNvPicPr>
            <a:picLocks noGrp="1" noChangeAspect="1"/>
          </p:cNvPicPr>
          <p:nvPr>
            <p:ph idx="1"/>
          </p:nvPr>
        </p:nvPicPr>
        <p:blipFill>
          <a:blip r:embed="rId2" cstate="print"/>
          <a:stretch>
            <a:fillRect/>
          </a:stretch>
        </p:blipFill>
        <p:spPr>
          <a:xfrm>
            <a:off x="323528" y="1268760"/>
            <a:ext cx="2484758" cy="3816424"/>
          </a:xfrm>
        </p:spPr>
      </p:pic>
      <p:pic>
        <p:nvPicPr>
          <p:cNvPr id="5" name="Obrázek 4" descr="aHR0cCUzQSUyRiUyRnN0YXRpYy5tZXNzeW5lc3N5Y2hpYy5jb20lMkZ3cC1jb250ZW50JTJGdXBsb2FkcyUyRjIwMTUlMkYwNiUyRjE0Ny0yLmpwZw==.jpg"/>
          <p:cNvPicPr>
            <a:picLocks noChangeAspect="1"/>
          </p:cNvPicPr>
          <p:nvPr/>
        </p:nvPicPr>
        <p:blipFill>
          <a:blip r:embed="rId3" cstate="print"/>
          <a:stretch>
            <a:fillRect/>
          </a:stretch>
        </p:blipFill>
        <p:spPr>
          <a:xfrm>
            <a:off x="6156176" y="1196752"/>
            <a:ext cx="2762113" cy="4005064"/>
          </a:xfrm>
          <a:prstGeom prst="rect">
            <a:avLst/>
          </a:prstGeom>
        </p:spPr>
      </p:pic>
      <p:pic>
        <p:nvPicPr>
          <p:cNvPr id="6" name="Obrázek 5" descr="aHR0cCUzQSUyRiUyRnN0YXRpYy5tZXNzeW5lc3N5Y2hpYy5jb20lMkZ3cC1jb250ZW50JTJGdXBsb2FkcyUyRjIwMTUlMkYwNiUyRmFmcmlrYWFuc2VfZGlhc3BvcmEuanBn.jpg"/>
          <p:cNvPicPr>
            <a:picLocks noChangeAspect="1"/>
          </p:cNvPicPr>
          <p:nvPr/>
        </p:nvPicPr>
        <p:blipFill>
          <a:blip r:embed="rId4" cstate="print"/>
          <a:stretch>
            <a:fillRect/>
          </a:stretch>
        </p:blipFill>
        <p:spPr>
          <a:xfrm>
            <a:off x="2771800" y="4365104"/>
            <a:ext cx="3440853" cy="2193544"/>
          </a:xfrm>
          <a:prstGeom prst="rect">
            <a:avLst/>
          </a:prstGeom>
        </p:spPr>
      </p:pic>
      <p:sp>
        <p:nvSpPr>
          <p:cNvPr id="7" name="TextovéPole 6"/>
          <p:cNvSpPr txBox="1"/>
          <p:nvPr/>
        </p:nvSpPr>
        <p:spPr>
          <a:xfrm>
            <a:off x="323528" y="5301208"/>
            <a:ext cx="2088232" cy="369332"/>
          </a:xfrm>
          <a:prstGeom prst="rect">
            <a:avLst/>
          </a:prstGeom>
          <a:noFill/>
        </p:spPr>
        <p:txBody>
          <a:bodyPr wrap="square" rtlCol="0">
            <a:spAutoFit/>
          </a:bodyPr>
          <a:lstStyle/>
          <a:p>
            <a:r>
              <a:rPr lang="cs-CZ" dirty="0" err="1" smtClean="0"/>
              <a:t>Javaanse</a:t>
            </a:r>
            <a:r>
              <a:rPr lang="cs-CZ" dirty="0" smtClean="0"/>
              <a:t> </a:t>
            </a:r>
            <a:r>
              <a:rPr lang="cs-CZ" dirty="0" err="1" smtClean="0"/>
              <a:t>schoone</a:t>
            </a:r>
            <a:endParaRPr lang="cs-CZ" dirty="0"/>
          </a:p>
        </p:txBody>
      </p:sp>
      <p:sp>
        <p:nvSpPr>
          <p:cNvPr id="8" name="TextovéPole 7"/>
          <p:cNvSpPr txBox="1"/>
          <p:nvPr/>
        </p:nvSpPr>
        <p:spPr>
          <a:xfrm>
            <a:off x="2987824" y="3717032"/>
            <a:ext cx="2808312" cy="369332"/>
          </a:xfrm>
          <a:prstGeom prst="rect">
            <a:avLst/>
          </a:prstGeom>
          <a:noFill/>
        </p:spPr>
        <p:txBody>
          <a:bodyPr wrap="square" rtlCol="0">
            <a:spAutoFit/>
          </a:bodyPr>
          <a:lstStyle/>
          <a:p>
            <a:r>
              <a:rPr lang="cs-CZ" dirty="0" smtClean="0"/>
              <a:t>Suriname </a:t>
            </a:r>
            <a:r>
              <a:rPr lang="cs-CZ" dirty="0" err="1" smtClean="0"/>
              <a:t>Jong</a:t>
            </a:r>
            <a:r>
              <a:rPr lang="cs-CZ" dirty="0" smtClean="0"/>
              <a:t> </a:t>
            </a:r>
            <a:r>
              <a:rPr lang="cs-CZ" dirty="0" err="1" smtClean="0"/>
              <a:t>volk</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kolonizátorů a kolonizovaných</a:t>
            </a:r>
            <a:endParaRPr lang="cs-CZ" dirty="0"/>
          </a:p>
        </p:txBody>
      </p:sp>
      <p:pic>
        <p:nvPicPr>
          <p:cNvPr id="4" name="Zástupný symbol pro obsah 3" descr="aHR0cCUzQSUyRiUyRnN0YXRpYy5tZXNzeW5lc3N5Y2hpYy5jb20lMkZ3cC1jb250ZW50JTJGdXBsb2FkcyUyRjIwMTUlMkYwNiUyRldJTlNDMTc4Ni0xLmpwZw==.jpg"/>
          <p:cNvPicPr>
            <a:picLocks noGrp="1" noChangeAspect="1"/>
          </p:cNvPicPr>
          <p:nvPr>
            <p:ph idx="1"/>
          </p:nvPr>
        </p:nvPicPr>
        <p:blipFill>
          <a:blip r:embed="rId2" cstate="print"/>
          <a:stretch>
            <a:fillRect/>
          </a:stretch>
        </p:blipFill>
        <p:spPr>
          <a:xfrm>
            <a:off x="1475656" y="1700808"/>
            <a:ext cx="5852160" cy="375818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dirty="0" smtClean="0"/>
              <a:t>Role kolonizátorů a kolonizovaných</a:t>
            </a:r>
            <a:endParaRPr lang="cs-CZ" dirty="0"/>
          </a:p>
        </p:txBody>
      </p:sp>
      <p:pic>
        <p:nvPicPr>
          <p:cNvPr id="4" name="Zástupný symbol pro obsah 3" descr="aHR0cCUzQSUyRiUyRnN0YXRpYy5tZXNzeW5lc3N5Y2hpYy5jb20lMkZ3cC1jb250ZW50JTJGdXBsb2FkcyUyRjIwMTUlMkYwNiUyRmdlcm1hbmNvbG9uaWFsLmpwZw==.jpg"/>
          <p:cNvPicPr>
            <a:picLocks noGrp="1" noChangeAspect="1"/>
          </p:cNvPicPr>
          <p:nvPr>
            <p:ph idx="1"/>
          </p:nvPr>
        </p:nvPicPr>
        <p:blipFill>
          <a:blip r:embed="rId2" cstate="print"/>
          <a:stretch>
            <a:fillRect/>
          </a:stretch>
        </p:blipFill>
        <p:spPr>
          <a:xfrm>
            <a:off x="0" y="764704"/>
            <a:ext cx="6847793" cy="4525963"/>
          </a:xfrm>
        </p:spPr>
      </p:pic>
      <p:pic>
        <p:nvPicPr>
          <p:cNvPr id="5" name="Obrázek 4" descr="New Amsterdam.jpg"/>
          <p:cNvPicPr>
            <a:picLocks noChangeAspect="1"/>
          </p:cNvPicPr>
          <p:nvPr/>
        </p:nvPicPr>
        <p:blipFill>
          <a:blip r:embed="rId3" cstate="print"/>
          <a:stretch>
            <a:fillRect/>
          </a:stretch>
        </p:blipFill>
        <p:spPr>
          <a:xfrm>
            <a:off x="3779912" y="3212976"/>
            <a:ext cx="5148072" cy="3950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kolonizátorů a kolonizovaných</a:t>
            </a:r>
            <a:endParaRPr lang="cs-CZ" dirty="0"/>
          </a:p>
        </p:txBody>
      </p:sp>
      <p:pic>
        <p:nvPicPr>
          <p:cNvPr id="4" name="Zástupný symbol pro obsah 3" descr="aHR0cCUzQSUyRiUyRnN0YXRpYy5tZXNzeW5lc3N5Y2hpYy5jb20lMkZ3cC1jb250ZW50JTJGdXBsb2FkcyUyRjIwMTUlMkYwNiUyRktHckhxSml3RThNVW1ia1VCUE1aZUhOMWt3LTYwXzU3LTkzMHg2MTkuanBn.jpg"/>
          <p:cNvPicPr>
            <a:picLocks noGrp="1" noChangeAspect="1"/>
          </p:cNvPicPr>
          <p:nvPr>
            <p:ph idx="1"/>
          </p:nvPr>
        </p:nvPicPr>
        <p:blipFill>
          <a:blip r:embed="rId2" cstate="print"/>
          <a:stretch>
            <a:fillRect/>
          </a:stretch>
        </p:blipFill>
        <p:spPr>
          <a:xfrm>
            <a:off x="726200" y="1412776"/>
            <a:ext cx="7737114" cy="515001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dirty="0" smtClean="0"/>
              <a:t>Role/vztahy žen a mužů</a:t>
            </a:r>
            <a:endParaRPr lang="cs-CZ" dirty="0"/>
          </a:p>
        </p:txBody>
      </p:sp>
      <p:pic>
        <p:nvPicPr>
          <p:cNvPr id="4" name="Zástupný symbol pro obsah 3" descr="aHR0cCUzQSUyRiUyRnN0YXRpYy5tZXNzeW5lc3N5Y2hpYy5jb20lMkZ3cC1jb250ZW50JTJGdXBsb2FkcyUyRjIwMTUlMkYwNiUyRnR1cmstMjMuanBnLmpwZw==.jpg"/>
          <p:cNvPicPr>
            <a:picLocks noGrp="1" noChangeAspect="1"/>
          </p:cNvPicPr>
          <p:nvPr>
            <p:ph idx="1"/>
          </p:nvPr>
        </p:nvPicPr>
        <p:blipFill>
          <a:blip r:embed="rId2" cstate="print"/>
          <a:stretch>
            <a:fillRect/>
          </a:stretch>
        </p:blipFill>
        <p:spPr>
          <a:xfrm>
            <a:off x="251520" y="1340768"/>
            <a:ext cx="2884192" cy="4525963"/>
          </a:xfrm>
        </p:spPr>
      </p:pic>
      <p:pic>
        <p:nvPicPr>
          <p:cNvPr id="5" name="Obrázek 4" descr="Koloniální pohledky.jpg"/>
          <p:cNvPicPr>
            <a:picLocks noChangeAspect="1"/>
          </p:cNvPicPr>
          <p:nvPr/>
        </p:nvPicPr>
        <p:blipFill>
          <a:blip r:embed="rId3" cstate="print"/>
          <a:stretch>
            <a:fillRect/>
          </a:stretch>
        </p:blipFill>
        <p:spPr>
          <a:xfrm>
            <a:off x="3563888" y="836712"/>
            <a:ext cx="4896544" cy="3213357"/>
          </a:xfrm>
          <a:prstGeom prst="rect">
            <a:avLst/>
          </a:prstGeom>
        </p:spPr>
      </p:pic>
      <p:pic>
        <p:nvPicPr>
          <p:cNvPr id="6" name="Obrázek 5" descr="aHR0cCUzQSUyRiUyRnN0YXRpYy5tZXNzeW5lc3N5Y2hpYy5jb20lMkZ3cC1jb250ZW50JTJGdXBsb2FkcyUyRjIwMTUlMkYwNiUyRnR1cmstMTguanBnLmpwZw==.jpg"/>
          <p:cNvPicPr>
            <a:picLocks noChangeAspect="1"/>
          </p:cNvPicPr>
          <p:nvPr/>
        </p:nvPicPr>
        <p:blipFill>
          <a:blip r:embed="rId4" cstate="print"/>
          <a:stretch>
            <a:fillRect/>
          </a:stretch>
        </p:blipFill>
        <p:spPr>
          <a:xfrm>
            <a:off x="3563888" y="3705847"/>
            <a:ext cx="4896544" cy="31521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Literární teorie blok II</a:t>
            </a:r>
            <a:endParaRPr lang="cs-CZ" dirty="0"/>
          </a:p>
        </p:txBody>
      </p:sp>
      <p:sp>
        <p:nvSpPr>
          <p:cNvPr id="3" name="Zástupný symbol pro obsah 2"/>
          <p:cNvSpPr>
            <a:spLocks noGrp="1"/>
          </p:cNvSpPr>
          <p:nvPr>
            <p:ph idx="1"/>
          </p:nvPr>
        </p:nvSpPr>
        <p:spPr/>
        <p:txBody>
          <a:bodyPr/>
          <a:lstStyle/>
          <a:p>
            <a:r>
              <a:rPr lang="cs-CZ" dirty="0" smtClean="0"/>
              <a:t>Od sociologie literatury k ideologické kritice</a:t>
            </a:r>
          </a:p>
          <a:p>
            <a:r>
              <a:rPr lang="cs-CZ" dirty="0" err="1" smtClean="0"/>
              <a:t>Postkolonialismus</a:t>
            </a:r>
            <a:r>
              <a:rPr lang="cs-CZ" dirty="0" smtClean="0"/>
              <a:t>, </a:t>
            </a:r>
            <a:r>
              <a:rPr lang="cs-CZ" dirty="0" err="1" smtClean="0"/>
              <a:t>gender</a:t>
            </a:r>
            <a:r>
              <a:rPr lang="cs-CZ" dirty="0" smtClean="0"/>
              <a:t> </a:t>
            </a:r>
            <a:r>
              <a:rPr lang="cs-CZ" dirty="0" err="1" smtClean="0"/>
              <a:t>studies</a:t>
            </a:r>
            <a:r>
              <a:rPr lang="cs-CZ" dirty="0" smtClean="0"/>
              <a:t> a kritiku kánonu můžeme považovat za zástupce přístupů, které se rozvinuly v návaznosti na </a:t>
            </a:r>
            <a:r>
              <a:rPr lang="cs-CZ" dirty="0" err="1" smtClean="0"/>
              <a:t>poststrukturalismus</a:t>
            </a:r>
            <a:r>
              <a:rPr lang="cs-CZ" dirty="0" smtClean="0"/>
              <a:t> a </a:t>
            </a:r>
            <a:r>
              <a:rPr lang="cs-CZ" dirty="0" err="1" smtClean="0"/>
              <a:t>critical</a:t>
            </a:r>
            <a:r>
              <a:rPr lang="cs-CZ" dirty="0" smtClean="0"/>
              <a:t> </a:t>
            </a:r>
            <a:r>
              <a:rPr lang="cs-CZ" dirty="0" err="1" smtClean="0"/>
              <a:t>theory</a:t>
            </a:r>
            <a:endParaRPr lang="cs-CZ" dirty="0" smtClean="0"/>
          </a:p>
          <a:p>
            <a:r>
              <a:rPr lang="cs-CZ" dirty="0" smtClean="0"/>
              <a:t>Co je to ideologie? </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Ideologie</a:t>
            </a:r>
            <a:endParaRPr lang="cs-CZ" dirty="0"/>
          </a:p>
        </p:txBody>
      </p:sp>
      <p:sp>
        <p:nvSpPr>
          <p:cNvPr id="3" name="Zástupný symbol pro obsah 2"/>
          <p:cNvSpPr>
            <a:spLocks noGrp="1"/>
          </p:cNvSpPr>
          <p:nvPr>
            <p:ph idx="1"/>
          </p:nvPr>
        </p:nvSpPr>
        <p:spPr>
          <a:xfrm>
            <a:off x="457200" y="1600200"/>
            <a:ext cx="8363272" cy="4997152"/>
          </a:xfrm>
        </p:spPr>
        <p:txBody>
          <a:bodyPr>
            <a:normAutofit fontScale="92500" lnSpcReduction="20000"/>
          </a:bodyPr>
          <a:lstStyle/>
          <a:p>
            <a:r>
              <a:rPr lang="cs-CZ" dirty="0" smtClean="0"/>
              <a:t>Proces, pomocí něhož určité normy, hodnoty a přesvědčení pronikají (do) společnost(i) až do té míry, že jsou brány jako přirozené nebo normální.</a:t>
            </a:r>
          </a:p>
          <a:p>
            <a:r>
              <a:rPr lang="cs-CZ" dirty="0" smtClean="0"/>
              <a:t>Tím společnost ovlivňují a formují.</a:t>
            </a:r>
          </a:p>
          <a:p>
            <a:r>
              <a:rPr lang="cs-CZ" dirty="0" smtClean="0"/>
              <a:t>V koloniální společnosti bylo tudíž bráno za přirozenou a normální hodnotu to, že původní obyvatelé </a:t>
            </a:r>
            <a:r>
              <a:rPr lang="cs-CZ" dirty="0" smtClean="0"/>
              <a:t>kolonizovaných </a:t>
            </a:r>
            <a:r>
              <a:rPr lang="cs-CZ" dirty="0" smtClean="0"/>
              <a:t>oblastí jsou méněcenní a tudíž logicky podřízeni evropským kolonizátorům.</a:t>
            </a:r>
          </a:p>
          <a:p>
            <a:r>
              <a:rPr lang="cs-CZ" dirty="0" smtClean="0"/>
              <a:t>Pohlednice z kolonií jsou vyjádřením a zároveň prostředkem posilování takové ideologie: vizuálně  a symbolicky vyjádřené hodnoty.</a:t>
            </a:r>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872</Words>
  <Application>Microsoft Office PowerPoint</Application>
  <PresentationFormat>Předvádění na obrazovce (4:3)</PresentationFormat>
  <Paragraphs>43</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sady Office</vt:lpstr>
      <vt:lpstr>Literárněvědný proseminář</vt:lpstr>
      <vt:lpstr>Kolonie jako prostor se vztahem k mateřské zemi</vt:lpstr>
      <vt:lpstr>Kolonie jako spektákl</vt:lpstr>
      <vt:lpstr>Role kolonizátorů a kolonizovaných</vt:lpstr>
      <vt:lpstr>Role kolonizátorů a kolonizovaných</vt:lpstr>
      <vt:lpstr>Role kolonizátorů a kolonizovaných</vt:lpstr>
      <vt:lpstr>Role/vztahy žen a mužů</vt:lpstr>
      <vt:lpstr>Literární teorie blok II</vt:lpstr>
      <vt:lpstr>Ideologie</vt:lpstr>
      <vt:lpstr>Ideologie v literárních textech</vt:lpstr>
      <vt:lpstr>Edward Said - Orientalismus</vt:lpstr>
      <vt:lpstr>Orientalismus jako diskurz</vt:lpstr>
      <vt:lpstr>Orientalismus a hegemonie</vt:lpstr>
      <vt:lpstr>Jakou roli hrají literární texty v koloniální společnosti? </vt:lpstr>
      <vt:lpstr>Postkoloniální literatura</vt:lpstr>
      <vt:lpstr>„Migrantenliteratuur“</vt:lpstr>
      <vt:lpstr>Snímek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Literárněvědný proseminář</dc:title>
  <dc:creator>Anna Krýsová</dc:creator>
  <cp:lastModifiedBy>Anna Krýsová</cp:lastModifiedBy>
  <cp:revision>2</cp:revision>
  <dcterms:created xsi:type="dcterms:W3CDTF">2020-11-04T12:57:34Z</dcterms:created>
  <dcterms:modified xsi:type="dcterms:W3CDTF">2020-11-09T16:33:03Z</dcterms:modified>
</cp:coreProperties>
</file>