
<file path=[Content_Types].xml><?xml version="1.0" encoding="utf-8"?>
<Types xmlns="http://schemas.openxmlformats.org/package/2006/content-types">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57" r:id="rId4"/>
    <p:sldId id="259" r:id="rId5"/>
    <p:sldId id="260" r:id="rId6"/>
    <p:sldId id="261" r:id="rId7"/>
    <p:sldId id="262" r:id="rId8"/>
    <p:sldId id="270" r:id="rId9"/>
    <p:sldId id="263" r:id="rId10"/>
    <p:sldId id="265" r:id="rId11"/>
    <p:sldId id="266" r:id="rId12"/>
    <p:sldId id="269" r:id="rId13"/>
    <p:sldId id="267" r:id="rId14"/>
    <p:sldId id="268" r:id="rId15"/>
    <p:sldId id="271" r:id="rId1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737"/>
  </p:normalViewPr>
  <p:slideViewPr>
    <p:cSldViewPr snapToGrid="0" snapToObjects="1">
      <p:cViewPr varScale="1">
        <p:scale>
          <a:sx n="90" d="100"/>
          <a:sy n="90" d="100"/>
        </p:scale>
        <p:origin x="232"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0F8305-F0D5-BE4B-8CC5-F2F352D62DA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25CE548-ADF9-E245-9274-795519B5CB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17C707A-EC2A-944E-A0D8-F842F7B4EE7B}"/>
              </a:ext>
            </a:extLst>
          </p:cNvPr>
          <p:cNvSpPr>
            <a:spLocks noGrp="1"/>
          </p:cNvSpPr>
          <p:nvPr>
            <p:ph type="dt" sz="half" idx="10"/>
          </p:nvPr>
        </p:nvSpPr>
        <p:spPr/>
        <p:txBody>
          <a:bodyPr/>
          <a:lstStyle/>
          <a:p>
            <a:fld id="{7583FD6D-375E-F74C-B6C0-43556976E70E}" type="datetimeFigureOut">
              <a:rPr lang="cs-CZ" smtClean="0"/>
              <a:t>29.04.19</a:t>
            </a:fld>
            <a:endParaRPr lang="cs-CZ"/>
          </a:p>
        </p:txBody>
      </p:sp>
      <p:sp>
        <p:nvSpPr>
          <p:cNvPr id="5" name="Zástupný symbol pro zápatí 4">
            <a:extLst>
              <a:ext uri="{FF2B5EF4-FFF2-40B4-BE49-F238E27FC236}">
                <a16:creationId xmlns:a16="http://schemas.microsoft.com/office/drawing/2014/main" id="{581D3D98-3CC8-434D-BE45-A517F95941C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C61F930-0FA4-FD4F-9A09-EB34912F184C}"/>
              </a:ext>
            </a:extLst>
          </p:cNvPr>
          <p:cNvSpPr>
            <a:spLocks noGrp="1"/>
          </p:cNvSpPr>
          <p:nvPr>
            <p:ph type="sldNum" sz="quarter" idx="12"/>
          </p:nvPr>
        </p:nvSpPr>
        <p:spPr/>
        <p:txBody>
          <a:bodyPr/>
          <a:lstStyle/>
          <a:p>
            <a:fld id="{26DD3FAE-60DA-AE49-892F-8CC118E983C4}" type="slidenum">
              <a:rPr lang="cs-CZ" smtClean="0"/>
              <a:t>‹#›</a:t>
            </a:fld>
            <a:endParaRPr lang="cs-CZ"/>
          </a:p>
        </p:txBody>
      </p:sp>
    </p:spTree>
    <p:extLst>
      <p:ext uri="{BB962C8B-B14F-4D97-AF65-F5344CB8AC3E}">
        <p14:creationId xmlns:p14="http://schemas.microsoft.com/office/powerpoint/2010/main" val="974594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CF8E72-7D6E-FE4B-964B-9C814AD99AC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EBD9E1C-0274-FB42-AFAF-185D15F96726}"/>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7327215-62E3-A146-8B31-2D0F1362A2A5}"/>
              </a:ext>
            </a:extLst>
          </p:cNvPr>
          <p:cNvSpPr>
            <a:spLocks noGrp="1"/>
          </p:cNvSpPr>
          <p:nvPr>
            <p:ph type="dt" sz="half" idx="10"/>
          </p:nvPr>
        </p:nvSpPr>
        <p:spPr/>
        <p:txBody>
          <a:bodyPr/>
          <a:lstStyle/>
          <a:p>
            <a:fld id="{7583FD6D-375E-F74C-B6C0-43556976E70E}" type="datetimeFigureOut">
              <a:rPr lang="cs-CZ" smtClean="0"/>
              <a:t>29.04.19</a:t>
            </a:fld>
            <a:endParaRPr lang="cs-CZ"/>
          </a:p>
        </p:txBody>
      </p:sp>
      <p:sp>
        <p:nvSpPr>
          <p:cNvPr id="5" name="Zástupný symbol pro zápatí 4">
            <a:extLst>
              <a:ext uri="{FF2B5EF4-FFF2-40B4-BE49-F238E27FC236}">
                <a16:creationId xmlns:a16="http://schemas.microsoft.com/office/drawing/2014/main" id="{01B81BA6-B4F6-9641-8076-D1CB8DEAB88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D922E11-67A1-6B4B-B507-5F79C30A0175}"/>
              </a:ext>
            </a:extLst>
          </p:cNvPr>
          <p:cNvSpPr>
            <a:spLocks noGrp="1"/>
          </p:cNvSpPr>
          <p:nvPr>
            <p:ph type="sldNum" sz="quarter" idx="12"/>
          </p:nvPr>
        </p:nvSpPr>
        <p:spPr/>
        <p:txBody>
          <a:bodyPr/>
          <a:lstStyle/>
          <a:p>
            <a:fld id="{26DD3FAE-60DA-AE49-892F-8CC118E983C4}" type="slidenum">
              <a:rPr lang="cs-CZ" smtClean="0"/>
              <a:t>‹#›</a:t>
            </a:fld>
            <a:endParaRPr lang="cs-CZ"/>
          </a:p>
        </p:txBody>
      </p:sp>
    </p:spTree>
    <p:extLst>
      <p:ext uri="{BB962C8B-B14F-4D97-AF65-F5344CB8AC3E}">
        <p14:creationId xmlns:p14="http://schemas.microsoft.com/office/powerpoint/2010/main" val="1062779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A9F79F47-7EC5-FD41-BCC4-D1191705EB8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18A2270-FF2C-864B-96A4-E418088C96D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8CE4AD3-2961-F147-9E8E-102222652CB5}"/>
              </a:ext>
            </a:extLst>
          </p:cNvPr>
          <p:cNvSpPr>
            <a:spLocks noGrp="1"/>
          </p:cNvSpPr>
          <p:nvPr>
            <p:ph type="dt" sz="half" idx="10"/>
          </p:nvPr>
        </p:nvSpPr>
        <p:spPr/>
        <p:txBody>
          <a:bodyPr/>
          <a:lstStyle/>
          <a:p>
            <a:fld id="{7583FD6D-375E-F74C-B6C0-43556976E70E}" type="datetimeFigureOut">
              <a:rPr lang="cs-CZ" smtClean="0"/>
              <a:t>29.04.19</a:t>
            </a:fld>
            <a:endParaRPr lang="cs-CZ"/>
          </a:p>
        </p:txBody>
      </p:sp>
      <p:sp>
        <p:nvSpPr>
          <p:cNvPr id="5" name="Zástupný symbol pro zápatí 4">
            <a:extLst>
              <a:ext uri="{FF2B5EF4-FFF2-40B4-BE49-F238E27FC236}">
                <a16:creationId xmlns:a16="http://schemas.microsoft.com/office/drawing/2014/main" id="{913055F4-30BD-4E4F-B4E4-8960E21169C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ADCD145-585B-4947-8406-4D9417996A57}"/>
              </a:ext>
            </a:extLst>
          </p:cNvPr>
          <p:cNvSpPr>
            <a:spLocks noGrp="1"/>
          </p:cNvSpPr>
          <p:nvPr>
            <p:ph type="sldNum" sz="quarter" idx="12"/>
          </p:nvPr>
        </p:nvSpPr>
        <p:spPr/>
        <p:txBody>
          <a:bodyPr/>
          <a:lstStyle/>
          <a:p>
            <a:fld id="{26DD3FAE-60DA-AE49-892F-8CC118E983C4}" type="slidenum">
              <a:rPr lang="cs-CZ" smtClean="0"/>
              <a:t>‹#›</a:t>
            </a:fld>
            <a:endParaRPr lang="cs-CZ"/>
          </a:p>
        </p:txBody>
      </p:sp>
    </p:spTree>
    <p:extLst>
      <p:ext uri="{BB962C8B-B14F-4D97-AF65-F5344CB8AC3E}">
        <p14:creationId xmlns:p14="http://schemas.microsoft.com/office/powerpoint/2010/main" val="47747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36B007-B492-754B-B50C-0FF86327C94B}"/>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FC45A85-B31A-F942-8DAA-1B1C44DE6BCB}"/>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00B727B-F736-D443-B202-0A13CCA981EF}"/>
              </a:ext>
            </a:extLst>
          </p:cNvPr>
          <p:cNvSpPr>
            <a:spLocks noGrp="1"/>
          </p:cNvSpPr>
          <p:nvPr>
            <p:ph type="dt" sz="half" idx="10"/>
          </p:nvPr>
        </p:nvSpPr>
        <p:spPr/>
        <p:txBody>
          <a:bodyPr/>
          <a:lstStyle/>
          <a:p>
            <a:fld id="{7583FD6D-375E-F74C-B6C0-43556976E70E}" type="datetimeFigureOut">
              <a:rPr lang="cs-CZ" smtClean="0"/>
              <a:t>29.04.19</a:t>
            </a:fld>
            <a:endParaRPr lang="cs-CZ"/>
          </a:p>
        </p:txBody>
      </p:sp>
      <p:sp>
        <p:nvSpPr>
          <p:cNvPr id="5" name="Zástupný symbol pro zápatí 4">
            <a:extLst>
              <a:ext uri="{FF2B5EF4-FFF2-40B4-BE49-F238E27FC236}">
                <a16:creationId xmlns:a16="http://schemas.microsoft.com/office/drawing/2014/main" id="{413C9C9E-2A8D-744B-B1C4-C4055F509BE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D507ADC-1229-9440-9D3C-04E97DB9E3F2}"/>
              </a:ext>
            </a:extLst>
          </p:cNvPr>
          <p:cNvSpPr>
            <a:spLocks noGrp="1"/>
          </p:cNvSpPr>
          <p:nvPr>
            <p:ph type="sldNum" sz="quarter" idx="12"/>
          </p:nvPr>
        </p:nvSpPr>
        <p:spPr/>
        <p:txBody>
          <a:bodyPr/>
          <a:lstStyle/>
          <a:p>
            <a:fld id="{26DD3FAE-60DA-AE49-892F-8CC118E983C4}" type="slidenum">
              <a:rPr lang="cs-CZ" smtClean="0"/>
              <a:t>‹#›</a:t>
            </a:fld>
            <a:endParaRPr lang="cs-CZ"/>
          </a:p>
        </p:txBody>
      </p:sp>
    </p:spTree>
    <p:extLst>
      <p:ext uri="{BB962C8B-B14F-4D97-AF65-F5344CB8AC3E}">
        <p14:creationId xmlns:p14="http://schemas.microsoft.com/office/powerpoint/2010/main" val="31006585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E8FF1C-A055-2B49-BE4D-15448A66B77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867A5C89-493E-4F43-8764-0809B2C898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7E203150-E37F-AD4E-8031-5560E03A32AA}"/>
              </a:ext>
            </a:extLst>
          </p:cNvPr>
          <p:cNvSpPr>
            <a:spLocks noGrp="1"/>
          </p:cNvSpPr>
          <p:nvPr>
            <p:ph type="dt" sz="half" idx="10"/>
          </p:nvPr>
        </p:nvSpPr>
        <p:spPr/>
        <p:txBody>
          <a:bodyPr/>
          <a:lstStyle/>
          <a:p>
            <a:fld id="{7583FD6D-375E-F74C-B6C0-43556976E70E}" type="datetimeFigureOut">
              <a:rPr lang="cs-CZ" smtClean="0"/>
              <a:t>29.04.19</a:t>
            </a:fld>
            <a:endParaRPr lang="cs-CZ"/>
          </a:p>
        </p:txBody>
      </p:sp>
      <p:sp>
        <p:nvSpPr>
          <p:cNvPr id="5" name="Zástupný symbol pro zápatí 4">
            <a:extLst>
              <a:ext uri="{FF2B5EF4-FFF2-40B4-BE49-F238E27FC236}">
                <a16:creationId xmlns:a16="http://schemas.microsoft.com/office/drawing/2014/main" id="{628E4654-566A-EB4D-B391-C1816518025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39CC969-C01B-D643-8D01-2C653E1C95A8}"/>
              </a:ext>
            </a:extLst>
          </p:cNvPr>
          <p:cNvSpPr>
            <a:spLocks noGrp="1"/>
          </p:cNvSpPr>
          <p:nvPr>
            <p:ph type="sldNum" sz="quarter" idx="12"/>
          </p:nvPr>
        </p:nvSpPr>
        <p:spPr/>
        <p:txBody>
          <a:bodyPr/>
          <a:lstStyle/>
          <a:p>
            <a:fld id="{26DD3FAE-60DA-AE49-892F-8CC118E983C4}" type="slidenum">
              <a:rPr lang="cs-CZ" smtClean="0"/>
              <a:t>‹#›</a:t>
            </a:fld>
            <a:endParaRPr lang="cs-CZ"/>
          </a:p>
        </p:txBody>
      </p:sp>
    </p:spTree>
    <p:extLst>
      <p:ext uri="{BB962C8B-B14F-4D97-AF65-F5344CB8AC3E}">
        <p14:creationId xmlns:p14="http://schemas.microsoft.com/office/powerpoint/2010/main" val="3636027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366C47-4C4E-4948-AF89-B7E4E1A7288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CB84CD5-0872-1141-AAAF-B6812BA2EDD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C7D4934-E846-D24C-A105-599194865EB4}"/>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E0378366-AFFD-6043-8D0F-E5B85C750A1B}"/>
              </a:ext>
            </a:extLst>
          </p:cNvPr>
          <p:cNvSpPr>
            <a:spLocks noGrp="1"/>
          </p:cNvSpPr>
          <p:nvPr>
            <p:ph type="dt" sz="half" idx="10"/>
          </p:nvPr>
        </p:nvSpPr>
        <p:spPr/>
        <p:txBody>
          <a:bodyPr/>
          <a:lstStyle/>
          <a:p>
            <a:fld id="{7583FD6D-375E-F74C-B6C0-43556976E70E}" type="datetimeFigureOut">
              <a:rPr lang="cs-CZ" smtClean="0"/>
              <a:t>29.04.19</a:t>
            </a:fld>
            <a:endParaRPr lang="cs-CZ"/>
          </a:p>
        </p:txBody>
      </p:sp>
      <p:sp>
        <p:nvSpPr>
          <p:cNvPr id="6" name="Zástupný symbol pro zápatí 5">
            <a:extLst>
              <a:ext uri="{FF2B5EF4-FFF2-40B4-BE49-F238E27FC236}">
                <a16:creationId xmlns:a16="http://schemas.microsoft.com/office/drawing/2014/main" id="{7CC7D8EC-26E6-424B-B863-221693795C2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7A58197-F8DA-8045-80F9-69827C61C143}"/>
              </a:ext>
            </a:extLst>
          </p:cNvPr>
          <p:cNvSpPr>
            <a:spLocks noGrp="1"/>
          </p:cNvSpPr>
          <p:nvPr>
            <p:ph type="sldNum" sz="quarter" idx="12"/>
          </p:nvPr>
        </p:nvSpPr>
        <p:spPr/>
        <p:txBody>
          <a:bodyPr/>
          <a:lstStyle/>
          <a:p>
            <a:fld id="{26DD3FAE-60DA-AE49-892F-8CC118E983C4}" type="slidenum">
              <a:rPr lang="cs-CZ" smtClean="0"/>
              <a:t>‹#›</a:t>
            </a:fld>
            <a:endParaRPr lang="cs-CZ"/>
          </a:p>
        </p:txBody>
      </p:sp>
    </p:spTree>
    <p:extLst>
      <p:ext uri="{BB962C8B-B14F-4D97-AF65-F5344CB8AC3E}">
        <p14:creationId xmlns:p14="http://schemas.microsoft.com/office/powerpoint/2010/main" val="1040553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A6C5A4-F556-F548-9317-467B5197CE5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7422DC3C-D0D5-4A42-894F-DD162360A9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5086BAB1-2C1F-EB48-B35C-A1452176DD6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B1C2A69B-6368-CC49-91C7-DED69FFC42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2AF65966-2FB1-2C45-B914-AB0DC0AC8FCF}"/>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263480B-91D0-884F-9C35-7B32650BBA83}"/>
              </a:ext>
            </a:extLst>
          </p:cNvPr>
          <p:cNvSpPr>
            <a:spLocks noGrp="1"/>
          </p:cNvSpPr>
          <p:nvPr>
            <p:ph type="dt" sz="half" idx="10"/>
          </p:nvPr>
        </p:nvSpPr>
        <p:spPr/>
        <p:txBody>
          <a:bodyPr/>
          <a:lstStyle/>
          <a:p>
            <a:fld id="{7583FD6D-375E-F74C-B6C0-43556976E70E}" type="datetimeFigureOut">
              <a:rPr lang="cs-CZ" smtClean="0"/>
              <a:t>29.04.19</a:t>
            </a:fld>
            <a:endParaRPr lang="cs-CZ"/>
          </a:p>
        </p:txBody>
      </p:sp>
      <p:sp>
        <p:nvSpPr>
          <p:cNvPr id="8" name="Zástupný symbol pro zápatí 7">
            <a:extLst>
              <a:ext uri="{FF2B5EF4-FFF2-40B4-BE49-F238E27FC236}">
                <a16:creationId xmlns:a16="http://schemas.microsoft.com/office/drawing/2014/main" id="{FFE15F0F-CD10-E04C-A373-0033E2AD7C3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507A40-EF26-F745-9B45-2A9B6374BA49}"/>
              </a:ext>
            </a:extLst>
          </p:cNvPr>
          <p:cNvSpPr>
            <a:spLocks noGrp="1"/>
          </p:cNvSpPr>
          <p:nvPr>
            <p:ph type="sldNum" sz="quarter" idx="12"/>
          </p:nvPr>
        </p:nvSpPr>
        <p:spPr/>
        <p:txBody>
          <a:bodyPr/>
          <a:lstStyle/>
          <a:p>
            <a:fld id="{26DD3FAE-60DA-AE49-892F-8CC118E983C4}" type="slidenum">
              <a:rPr lang="cs-CZ" smtClean="0"/>
              <a:t>‹#›</a:t>
            </a:fld>
            <a:endParaRPr lang="cs-CZ"/>
          </a:p>
        </p:txBody>
      </p:sp>
    </p:spTree>
    <p:extLst>
      <p:ext uri="{BB962C8B-B14F-4D97-AF65-F5344CB8AC3E}">
        <p14:creationId xmlns:p14="http://schemas.microsoft.com/office/powerpoint/2010/main" val="47502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E86BE6-DD80-F543-8D14-3919902F79EE}"/>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107B1222-CD8B-7B41-982C-F93DE186F0A8}"/>
              </a:ext>
            </a:extLst>
          </p:cNvPr>
          <p:cNvSpPr>
            <a:spLocks noGrp="1"/>
          </p:cNvSpPr>
          <p:nvPr>
            <p:ph type="dt" sz="half" idx="10"/>
          </p:nvPr>
        </p:nvSpPr>
        <p:spPr/>
        <p:txBody>
          <a:bodyPr/>
          <a:lstStyle/>
          <a:p>
            <a:fld id="{7583FD6D-375E-F74C-B6C0-43556976E70E}" type="datetimeFigureOut">
              <a:rPr lang="cs-CZ" smtClean="0"/>
              <a:t>29.04.19</a:t>
            </a:fld>
            <a:endParaRPr lang="cs-CZ"/>
          </a:p>
        </p:txBody>
      </p:sp>
      <p:sp>
        <p:nvSpPr>
          <p:cNvPr id="4" name="Zástupný symbol pro zápatí 3">
            <a:extLst>
              <a:ext uri="{FF2B5EF4-FFF2-40B4-BE49-F238E27FC236}">
                <a16:creationId xmlns:a16="http://schemas.microsoft.com/office/drawing/2014/main" id="{B3B270E3-3D78-724F-B4AB-4B78DE58298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DA675272-DD09-264C-8C00-9F4C93CDDE82}"/>
              </a:ext>
            </a:extLst>
          </p:cNvPr>
          <p:cNvSpPr>
            <a:spLocks noGrp="1"/>
          </p:cNvSpPr>
          <p:nvPr>
            <p:ph type="sldNum" sz="quarter" idx="12"/>
          </p:nvPr>
        </p:nvSpPr>
        <p:spPr/>
        <p:txBody>
          <a:bodyPr/>
          <a:lstStyle/>
          <a:p>
            <a:fld id="{26DD3FAE-60DA-AE49-892F-8CC118E983C4}" type="slidenum">
              <a:rPr lang="cs-CZ" smtClean="0"/>
              <a:t>‹#›</a:t>
            </a:fld>
            <a:endParaRPr lang="cs-CZ"/>
          </a:p>
        </p:txBody>
      </p:sp>
    </p:spTree>
    <p:extLst>
      <p:ext uri="{BB962C8B-B14F-4D97-AF65-F5344CB8AC3E}">
        <p14:creationId xmlns:p14="http://schemas.microsoft.com/office/powerpoint/2010/main" val="901804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C6C1A195-E72B-F340-B667-93F05FDDA7E8}"/>
              </a:ext>
            </a:extLst>
          </p:cNvPr>
          <p:cNvSpPr>
            <a:spLocks noGrp="1"/>
          </p:cNvSpPr>
          <p:nvPr>
            <p:ph type="dt" sz="half" idx="10"/>
          </p:nvPr>
        </p:nvSpPr>
        <p:spPr/>
        <p:txBody>
          <a:bodyPr/>
          <a:lstStyle/>
          <a:p>
            <a:fld id="{7583FD6D-375E-F74C-B6C0-43556976E70E}" type="datetimeFigureOut">
              <a:rPr lang="cs-CZ" smtClean="0"/>
              <a:t>29.04.19</a:t>
            </a:fld>
            <a:endParaRPr lang="cs-CZ"/>
          </a:p>
        </p:txBody>
      </p:sp>
      <p:sp>
        <p:nvSpPr>
          <p:cNvPr id="3" name="Zástupný symbol pro zápatí 2">
            <a:extLst>
              <a:ext uri="{FF2B5EF4-FFF2-40B4-BE49-F238E27FC236}">
                <a16:creationId xmlns:a16="http://schemas.microsoft.com/office/drawing/2014/main" id="{5A6B3D44-F83C-B241-AA29-9651BFDFC098}"/>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1AD72844-F52E-EF47-B9F8-C7F6A37BE6C6}"/>
              </a:ext>
            </a:extLst>
          </p:cNvPr>
          <p:cNvSpPr>
            <a:spLocks noGrp="1"/>
          </p:cNvSpPr>
          <p:nvPr>
            <p:ph type="sldNum" sz="quarter" idx="12"/>
          </p:nvPr>
        </p:nvSpPr>
        <p:spPr/>
        <p:txBody>
          <a:bodyPr/>
          <a:lstStyle/>
          <a:p>
            <a:fld id="{26DD3FAE-60DA-AE49-892F-8CC118E983C4}" type="slidenum">
              <a:rPr lang="cs-CZ" smtClean="0"/>
              <a:t>‹#›</a:t>
            </a:fld>
            <a:endParaRPr lang="cs-CZ"/>
          </a:p>
        </p:txBody>
      </p:sp>
    </p:spTree>
    <p:extLst>
      <p:ext uri="{BB962C8B-B14F-4D97-AF65-F5344CB8AC3E}">
        <p14:creationId xmlns:p14="http://schemas.microsoft.com/office/powerpoint/2010/main" val="2772721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ACB49-C72C-8E4D-989D-4A0B94557E8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501718B-8D85-7B46-AC84-0905DFBE11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8E356B8-017C-1148-91D4-D8B36D68DD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9C8A8B2-0AC2-6C45-9265-53F87533E34E}"/>
              </a:ext>
            </a:extLst>
          </p:cNvPr>
          <p:cNvSpPr>
            <a:spLocks noGrp="1"/>
          </p:cNvSpPr>
          <p:nvPr>
            <p:ph type="dt" sz="half" idx="10"/>
          </p:nvPr>
        </p:nvSpPr>
        <p:spPr/>
        <p:txBody>
          <a:bodyPr/>
          <a:lstStyle/>
          <a:p>
            <a:fld id="{7583FD6D-375E-F74C-B6C0-43556976E70E}" type="datetimeFigureOut">
              <a:rPr lang="cs-CZ" smtClean="0"/>
              <a:t>29.04.19</a:t>
            </a:fld>
            <a:endParaRPr lang="cs-CZ"/>
          </a:p>
        </p:txBody>
      </p:sp>
      <p:sp>
        <p:nvSpPr>
          <p:cNvPr id="6" name="Zástupný symbol pro zápatí 5">
            <a:extLst>
              <a:ext uri="{FF2B5EF4-FFF2-40B4-BE49-F238E27FC236}">
                <a16:creationId xmlns:a16="http://schemas.microsoft.com/office/drawing/2014/main" id="{BC7A3BC0-9714-1446-80DE-DE994273D19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C0161F6-27C1-854C-8ABE-D4E6EB9B969D}"/>
              </a:ext>
            </a:extLst>
          </p:cNvPr>
          <p:cNvSpPr>
            <a:spLocks noGrp="1"/>
          </p:cNvSpPr>
          <p:nvPr>
            <p:ph type="sldNum" sz="quarter" idx="12"/>
          </p:nvPr>
        </p:nvSpPr>
        <p:spPr/>
        <p:txBody>
          <a:bodyPr/>
          <a:lstStyle/>
          <a:p>
            <a:fld id="{26DD3FAE-60DA-AE49-892F-8CC118E983C4}" type="slidenum">
              <a:rPr lang="cs-CZ" smtClean="0"/>
              <a:t>‹#›</a:t>
            </a:fld>
            <a:endParaRPr lang="cs-CZ"/>
          </a:p>
        </p:txBody>
      </p:sp>
    </p:spTree>
    <p:extLst>
      <p:ext uri="{BB962C8B-B14F-4D97-AF65-F5344CB8AC3E}">
        <p14:creationId xmlns:p14="http://schemas.microsoft.com/office/powerpoint/2010/main" val="4137168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7F871B-D1A4-2345-948D-EBF2B9FDA77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27CB58E-66FC-0A48-BFDF-A2BE35B4C3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1A80B49-59ED-D04C-A9EC-6B8DB5DCCF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A7FD008-C3D3-9543-AC8D-51D6FB95E766}"/>
              </a:ext>
            </a:extLst>
          </p:cNvPr>
          <p:cNvSpPr>
            <a:spLocks noGrp="1"/>
          </p:cNvSpPr>
          <p:nvPr>
            <p:ph type="dt" sz="half" idx="10"/>
          </p:nvPr>
        </p:nvSpPr>
        <p:spPr/>
        <p:txBody>
          <a:bodyPr/>
          <a:lstStyle/>
          <a:p>
            <a:fld id="{7583FD6D-375E-F74C-B6C0-43556976E70E}" type="datetimeFigureOut">
              <a:rPr lang="cs-CZ" smtClean="0"/>
              <a:t>29.04.19</a:t>
            </a:fld>
            <a:endParaRPr lang="cs-CZ"/>
          </a:p>
        </p:txBody>
      </p:sp>
      <p:sp>
        <p:nvSpPr>
          <p:cNvPr id="6" name="Zástupný symbol pro zápatí 5">
            <a:extLst>
              <a:ext uri="{FF2B5EF4-FFF2-40B4-BE49-F238E27FC236}">
                <a16:creationId xmlns:a16="http://schemas.microsoft.com/office/drawing/2014/main" id="{1D2A6E06-B0F6-B943-8B55-69F39863C40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7D2BCF5-2447-A44E-9240-A5B9A749E820}"/>
              </a:ext>
            </a:extLst>
          </p:cNvPr>
          <p:cNvSpPr>
            <a:spLocks noGrp="1"/>
          </p:cNvSpPr>
          <p:nvPr>
            <p:ph type="sldNum" sz="quarter" idx="12"/>
          </p:nvPr>
        </p:nvSpPr>
        <p:spPr/>
        <p:txBody>
          <a:bodyPr/>
          <a:lstStyle/>
          <a:p>
            <a:fld id="{26DD3FAE-60DA-AE49-892F-8CC118E983C4}" type="slidenum">
              <a:rPr lang="cs-CZ" smtClean="0"/>
              <a:t>‹#›</a:t>
            </a:fld>
            <a:endParaRPr lang="cs-CZ"/>
          </a:p>
        </p:txBody>
      </p:sp>
    </p:spTree>
    <p:extLst>
      <p:ext uri="{BB962C8B-B14F-4D97-AF65-F5344CB8AC3E}">
        <p14:creationId xmlns:p14="http://schemas.microsoft.com/office/powerpoint/2010/main" val="3562645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7B9B25E-B5E9-EB47-83A3-CE82233C86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293694D-9AC4-BD45-8F85-FB7451AAA7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7F7A4D8-10AE-1A47-BCC0-C6048CA094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83FD6D-375E-F74C-B6C0-43556976E70E}" type="datetimeFigureOut">
              <a:rPr lang="cs-CZ" smtClean="0"/>
              <a:t>29.04.19</a:t>
            </a:fld>
            <a:endParaRPr lang="cs-CZ"/>
          </a:p>
        </p:txBody>
      </p:sp>
      <p:sp>
        <p:nvSpPr>
          <p:cNvPr id="5" name="Zástupný symbol pro zápatí 4">
            <a:extLst>
              <a:ext uri="{FF2B5EF4-FFF2-40B4-BE49-F238E27FC236}">
                <a16:creationId xmlns:a16="http://schemas.microsoft.com/office/drawing/2014/main" id="{F0E9E1CF-D425-AF40-BC65-A669FACC1D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F4FD4FC-918C-7D43-ADEB-FD778CFAFA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D3FAE-60DA-AE49-892F-8CC118E983C4}" type="slidenum">
              <a:rPr lang="cs-CZ" smtClean="0"/>
              <a:t>‹#›</a:t>
            </a:fld>
            <a:endParaRPr lang="cs-CZ"/>
          </a:p>
        </p:txBody>
      </p:sp>
    </p:spTree>
    <p:extLst>
      <p:ext uri="{BB962C8B-B14F-4D97-AF65-F5344CB8AC3E}">
        <p14:creationId xmlns:p14="http://schemas.microsoft.com/office/powerpoint/2010/main" val="4157182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E8F1D7-4447-F94D-9E62-8666BE8EA3A7}"/>
              </a:ext>
            </a:extLst>
          </p:cNvPr>
          <p:cNvSpPr>
            <a:spLocks noGrp="1"/>
          </p:cNvSpPr>
          <p:nvPr>
            <p:ph type="ctrTitle"/>
          </p:nvPr>
        </p:nvSpPr>
        <p:spPr/>
        <p:txBody>
          <a:bodyPr>
            <a:normAutofit fontScale="90000"/>
          </a:bodyPr>
          <a:lstStyle/>
          <a:p>
            <a:r>
              <a:rPr lang="cs-CZ" dirty="0">
                <a:latin typeface="Times New Roman" panose="02020603050405020304" pitchFamily="18" charset="0"/>
                <a:cs typeface="Times New Roman" panose="02020603050405020304" pitchFamily="18" charset="0"/>
              </a:rPr>
              <a:t>Zůstaňte věrni zemi!</a:t>
            </a:r>
            <a:br>
              <a:rPr lang="cs-CZ" dirty="0">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Fink a Löwith o věčném návratu</a:t>
            </a:r>
          </a:p>
        </p:txBody>
      </p:sp>
      <p:sp>
        <p:nvSpPr>
          <p:cNvPr id="3" name="Podnadpis 2">
            <a:extLst>
              <a:ext uri="{FF2B5EF4-FFF2-40B4-BE49-F238E27FC236}">
                <a16:creationId xmlns:a16="http://schemas.microsoft.com/office/drawing/2014/main" id="{209EE78F-6F56-5E48-BD98-334EBB51E091}"/>
              </a:ext>
            </a:extLst>
          </p:cNvPr>
          <p:cNvSpPr>
            <a:spLocks noGrp="1"/>
          </p:cNvSpPr>
          <p:nvPr>
            <p:ph type="subTitle" idx="1"/>
          </p:nvPr>
        </p:nvSpPr>
        <p:spPr/>
        <p:txBody>
          <a:bodyPr/>
          <a:lstStyle/>
          <a:p>
            <a:r>
              <a:rPr lang="cs-CZ" i="1" dirty="0" err="1">
                <a:latin typeface="Times New Roman" panose="02020603050405020304" pitchFamily="18" charset="0"/>
                <a:cs typeface="Times New Roman" panose="02020603050405020304" pitchFamily="18" charset="0"/>
              </a:rPr>
              <a:t>Nietzscheův</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Zarathustra</a:t>
            </a:r>
            <a:endParaRPr lang="cs-CZ"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25428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D760F8-32DC-E346-8B4E-72E0B5C1C67B}"/>
              </a:ext>
            </a:extLst>
          </p:cNvPr>
          <p:cNvSpPr>
            <a:spLocks noGrp="1"/>
          </p:cNvSpPr>
          <p:nvPr>
            <p:ph type="title"/>
          </p:nvPr>
        </p:nvSpPr>
        <p:spPr/>
        <p:txBody>
          <a:bodyPr/>
          <a:lstStyle/>
          <a:p>
            <a:pPr algn="ctr"/>
            <a:r>
              <a:rPr lang="cs-CZ" dirty="0" err="1">
                <a:latin typeface="Times New Roman" panose="02020603050405020304" pitchFamily="18" charset="0"/>
                <a:cs typeface="Times New Roman" panose="02020603050405020304" pitchFamily="18" charset="0"/>
              </a:rPr>
              <a:t>Zarathustra</a:t>
            </a:r>
            <a:r>
              <a:rPr lang="cs-CZ" dirty="0">
                <a:latin typeface="Times New Roman" panose="02020603050405020304" pitchFamily="18" charset="0"/>
                <a:cs typeface="Times New Roman" panose="02020603050405020304" pitchFamily="18" charset="0"/>
              </a:rPr>
              <a:t>: „O trojím zlu“</a:t>
            </a:r>
          </a:p>
        </p:txBody>
      </p:sp>
      <p:sp>
        <p:nvSpPr>
          <p:cNvPr id="3" name="Zástupný obsah 2">
            <a:extLst>
              <a:ext uri="{FF2B5EF4-FFF2-40B4-BE49-F238E27FC236}">
                <a16:creationId xmlns:a16="http://schemas.microsoft.com/office/drawing/2014/main" id="{2BEC4A1F-2198-2E4E-A154-95AA7A8E2DF0}"/>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Ve snu, v posledním jitřním snu stál jsem dnes na před­hoří – mimo svět, a v ruce jsem držel váhu a vážil jsem svět.</a:t>
            </a:r>
          </a:p>
          <a:p>
            <a:pPr marL="0" indent="0" algn="just">
              <a:buNone/>
            </a:pPr>
            <a:r>
              <a:rPr lang="cs-CZ" b="1" dirty="0">
                <a:latin typeface="Times New Roman" panose="02020603050405020304" pitchFamily="18" charset="0"/>
                <a:cs typeface="Times New Roman" panose="02020603050405020304" pitchFamily="18" charset="0"/>
              </a:rPr>
              <a:t>Rozkoš, vládychtivost, sobectví</a:t>
            </a:r>
            <a:r>
              <a:rPr lang="cs-CZ" dirty="0">
                <a:latin typeface="Times New Roman" panose="02020603050405020304" pitchFamily="18" charset="0"/>
                <a:cs typeface="Times New Roman" panose="02020603050405020304" pitchFamily="18" charset="0"/>
              </a:rPr>
              <a:t>: tyto tři věci byly až dosud nej­lépe proklínány a nejhůře přiváděny do prolhaných řečí – ty tři já lidsky dobře odvážím. </a:t>
            </a:r>
          </a:p>
          <a:p>
            <a:pPr marL="0" indent="0" algn="just">
              <a:buNone/>
            </a:pPr>
            <a:r>
              <a:rPr lang="cs-CZ" dirty="0">
                <a:latin typeface="Times New Roman" panose="02020603050405020304" pitchFamily="18" charset="0"/>
                <a:cs typeface="Times New Roman" panose="02020603050405020304" pitchFamily="18" charset="0"/>
              </a:rPr>
              <a:t>Rozkoš: veliké štěstí, jež je podobenstvím vyššího štěstí a nejvyšší naděje. Lecčemu totiž manželství je přislíbeno a více než manželství.</a:t>
            </a:r>
          </a:p>
        </p:txBody>
      </p:sp>
    </p:spTree>
    <p:extLst>
      <p:ext uri="{BB962C8B-B14F-4D97-AF65-F5344CB8AC3E}">
        <p14:creationId xmlns:p14="http://schemas.microsoft.com/office/powerpoint/2010/main" val="334621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3ADAB53-1599-6B46-B9F4-C016C95725B4}"/>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Vládychtivost a sobectví</a:t>
            </a:r>
          </a:p>
        </p:txBody>
      </p:sp>
      <p:sp>
        <p:nvSpPr>
          <p:cNvPr id="3" name="Zástupný obsah 2">
            <a:extLst>
              <a:ext uri="{FF2B5EF4-FFF2-40B4-BE49-F238E27FC236}">
                <a16:creationId xmlns:a16="http://schemas.microsoft.com/office/drawing/2014/main" id="{FC36F610-71C3-3748-829F-7A8B30EC9F0B}"/>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Vládychtivost: která však, vábíc, i k čistým a osamělým vystupuje a vzhůru na soběstačné výšiny, planouc jako lá­ska, jež na pozemském nebi vábivě maluje nachová blažen­ství. </a:t>
            </a:r>
          </a:p>
          <a:p>
            <a:pPr marL="0" indent="0" algn="just">
              <a:buNone/>
            </a:pPr>
            <a:r>
              <a:rPr lang="cs-CZ" dirty="0">
                <a:latin typeface="Times New Roman" panose="02020603050405020304" pitchFamily="18" charset="0"/>
                <a:cs typeface="Times New Roman" panose="02020603050405020304" pitchFamily="18" charset="0"/>
              </a:rPr>
              <a:t>Vládychtivost; než kdo by zval chtivostí, když vysoké zatouží dolů po moci! Věru, nic chorého a chtivého není na takové touze, na takovém sestupu! </a:t>
            </a:r>
          </a:p>
          <a:p>
            <a:pPr marL="0" indent="0" algn="just">
              <a:buNone/>
            </a:pPr>
            <a:r>
              <a:rPr lang="cs-CZ" dirty="0">
                <a:latin typeface="Times New Roman" panose="02020603050405020304" pitchFamily="18" charset="0"/>
                <a:cs typeface="Times New Roman" panose="02020603050405020304" pitchFamily="18" charset="0"/>
              </a:rPr>
              <a:t>A kdo hlásá, že já je svaté a zdravé a kdo blahoslaví so­bectví, věru, ten také káže, co ví, a prorocky hlásá: „Hle, </a:t>
            </a:r>
            <a:r>
              <a:rPr lang="cs-CZ" dirty="0" err="1">
                <a:latin typeface="Times New Roman" panose="02020603050405020304" pitchFamily="18" charset="0"/>
                <a:cs typeface="Times New Roman" panose="02020603050405020304" pitchFamily="18" charset="0"/>
              </a:rPr>
              <a:t>při­cház</a:t>
            </a:r>
            <a:r>
              <a:rPr lang="cs-CZ" dirty="0">
                <a:latin typeface="Times New Roman" panose="02020603050405020304" pitchFamily="18" charset="0"/>
                <a:cs typeface="Times New Roman" panose="02020603050405020304" pitchFamily="18" charset="0"/>
              </a:rPr>
              <a:t>!, je nablízku veliké poledne!“ </a:t>
            </a:r>
          </a:p>
        </p:txBody>
      </p:sp>
    </p:spTree>
    <p:extLst>
      <p:ext uri="{BB962C8B-B14F-4D97-AF65-F5344CB8AC3E}">
        <p14:creationId xmlns:p14="http://schemas.microsoft.com/office/powerpoint/2010/main" val="3378608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8FCE38-EFA9-2D4C-ADE0-CA12B0D6CEE4}"/>
              </a:ext>
            </a:extLst>
          </p:cNvPr>
          <p:cNvSpPr>
            <a:spLocks noGrp="1"/>
          </p:cNvSpPr>
          <p:nvPr>
            <p:ph type="title"/>
          </p:nvPr>
        </p:nvSpPr>
        <p:spPr>
          <a:xfrm>
            <a:off x="4965430" y="629268"/>
            <a:ext cx="6586491" cy="1286160"/>
          </a:xfrm>
        </p:spPr>
        <p:txBody>
          <a:bodyPr vert="horz" lIns="91440" tIns="45720" rIns="91440" bIns="45720" rtlCol="0" anchor="b">
            <a:normAutofit/>
          </a:bodyPr>
          <a:lstStyle/>
          <a:p>
            <a:r>
              <a:rPr lang="en-US" sz="3700" dirty="0">
                <a:latin typeface="Times New Roman" panose="02020603050405020304" pitchFamily="18" charset="0"/>
                <a:cs typeface="Times New Roman" panose="02020603050405020304" pitchFamily="18" charset="0"/>
              </a:rPr>
              <a:t>Karl Löwith (1897–1973): </a:t>
            </a:r>
            <a:r>
              <a:rPr lang="en-US" sz="3700" dirty="0" err="1">
                <a:latin typeface="Times New Roman" panose="02020603050405020304" pitchFamily="18" charset="0"/>
                <a:cs typeface="Times New Roman" panose="02020603050405020304" pitchFamily="18" charset="0"/>
              </a:rPr>
              <a:t>Diagnostik</a:t>
            </a:r>
            <a:r>
              <a:rPr lang="en-US" sz="3700" dirty="0">
                <a:latin typeface="Times New Roman" panose="02020603050405020304" pitchFamily="18" charset="0"/>
                <a:cs typeface="Times New Roman" panose="02020603050405020304" pitchFamily="18" charset="0"/>
              </a:rPr>
              <a:t> </a:t>
            </a:r>
            <a:r>
              <a:rPr lang="en-US" sz="3700" dirty="0" err="1">
                <a:latin typeface="Times New Roman" panose="02020603050405020304" pitchFamily="18" charset="0"/>
                <a:cs typeface="Times New Roman" panose="02020603050405020304" pitchFamily="18" charset="0"/>
              </a:rPr>
              <a:t>moderního</a:t>
            </a:r>
            <a:r>
              <a:rPr lang="en-US" sz="3700" dirty="0">
                <a:latin typeface="Times New Roman" panose="02020603050405020304" pitchFamily="18" charset="0"/>
                <a:cs typeface="Times New Roman" panose="02020603050405020304" pitchFamily="18" charset="0"/>
              </a:rPr>
              <a:t> </a:t>
            </a:r>
            <a:r>
              <a:rPr lang="en-US" sz="3700" dirty="0" err="1">
                <a:latin typeface="Times New Roman" panose="02020603050405020304" pitchFamily="18" charset="0"/>
                <a:cs typeface="Times New Roman" panose="02020603050405020304" pitchFamily="18" charset="0"/>
              </a:rPr>
              <a:t>nihilismu</a:t>
            </a:r>
            <a:endParaRPr lang="en-US" sz="3700" dirty="0">
              <a:latin typeface="Times New Roman" panose="02020603050405020304" pitchFamily="18" charset="0"/>
              <a:cs typeface="Times New Roman" panose="02020603050405020304" pitchFamily="18" charset="0"/>
            </a:endParaRPr>
          </a:p>
        </p:txBody>
      </p:sp>
      <p:pic>
        <p:nvPicPr>
          <p:cNvPr id="5" name="Zástupný obsah 4" descr="Obsah obrázku text&#10;&#10;Popis byl vytvořen automaticky">
            <a:extLst>
              <a:ext uri="{FF2B5EF4-FFF2-40B4-BE49-F238E27FC236}">
                <a16:creationId xmlns:a16="http://schemas.microsoft.com/office/drawing/2014/main" id="{73F5D41C-C730-294B-BAA0-90B31F4274DD}"/>
              </a:ext>
            </a:extLst>
          </p:cNvPr>
          <p:cNvPicPr>
            <a:picLocks noGrp="1" noChangeAspect="1"/>
          </p:cNvPicPr>
          <p:nvPr>
            <p:ph sz="half" idx="2"/>
          </p:nvPr>
        </p:nvPicPr>
        <p:blipFill rotWithShape="1">
          <a:blip r:embed="rId2"/>
          <a:srcRect r="2" b="1250"/>
          <a:stretch/>
        </p:blipFill>
        <p:spPr>
          <a:xfrm>
            <a:off x="20" y="10"/>
            <a:ext cx="4635571" cy="6857990"/>
          </a:xfrm>
          <a:prstGeom prst="rect">
            <a:avLst/>
          </a:prstGeom>
          <a:effectLst/>
        </p:spPr>
      </p:pic>
      <p:cxnSp>
        <p:nvCxnSpPr>
          <p:cNvPr id="10" name="Straight Connector 9">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F9714"/>
            </a:solidFill>
          </a:ln>
        </p:spPr>
        <p:style>
          <a:lnRef idx="1">
            <a:schemeClr val="accent1"/>
          </a:lnRef>
          <a:fillRef idx="0">
            <a:schemeClr val="accent1"/>
          </a:fillRef>
          <a:effectRef idx="0">
            <a:schemeClr val="accent1"/>
          </a:effectRef>
          <a:fontRef idx="minor">
            <a:schemeClr val="tx1"/>
          </a:fontRef>
        </p:style>
      </p:cxnSp>
      <p:sp>
        <p:nvSpPr>
          <p:cNvPr id="3" name="Zástupný obsah 2">
            <a:extLst>
              <a:ext uri="{FF2B5EF4-FFF2-40B4-BE49-F238E27FC236}">
                <a16:creationId xmlns:a16="http://schemas.microsoft.com/office/drawing/2014/main" id="{602B25A7-F6BD-6B42-84AE-33488052EAD9}"/>
              </a:ext>
            </a:extLst>
          </p:cNvPr>
          <p:cNvSpPr>
            <a:spLocks noGrp="1"/>
          </p:cNvSpPr>
          <p:nvPr>
            <p:ph sz="half" idx="1"/>
          </p:nvPr>
        </p:nvSpPr>
        <p:spPr>
          <a:xfrm>
            <a:off x="4965431" y="2438400"/>
            <a:ext cx="6586489" cy="3785419"/>
          </a:xfrm>
        </p:spPr>
        <p:txBody>
          <a:bodyPr vert="horz" lIns="91440" tIns="45720" rIns="91440" bIns="45720" rtlCol="0">
            <a:normAutofit/>
          </a:bodyPr>
          <a:lstStyle/>
          <a:p>
            <a:pPr algn="just"/>
            <a:r>
              <a:rPr lang="en-US" sz="2000" dirty="0" err="1">
                <a:latin typeface="Times New Roman" panose="02020603050405020304" pitchFamily="18" charset="0"/>
                <a:cs typeface="Times New Roman" panose="02020603050405020304" pitchFamily="18" charset="0"/>
              </a:rPr>
              <a:t>Žák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Edmunda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Husserla</a:t>
            </a:r>
            <a:endParaRPr lang="en-US" sz="2000" dirty="0">
              <a:latin typeface="Times New Roman" panose="02020603050405020304" pitchFamily="18" charset="0"/>
              <a:cs typeface="Times New Roman" panose="02020603050405020304" pitchFamily="18" charset="0"/>
            </a:endParaRPr>
          </a:p>
          <a:p>
            <a:pPr algn="just"/>
            <a:r>
              <a:rPr lang="en-US" sz="2000" dirty="0" err="1">
                <a:latin typeface="Times New Roman" panose="02020603050405020304" pitchFamily="18" charset="0"/>
                <a:cs typeface="Times New Roman" panose="02020603050405020304" pitchFamily="18" charset="0"/>
              </a:rPr>
              <a:t>Bojoval</a:t>
            </a:r>
            <a:r>
              <a:rPr lang="en-US" sz="2000" dirty="0">
                <a:latin typeface="Times New Roman" panose="02020603050405020304" pitchFamily="18" charset="0"/>
                <a:cs typeface="Times New Roman" panose="02020603050405020304" pitchFamily="18" charset="0"/>
              </a:rPr>
              <a:t> v </a:t>
            </a:r>
            <a:r>
              <a:rPr lang="en-US" sz="2000" dirty="0" err="1">
                <a:latin typeface="Times New Roman" panose="02020603050405020304" pitchFamily="18" charset="0"/>
                <a:cs typeface="Times New Roman" panose="02020603050405020304" pitchFamily="18" charset="0"/>
              </a:rPr>
              <a:t>První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světové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válce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byl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zajat</a:t>
            </a:r>
            <a:r>
              <a:rPr lang="en-US" sz="2000" dirty="0">
                <a:latin typeface="Times New Roman" panose="02020603050405020304" pitchFamily="18" charset="0"/>
                <a:cs typeface="Times New Roman" panose="02020603050405020304" pitchFamily="18" charset="0"/>
              </a:rPr>
              <a:t> v </a:t>
            </a:r>
            <a:r>
              <a:rPr lang="en-US" sz="2000" dirty="0" err="1">
                <a:latin typeface="Times New Roman" panose="02020603050405020304" pitchFamily="18" charset="0"/>
                <a:cs typeface="Times New Roman" panose="02020603050405020304" pitchFamily="18" charset="0"/>
              </a:rPr>
              <a:t>Janově</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V </a:t>
            </a:r>
            <a:r>
              <a:rPr lang="en-US" sz="2000" dirty="0" err="1">
                <a:latin typeface="Times New Roman" panose="02020603050405020304" pitchFamily="18" charset="0"/>
                <a:cs typeface="Times New Roman" panose="02020603050405020304" pitchFamily="18" charset="0"/>
              </a:rPr>
              <a:t>Druhé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světové</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válce</a:t>
            </a:r>
            <a:r>
              <a:rPr lang="en-US" sz="2000" dirty="0">
                <a:latin typeface="Times New Roman" panose="02020603050405020304" pitchFamily="18" charset="0"/>
                <a:cs typeface="Times New Roman" panose="02020603050405020304" pitchFamily="18" charset="0"/>
              </a:rPr>
              <a:t> se v </a:t>
            </a:r>
            <a:r>
              <a:rPr lang="en-US" sz="2000" dirty="0" err="1">
                <a:latin typeface="Times New Roman" panose="02020603050405020304" pitchFamily="18" charset="0"/>
                <a:cs typeface="Times New Roman" panose="02020603050405020304" pitchFamily="18" charset="0"/>
              </a:rPr>
              <a:t>Janově</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skrýval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kvůli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židovskému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původu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raději</a:t>
            </a:r>
            <a:r>
              <a:rPr lang="en-US" sz="2000" dirty="0">
                <a:latin typeface="Times New Roman" panose="02020603050405020304" pitchFamily="18" charset="0"/>
                <a:cs typeface="Times New Roman" panose="02020603050405020304" pitchFamily="18" charset="0"/>
              </a:rPr>
              <a:t> ale </a:t>
            </a:r>
            <a:r>
              <a:rPr lang="en-US" sz="2000" dirty="0" err="1">
                <a:latin typeface="Times New Roman" panose="02020603050405020304" pitchFamily="18" charset="0"/>
                <a:cs typeface="Times New Roman" panose="02020603050405020304" pitchFamily="18" charset="0"/>
              </a:rPr>
              <a:t>utekl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před</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nacisty</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až</a:t>
            </a:r>
            <a:r>
              <a:rPr lang="en-US" sz="2000" dirty="0">
                <a:latin typeface="Times New Roman" panose="02020603050405020304" pitchFamily="18" charset="0"/>
                <a:cs typeface="Times New Roman" panose="02020603050405020304" pitchFamily="18" charset="0"/>
              </a:rPr>
              <a:t> do </a:t>
            </a:r>
            <a:r>
              <a:rPr lang="en-US" sz="2000" dirty="0" err="1">
                <a:latin typeface="Times New Roman" panose="02020603050405020304" pitchFamily="18" charset="0"/>
                <a:cs typeface="Times New Roman" panose="02020603050405020304" pitchFamily="18" charset="0"/>
              </a:rPr>
              <a:t>Japonska</a:t>
            </a:r>
            <a:endParaRPr lang="en-US" sz="2000" dirty="0">
              <a:latin typeface="Times New Roman" panose="02020603050405020304" pitchFamily="18" charset="0"/>
              <a:cs typeface="Times New Roman" panose="02020603050405020304" pitchFamily="18" charset="0"/>
            </a:endParaRPr>
          </a:p>
          <a:p>
            <a:pPr algn="just"/>
            <a:r>
              <a:rPr lang="en-US" sz="2000" dirty="0" err="1">
                <a:latin typeface="Times New Roman" panose="02020603050405020304" pitchFamily="18" charset="0"/>
                <a:cs typeface="Times New Roman" panose="02020603050405020304" pitchFamily="18" charset="0"/>
              </a:rPr>
              <a:t>Kritik</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moderní</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koncepce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dějin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před</a:t>
            </a:r>
            <a:r>
              <a:rPr lang="en-US" sz="2000" dirty="0">
                <a:latin typeface="Times New Roman" panose="02020603050405020304" pitchFamily="18" charset="0"/>
                <a:cs typeface="Times New Roman" panose="02020603050405020304" pitchFamily="18" charset="0"/>
              </a:rPr>
              <a:t>. Hegela a </a:t>
            </a:r>
            <a:r>
              <a:rPr lang="en-US" sz="2000" dirty="0" err="1">
                <a:latin typeface="Times New Roman" panose="02020603050405020304" pitchFamily="18" charset="0"/>
                <a:cs typeface="Times New Roman" panose="02020603050405020304" pitchFamily="18" charset="0"/>
              </a:rPr>
              <a:t>Marxe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kterou</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chápal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jako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předzvěst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totalitních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režimů</a:t>
            </a:r>
            <a:r>
              <a:rPr lang="en-US" sz="2000" dirty="0">
                <a:latin typeface="Times New Roman" panose="02020603050405020304" pitchFamily="18" charset="0"/>
                <a:cs typeface="Times New Roman" panose="02020603050405020304" pitchFamily="18" charset="0"/>
              </a:rPr>
              <a:t> 20. </a:t>
            </a:r>
            <a:r>
              <a:rPr lang="en-US" sz="2000" dirty="0" err="1">
                <a:latin typeface="Times New Roman" panose="02020603050405020304" pitchFamily="18" charset="0"/>
                <a:cs typeface="Times New Roman" panose="02020603050405020304" pitchFamily="18" charset="0"/>
              </a:rPr>
              <a:t>století</a:t>
            </a:r>
            <a:endParaRPr lang="en-US" sz="2000" dirty="0">
              <a:latin typeface="Times New Roman" panose="02020603050405020304" pitchFamily="18" charset="0"/>
              <a:cs typeface="Times New Roman" panose="02020603050405020304" pitchFamily="18" charset="0"/>
            </a:endParaRPr>
          </a:p>
          <a:p>
            <a:pPr algn="just"/>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5199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38FDD6-2BC3-2A4A-8DBD-E0E438220926}"/>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Löwith: Hledání „mimolidského světa“</a:t>
            </a:r>
          </a:p>
        </p:txBody>
      </p:sp>
      <p:sp>
        <p:nvSpPr>
          <p:cNvPr id="3" name="Zástupný obsah 2">
            <a:extLst>
              <a:ext uri="{FF2B5EF4-FFF2-40B4-BE49-F238E27FC236}">
                <a16:creationId xmlns:a16="http://schemas.microsoft.com/office/drawing/2014/main" id="{52F50F3A-ADB6-3140-ACE4-B0A0C0AF018F}"/>
              </a:ext>
            </a:extLst>
          </p:cNvPr>
          <p:cNvSpPr>
            <a:spLocks noGrp="1"/>
          </p:cNvSpPr>
          <p:nvPr>
            <p:ph idx="1"/>
          </p:nvPr>
        </p:nvSpPr>
        <p:spPr/>
        <p:txBody>
          <a:bodyPr>
            <a:normAutofit lnSpcReduction="10000"/>
          </a:bodyPr>
          <a:lstStyle/>
          <a:p>
            <a:pPr marL="0" indent="0" algn="just">
              <a:buNone/>
            </a:pPr>
            <a:r>
              <a:rPr lang="cs-CZ" dirty="0">
                <a:latin typeface="Times New Roman" panose="02020603050405020304" pitchFamily="18" charset="0"/>
                <a:cs typeface="Times New Roman" panose="02020603050405020304" pitchFamily="18" charset="0"/>
              </a:rPr>
              <a:t>Stěžejní se pro </a:t>
            </a:r>
            <a:r>
              <a:rPr lang="cs-CZ" dirty="0" err="1">
                <a:latin typeface="Times New Roman" panose="02020603050405020304" pitchFamily="18" charset="0"/>
                <a:cs typeface="Times New Roman" panose="02020603050405020304" pitchFamily="18" charset="0"/>
              </a:rPr>
              <a:t>Löwithovo</a:t>
            </a:r>
            <a:r>
              <a:rPr lang="cs-CZ" dirty="0">
                <a:latin typeface="Times New Roman" panose="02020603050405020304" pitchFamily="18" charset="0"/>
                <a:cs typeface="Times New Roman" panose="02020603050405020304" pitchFamily="18" charset="0"/>
              </a:rPr>
              <a:t> dílo stane </a:t>
            </a:r>
            <a:r>
              <a:rPr lang="cs-CZ" b="1" dirty="0">
                <a:latin typeface="Times New Roman" panose="02020603050405020304" pitchFamily="18" charset="0"/>
                <a:cs typeface="Times New Roman" panose="02020603050405020304" pitchFamily="18" charset="0"/>
              </a:rPr>
              <a:t>rozlišení dvou světů</a:t>
            </a:r>
            <a:r>
              <a:rPr lang="cs-CZ" dirty="0">
                <a:latin typeface="Times New Roman" panose="02020603050405020304" pitchFamily="18" charset="0"/>
                <a:cs typeface="Times New Roman" panose="02020603050405020304" pitchFamily="18" charset="0"/>
              </a:rPr>
              <a:t>, nikoliv ale jedné říše idejí a druhé říše světské každodennosti. Pro </a:t>
            </a:r>
            <a:r>
              <a:rPr lang="cs-CZ" dirty="0" err="1">
                <a:latin typeface="Times New Roman" panose="02020603050405020304" pitchFamily="18" charset="0"/>
                <a:cs typeface="Times New Roman" panose="02020603050405020304" pitchFamily="18" charset="0"/>
              </a:rPr>
              <a:t>Löwitha</a:t>
            </a:r>
            <a:r>
              <a:rPr lang="cs-CZ" dirty="0">
                <a:latin typeface="Times New Roman" panose="02020603050405020304" pitchFamily="18" charset="0"/>
                <a:cs typeface="Times New Roman" panose="02020603050405020304" pitchFamily="18" charset="0"/>
              </a:rPr>
              <a:t> prochází imanence a transcendence napříč naším „světským světem“. Löwith však zná svět </a:t>
            </a:r>
            <a:r>
              <a:rPr lang="cs-CZ" b="1" dirty="0">
                <a:latin typeface="Times New Roman" panose="02020603050405020304" pitchFamily="18" charset="0"/>
                <a:cs typeface="Times New Roman" panose="02020603050405020304" pitchFamily="18" charset="0"/>
              </a:rPr>
              <a:t>mimolidský</a:t>
            </a:r>
            <a:r>
              <a:rPr lang="cs-CZ" dirty="0">
                <a:latin typeface="Times New Roman" panose="02020603050405020304" pitchFamily="18" charset="0"/>
                <a:cs typeface="Times New Roman" panose="02020603050405020304" pitchFamily="18" charset="0"/>
              </a:rPr>
              <a:t>, který relativizuje člověkovu nadvládu nad svým </a:t>
            </a:r>
            <a:r>
              <a:rPr lang="cs-CZ" b="1" dirty="0">
                <a:latin typeface="Times New Roman" panose="02020603050405020304" pitchFamily="18" charset="0"/>
                <a:cs typeface="Times New Roman" panose="02020603050405020304" pitchFamily="18" charset="0"/>
              </a:rPr>
              <a:t>lidským</a:t>
            </a:r>
            <a:r>
              <a:rPr lang="cs-CZ" dirty="0">
                <a:latin typeface="Times New Roman" panose="02020603050405020304" pitchFamily="18" charset="0"/>
                <a:cs typeface="Times New Roman" panose="02020603050405020304" pitchFamily="18" charset="0"/>
              </a:rPr>
              <a:t> světem a v němž tkví těžiště lidského světa: </a:t>
            </a:r>
          </a:p>
          <a:p>
            <a:pPr marL="0" indent="0" algn="just">
              <a:buNone/>
            </a:pPr>
            <a:r>
              <a:rPr lang="cs-CZ" dirty="0">
                <a:latin typeface="Times New Roman" panose="02020603050405020304" pitchFamily="18" charset="0"/>
                <a:cs typeface="Times New Roman" panose="02020603050405020304" pitchFamily="18" charset="0"/>
              </a:rPr>
              <a:t>„Mimolidský svět nebes a země, které jsou zcela nezávislé a soběstačné, nekonečně překračují lidský svět. </a:t>
            </a:r>
            <a:r>
              <a:rPr lang="cs-CZ" b="1" dirty="0">
                <a:latin typeface="Times New Roman" panose="02020603050405020304" pitchFamily="18" charset="0"/>
                <a:cs typeface="Times New Roman" panose="02020603050405020304" pitchFamily="18" charset="0"/>
              </a:rPr>
              <a:t>Svět a lidský svět nejsou ekvivalenty</a:t>
            </a:r>
            <a:r>
              <a:rPr lang="cs-CZ" dirty="0">
                <a:latin typeface="Times New Roman" panose="02020603050405020304" pitchFamily="18" charset="0"/>
                <a:cs typeface="Times New Roman" panose="02020603050405020304" pitchFamily="18" charset="0"/>
              </a:rPr>
              <a:t>. Zatímco fyzický svět můžeme myslet nezávisle na existenci člověka, nemůžeme člověka myslet nezávisle na světě. </a:t>
            </a:r>
            <a:r>
              <a:rPr lang="cs-CZ" b="1" dirty="0">
                <a:latin typeface="Times New Roman" panose="02020603050405020304" pitchFamily="18" charset="0"/>
                <a:cs typeface="Times New Roman" panose="02020603050405020304" pitchFamily="18" charset="0"/>
              </a:rPr>
              <a:t>Přicházíme na svět a odcházíme ze světa. Svět nám nepatří, my </a:t>
            </a:r>
            <a:r>
              <a:rPr lang="cs-CZ" b="1" i="1" dirty="0">
                <a:latin typeface="Times New Roman" panose="02020603050405020304" pitchFamily="18" charset="0"/>
                <a:cs typeface="Times New Roman" panose="02020603050405020304" pitchFamily="18" charset="0"/>
              </a:rPr>
              <a:t>patříme </a:t>
            </a:r>
            <a:r>
              <a:rPr lang="cs-CZ" b="1" dirty="0">
                <a:latin typeface="Times New Roman" panose="02020603050405020304" pitchFamily="18" charset="0"/>
                <a:cs typeface="Times New Roman" panose="02020603050405020304" pitchFamily="18" charset="0"/>
              </a:rPr>
              <a:t>jemu</a:t>
            </a:r>
            <a:r>
              <a:rPr lang="cs-CZ" dirty="0">
                <a:latin typeface="Times New Roman" panose="02020603050405020304" pitchFamily="18" charset="0"/>
                <a:cs typeface="Times New Roman" panose="02020603050405020304" pitchFamily="18" charset="0"/>
              </a:rPr>
              <a:t>.“</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9054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1670ED-8CB1-4547-801D-EC6E77F35455}"/>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Karl Löwith: </a:t>
            </a:r>
            <a:r>
              <a:rPr lang="cs-CZ" i="1" dirty="0" err="1">
                <a:latin typeface="Times New Roman" panose="02020603050405020304" pitchFamily="18" charset="0"/>
                <a:cs typeface="Times New Roman" panose="02020603050405020304" pitchFamily="18" charset="0"/>
              </a:rPr>
              <a:t>Nietzschovo</a:t>
            </a:r>
            <a:r>
              <a:rPr lang="cs-CZ" i="1" dirty="0">
                <a:latin typeface="Times New Roman" panose="02020603050405020304" pitchFamily="18" charset="0"/>
                <a:cs typeface="Times New Roman" panose="02020603050405020304" pitchFamily="18" charset="0"/>
              </a:rPr>
              <a:t> dovršení </a:t>
            </a:r>
            <a:r>
              <a:rPr lang="cs-CZ" i="1" dirty="0" err="1">
                <a:latin typeface="Times New Roman" panose="02020603050405020304" pitchFamily="18" charset="0"/>
                <a:cs typeface="Times New Roman" panose="02020603050405020304" pitchFamily="18" charset="0"/>
              </a:rPr>
              <a:t>atheismu</a:t>
            </a:r>
            <a:endParaRPr lang="cs-CZ" i="1"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320D12A1-EB75-F34C-A862-D63A643406BB}"/>
              </a:ext>
            </a:extLst>
          </p:cNvPr>
          <p:cNvSpPr>
            <a:spLocks noGrp="1"/>
          </p:cNvSpPr>
          <p:nvPr>
            <p:ph idx="1"/>
          </p:nvPr>
        </p:nvSpPr>
        <p:spPr/>
        <p:txBody>
          <a:bodyPr>
            <a:normAutofit fontScale="92500" lnSpcReduction="20000"/>
          </a:bodyPr>
          <a:lstStyle/>
          <a:p>
            <a:pPr marL="0" indent="0" algn="just">
              <a:buNone/>
            </a:pPr>
            <a:r>
              <a:rPr lang="cs-CZ" dirty="0">
                <a:latin typeface="Times New Roman" panose="02020603050405020304" pitchFamily="18" charset="0"/>
                <a:cs typeface="Times New Roman" panose="02020603050405020304" pitchFamily="18" charset="0"/>
              </a:rPr>
              <a:t>„Eliminací vědomé božské vůle, božských úmyslů a mravního uspořádání světa se svět stává znovu takovým, jakým původně je: mimo dobro a zlo, jako nevinnost dění i s člověkem, za něhož není nikdo odpovědný – ani Bůh, ani on sám. Že něco takového jako člověk vůbec je a je tak, jak je, náleží k osudovosti všeho toho, co vůbec je. Když ale člověk přináleží do celku světa a jenom v tomto celku vlastně je a mimo celek se nemůže vyskytovat nic, čím by byl onen celek </a:t>
            </a:r>
            <a:r>
              <a:rPr lang="cs-CZ" dirty="0" err="1">
                <a:latin typeface="Times New Roman" panose="02020603050405020304" pitchFamily="18" charset="0"/>
                <a:cs typeface="Times New Roman" panose="02020603050405020304" pitchFamily="18" charset="0"/>
              </a:rPr>
              <a:t>poměřitelný</a:t>
            </a:r>
            <a:r>
              <a:rPr lang="cs-CZ" dirty="0">
                <a:latin typeface="Times New Roman" panose="02020603050405020304" pitchFamily="18" charset="0"/>
                <a:cs typeface="Times New Roman" panose="02020603050405020304" pitchFamily="18" charset="0"/>
              </a:rPr>
              <a:t> a hodnotitelný, pak dochází k velkému osvobození – od závazku i od účelu. Člověk jakožto náhodný produkt světa přírody nemá žádný závazek vůči nějakému Bohu, který je causa prima všeho (Radostná věda, § 1). Teprve „tímto osvobozením od Boha vykupujeme svět“, totiž k sobě samému, tj. v obráceném smyslu, jak Augustin říká o Kristu, že osvobodil svět od něho samého. [11] „</a:t>
            </a:r>
            <a:r>
              <a:rPr lang="cs-CZ" dirty="0" err="1">
                <a:latin typeface="Times New Roman" panose="02020603050405020304" pitchFamily="18" charset="0"/>
                <a:cs typeface="Times New Roman" panose="02020603050405020304" pitchFamily="18" charset="0"/>
              </a:rPr>
              <a:t>Atheismus</a:t>
            </a:r>
            <a:r>
              <a:rPr lang="cs-CZ" dirty="0">
                <a:latin typeface="Times New Roman" panose="02020603050405020304" pitchFamily="18" charset="0"/>
                <a:cs typeface="Times New Roman" panose="02020603050405020304" pitchFamily="18" charset="0"/>
              </a:rPr>
              <a:t> a jistý druh druhé neviny patří k sobě“ (VIII,388; Ke genealogii morálky, II, § 20). S Nietzschem se završuje </a:t>
            </a:r>
            <a:r>
              <a:rPr lang="cs-CZ" dirty="0" err="1">
                <a:latin typeface="Times New Roman" panose="02020603050405020304" pitchFamily="18" charset="0"/>
                <a:cs typeface="Times New Roman" panose="02020603050405020304" pitchFamily="18" charset="0"/>
              </a:rPr>
              <a:t>atheismus</a:t>
            </a:r>
            <a:r>
              <a:rPr lang="cs-CZ" dirty="0">
                <a:latin typeface="Times New Roman" panose="02020603050405020304" pitchFamily="18" charset="0"/>
                <a:cs typeface="Times New Roman" panose="02020603050405020304" pitchFamily="18" charset="0"/>
              </a:rPr>
              <a:t> 19. století směrem </a:t>
            </a:r>
            <a:r>
              <a:rPr lang="cs-CZ" b="1" dirty="0">
                <a:latin typeface="Times New Roman" panose="02020603050405020304" pitchFamily="18" charset="0"/>
                <a:cs typeface="Times New Roman" panose="02020603050405020304" pitchFamily="18" charset="0"/>
              </a:rPr>
              <a:t>ke </a:t>
            </a:r>
            <a:r>
              <a:rPr lang="cs-CZ" b="1" dirty="0" err="1">
                <a:latin typeface="Times New Roman" panose="02020603050405020304" pitchFamily="18" charset="0"/>
                <a:cs typeface="Times New Roman" panose="02020603050405020304" pitchFamily="18" charset="0"/>
              </a:rPr>
              <a:t>znovuuznání</a:t>
            </a:r>
            <a:r>
              <a:rPr lang="cs-CZ" b="1" dirty="0">
                <a:latin typeface="Times New Roman" panose="02020603050405020304" pitchFamily="18" charset="0"/>
                <a:cs typeface="Times New Roman" panose="02020603050405020304" pitchFamily="18" charset="0"/>
              </a:rPr>
              <a:t> světa jakožto světa</a:t>
            </a:r>
            <a:r>
              <a:rPr lang="cs-CZ" dirty="0">
                <a:latin typeface="Times New Roman" panose="02020603050405020304" pitchFamily="18" charset="0"/>
                <a:cs typeface="Times New Roman" panose="02020603050405020304" pitchFamily="18" charset="0"/>
              </a:rPr>
              <a:t>. Tím přestává být a-</a:t>
            </a:r>
            <a:r>
              <a:rPr lang="cs-CZ" dirty="0" err="1">
                <a:latin typeface="Times New Roman" panose="02020603050405020304" pitchFamily="18" charset="0"/>
                <a:cs typeface="Times New Roman" panose="02020603050405020304" pitchFamily="18" charset="0"/>
              </a:rPr>
              <a:t>theismem</a:t>
            </a:r>
            <a:r>
              <a:rPr lang="cs-CZ" dirty="0">
                <a:latin typeface="Times New Roman" panose="02020603050405020304" pitchFamily="18" charset="0"/>
                <a:cs typeface="Times New Roman" panose="02020603050405020304" pitchFamily="18" charset="0"/>
              </a:rPr>
              <a:t>.“</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3049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5E3FCEA-21AF-0346-9702-C4A578A0ABAA}"/>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Německy s Nietzschem</a:t>
            </a:r>
            <a:br>
              <a:rPr lang="cs-CZ" dirty="0">
                <a:latin typeface="Times New Roman" panose="02020603050405020304" pitchFamily="18" charset="0"/>
                <a:cs typeface="Times New Roman" panose="02020603050405020304" pitchFamily="18" charset="0"/>
              </a:rPr>
            </a:br>
            <a:r>
              <a:rPr lang="cs-CZ" i="1" dirty="0">
                <a:latin typeface="Times New Roman" panose="02020603050405020304" pitchFamily="18" charset="0"/>
                <a:cs typeface="Times New Roman" panose="02020603050405020304" pitchFamily="18" charset="0"/>
              </a:rPr>
              <a:t>O starých a nových…</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725A0778-D5AA-7F41-9796-52B570ED69CD}"/>
              </a:ext>
            </a:extLst>
          </p:cNvPr>
          <p:cNvSpPr>
            <a:spLocks noGrp="1"/>
          </p:cNvSpPr>
          <p:nvPr>
            <p:ph idx="1"/>
          </p:nvPr>
        </p:nvSpPr>
        <p:spPr/>
        <p:txBody>
          <a:bodyPr>
            <a:normAutofit fontScale="92500" lnSpcReduction="20000"/>
          </a:bodyPr>
          <a:lstStyle/>
          <a:p>
            <a:pPr marL="0" indent="0">
              <a:buNone/>
            </a:pPr>
            <a:r>
              <a:rPr lang="cs-CZ" dirty="0" err="1">
                <a:latin typeface="Times New Roman" panose="02020603050405020304" pitchFamily="18" charset="0"/>
                <a:cs typeface="Times New Roman" panose="02020603050405020304" pitchFamily="18" charset="0"/>
              </a:rPr>
              <a:t>Untergehen</a:t>
            </a:r>
            <a:r>
              <a:rPr lang="cs-CZ" dirty="0">
                <a:latin typeface="Times New Roman" panose="02020603050405020304" pitchFamily="18" charset="0"/>
                <a:cs typeface="Times New Roman" panose="02020603050405020304" pitchFamily="18" charset="0"/>
              </a:rPr>
              <a:t> – zacházet (pro slunce) i zanikat.</a:t>
            </a:r>
          </a:p>
          <a:p>
            <a:pPr marL="0" indent="0">
              <a:buNone/>
            </a:pPr>
            <a:r>
              <a:rPr lang="cs-CZ" dirty="0">
                <a:latin typeface="Times New Roman" panose="02020603050405020304" pitchFamily="18" charset="0"/>
                <a:cs typeface="Times New Roman" panose="02020603050405020304" pitchFamily="18" charset="0"/>
              </a:rPr>
              <a:t>„Die </a:t>
            </a:r>
            <a:r>
              <a:rPr lang="cs-CZ" dirty="0" err="1">
                <a:latin typeface="Times New Roman" panose="02020603050405020304" pitchFamily="18" charset="0"/>
                <a:cs typeface="Times New Roman" panose="02020603050405020304" pitchFamily="18" charset="0"/>
              </a:rPr>
              <a:t>Untergehenden</a:t>
            </a:r>
            <a:r>
              <a:rPr lang="cs-CZ" dirty="0">
                <a:latin typeface="Times New Roman" panose="02020603050405020304" pitchFamily="18" charset="0"/>
                <a:cs typeface="Times New Roman" panose="02020603050405020304" pitchFamily="18" charset="0"/>
              </a:rPr>
              <a:t> (ti, kteří zanikají) </a:t>
            </a:r>
            <a:r>
              <a:rPr lang="cs-CZ" dirty="0" err="1">
                <a:latin typeface="Times New Roman" panose="02020603050405020304" pitchFamily="18" charset="0"/>
                <a:cs typeface="Times New Roman" panose="02020603050405020304" pitchFamily="18" charset="0"/>
              </a:rPr>
              <a:t>liebe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mit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meiner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ganzen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Liebe</a:t>
            </a:r>
            <a:r>
              <a:rPr lang="cs-CZ" dirty="0">
                <a:latin typeface="Times New Roman" panose="02020603050405020304" pitchFamily="18" charset="0"/>
                <a:cs typeface="Times New Roman" panose="02020603050405020304" pitchFamily="18" charset="0"/>
              </a:rPr>
              <a:t>.“ </a:t>
            </a:r>
          </a:p>
          <a:p>
            <a:pPr marL="0" indent="0">
              <a:buNone/>
            </a:pPr>
            <a:r>
              <a:rPr lang="cs-CZ" dirty="0">
                <a:latin typeface="Times New Roman" panose="02020603050405020304" pitchFamily="18" charset="0"/>
                <a:cs typeface="Times New Roman" panose="02020603050405020304" pitchFamily="18" charset="0"/>
              </a:rPr>
              <a:t>„Ti, kteří zanikají, miluji celou svou láskou.“</a:t>
            </a:r>
          </a:p>
          <a:p>
            <a:pPr marL="0" indent="0">
              <a:buNone/>
            </a:pP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Was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fällt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das</a:t>
            </a:r>
            <a:r>
              <a:rPr lang="cs-CZ" dirty="0">
                <a:latin typeface="Times New Roman" panose="02020603050405020304" pitchFamily="18" charset="0"/>
                <a:cs typeface="Times New Roman" panose="02020603050405020304" pitchFamily="18" charset="0"/>
              </a:rPr>
              <a:t> soll man </a:t>
            </a:r>
            <a:r>
              <a:rPr lang="cs-CZ" dirty="0" err="1">
                <a:latin typeface="Times New Roman" panose="02020603050405020304" pitchFamily="18" charset="0"/>
                <a:cs typeface="Times New Roman" panose="02020603050405020304" pitchFamily="18" charset="0"/>
              </a:rPr>
              <a:t>auch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noch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stoßen</a:t>
            </a:r>
            <a:r>
              <a:rPr lang="cs-CZ" dirty="0">
                <a:latin typeface="Times New Roman" panose="02020603050405020304" pitchFamily="18" charset="0"/>
                <a:cs typeface="Times New Roman" panose="02020603050405020304" pitchFamily="18" charset="0"/>
              </a:rPr>
              <a:t>!“</a:t>
            </a:r>
          </a:p>
          <a:p>
            <a:pPr marL="0" indent="0">
              <a:buNone/>
            </a:pPr>
            <a:r>
              <a:rPr lang="pl" dirty="0">
                <a:latin typeface="Times New Roman" panose="02020603050405020304" pitchFamily="18" charset="0"/>
                <a:cs typeface="Times New Roman" panose="02020603050405020304" pitchFamily="18" charset="0"/>
              </a:rPr>
              <a:t>Co padá, to ještě postrčte!</a:t>
            </a:r>
            <a:endParaRPr lang="cs-CZ" dirty="0">
              <a:latin typeface="Times New Roman" panose="02020603050405020304" pitchFamily="18" charset="0"/>
              <a:cs typeface="Times New Roman" panose="02020603050405020304" pitchFamily="18" charset="0"/>
            </a:endParaRPr>
          </a:p>
          <a:p>
            <a:pPr marL="0" indent="0">
              <a:buNone/>
            </a:pPr>
            <a:r>
              <a:rPr lang="cs-CZ" dirty="0" err="1">
                <a:latin typeface="Times New Roman" panose="02020603050405020304" pitchFamily="18" charset="0"/>
                <a:cs typeface="Times New Roman" panose="02020603050405020304" pitchFamily="18" charset="0"/>
              </a:rPr>
              <a:t>Schmarotzer</a:t>
            </a:r>
            <a:r>
              <a:rPr lang="cs-CZ" dirty="0">
                <a:latin typeface="Times New Roman" panose="02020603050405020304" pitchFamily="18" charset="0"/>
                <a:cs typeface="Times New Roman" panose="02020603050405020304" pitchFamily="18" charset="0"/>
              </a:rPr>
              <a:t> – parazit, příživník</a:t>
            </a:r>
          </a:p>
          <a:p>
            <a:pPr marL="0" indent="0">
              <a:buNone/>
            </a:pP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Wohin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ihr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aber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auch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mit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mir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steigen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mögt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seht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zu</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daß</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nicht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ein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Schmarotzer</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mit</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euch</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steigt</a:t>
            </a:r>
            <a:r>
              <a:rPr lang="cs-CZ" dirty="0">
                <a:latin typeface="Times New Roman" panose="02020603050405020304" pitchFamily="18" charset="0"/>
                <a:cs typeface="Times New Roman" panose="02020603050405020304" pitchFamily="18" charset="0"/>
              </a:rPr>
              <a:t>.“ </a:t>
            </a:r>
          </a:p>
          <a:p>
            <a:pPr marL="0" indent="0">
              <a:buNone/>
            </a:pPr>
            <a:r>
              <a:rPr lang="cs-CZ" dirty="0">
                <a:latin typeface="Times" pitchFamily="2" charset="0"/>
              </a:rPr>
              <a:t>„Ať kamkoli však se mnou stoupáte, ó moji bratří: dbejte, aby cizopasník nestoupal s vámi!“</a:t>
            </a:r>
            <a:endParaRPr lang="cs-CZ" dirty="0">
              <a:latin typeface="Times" pitchFamily="2" charset="0"/>
              <a:cs typeface="Times New Roman" panose="02020603050405020304" pitchFamily="18" charset="0"/>
            </a:endParaRPr>
          </a:p>
          <a:p>
            <a:pPr marL="0" indent="0">
              <a:buNone/>
            </a:pPr>
            <a:r>
              <a:rPr lang="cs-CZ" dirty="0">
                <a:latin typeface="Times New Roman" panose="02020603050405020304" pitchFamily="18" charset="0"/>
                <a:cs typeface="Times New Roman" panose="02020603050405020304" pitchFamily="18" charset="0"/>
              </a:rPr>
              <a:t>Nejvyšší duše má nejhorších cizopasníků: </a:t>
            </a:r>
            <a:r>
              <a:rPr lang="cs-CZ" dirty="0" err="1">
                <a:latin typeface="Times New Roman" panose="02020603050405020304" pitchFamily="18" charset="0"/>
                <a:cs typeface="Times New Roman" panose="02020603050405020304" pitchFamily="18" charset="0"/>
              </a:rPr>
              <a:t>schlimmsten</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Schmarozer</a:t>
            </a: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010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B07B9D-4A7C-7C49-9F94-7E8DF828E990}"/>
              </a:ext>
            </a:extLst>
          </p:cNvPr>
          <p:cNvSpPr>
            <a:spLocks noGrp="1"/>
          </p:cNvSpPr>
          <p:nvPr>
            <p:ph type="title"/>
          </p:nvPr>
        </p:nvSpPr>
        <p:spPr/>
        <p:txBody>
          <a:bodyPr/>
          <a:lstStyle/>
          <a:p>
            <a:pPr algn="ctr"/>
            <a:r>
              <a:rPr lang="cs-CZ" dirty="0">
                <a:latin typeface="Times" pitchFamily="2" charset="0"/>
              </a:rPr>
              <a:t>„O vidění a hádance“</a:t>
            </a:r>
          </a:p>
        </p:txBody>
      </p:sp>
      <p:sp>
        <p:nvSpPr>
          <p:cNvPr id="3" name="Zástupný obsah 2">
            <a:extLst>
              <a:ext uri="{FF2B5EF4-FFF2-40B4-BE49-F238E27FC236}">
                <a16:creationId xmlns:a16="http://schemas.microsoft.com/office/drawing/2014/main" id="{0F046F5B-8137-1042-92B5-4C4CAA403CEF}"/>
              </a:ext>
            </a:extLst>
          </p:cNvPr>
          <p:cNvSpPr>
            <a:spLocks noGrp="1"/>
          </p:cNvSpPr>
          <p:nvPr>
            <p:ph idx="1"/>
          </p:nvPr>
        </p:nvSpPr>
        <p:spPr/>
        <p:txBody>
          <a:bodyPr>
            <a:normAutofit fontScale="85000" lnSpcReduction="20000"/>
          </a:bodyPr>
          <a:lstStyle/>
          <a:p>
            <a:pPr marL="0" indent="0" algn="just">
              <a:buNone/>
            </a:pPr>
            <a:r>
              <a:rPr lang="cs-CZ" dirty="0">
                <a:latin typeface="Times New Roman" panose="02020603050405020304" pitchFamily="18" charset="0"/>
                <a:cs typeface="Times New Roman" panose="02020603050405020304" pitchFamily="18" charset="0"/>
              </a:rPr>
              <a:t>Zda všechny věci, jež mohou běžeti, nutně již jednou ne­běžely touto ulicí? Zda všechno, co se státi může, nutně se již jednou nestalo, neuskutečnilo, již neběželo mimo? </a:t>
            </a:r>
          </a:p>
          <a:p>
            <a:pPr marL="0" indent="0" algn="just">
              <a:buNone/>
            </a:pPr>
            <a:r>
              <a:rPr lang="cs-CZ" dirty="0">
                <a:latin typeface="Times New Roman" panose="02020603050405020304" pitchFamily="18" charset="0"/>
                <a:cs typeface="Times New Roman" panose="02020603050405020304" pitchFamily="18" charset="0"/>
              </a:rPr>
              <a:t>A bylo-li tu již všechno: co, trpaslíku, míníš o tomto okamžiku? Zdaž není nutné, aby tu jednou již i tato cesta branou – byla bývala? </a:t>
            </a:r>
          </a:p>
          <a:p>
            <a:pPr marL="0" indent="0" algn="just">
              <a:buNone/>
            </a:pPr>
            <a:r>
              <a:rPr lang="cs-CZ" dirty="0">
                <a:latin typeface="Times New Roman" panose="02020603050405020304" pitchFamily="18" charset="0"/>
                <a:cs typeface="Times New Roman" panose="02020603050405020304" pitchFamily="18" charset="0"/>
              </a:rPr>
              <a:t>A zdaž nejsou tímto způsobem všechny věci pevně spolu zauzleny tak, že tento okamžik za sebou vleče všechny věci, jež přijdou? Tedy také sebe sám? </a:t>
            </a:r>
          </a:p>
          <a:p>
            <a:pPr marL="0" indent="0" algn="just">
              <a:buNone/>
            </a:pPr>
            <a:r>
              <a:rPr lang="cs-CZ" dirty="0">
                <a:latin typeface="Times New Roman" panose="02020603050405020304" pitchFamily="18" charset="0"/>
                <a:cs typeface="Times New Roman" panose="02020603050405020304" pitchFamily="18" charset="0"/>
              </a:rPr>
              <a:t>Neboť všechno, co může běžeti: také touto dlouhou ces­tou dopředu – nutně jednou poběží!</a:t>
            </a:r>
          </a:p>
          <a:p>
            <a:pPr marL="0" indent="0" algn="just">
              <a:buNone/>
            </a:pPr>
            <a:r>
              <a:rPr lang="cs-CZ" dirty="0">
                <a:latin typeface="Times New Roman" panose="02020603050405020304" pitchFamily="18" charset="0"/>
                <a:cs typeface="Times New Roman" panose="02020603050405020304" pitchFamily="18" charset="0"/>
              </a:rPr>
              <a:t>A tento pomalý pavouk, jenž leze v měsíčním svitu, a tento svit měsíční sám a já a ty na cestě pod branou, še­ptajíce spolu, o věčných věcech šeptajíce – zdaž není nutné, abychom my všichni tu již byli bývali? </a:t>
            </a:r>
          </a:p>
          <a:p>
            <a:pPr marL="0" indent="0" algn="just">
              <a:buNone/>
            </a:pPr>
            <a:r>
              <a:rPr lang="cs-CZ" dirty="0">
                <a:latin typeface="Times New Roman" panose="02020603050405020304" pitchFamily="18" charset="0"/>
                <a:cs typeface="Times New Roman" panose="02020603050405020304" pitchFamily="18" charset="0"/>
              </a:rPr>
              <a:t>A zda nepřijdeme nutně zase a nepoběžíme onou dru­hou ulicí, ven, tam před námi, onou dlouhou hrůznou ulicí</a:t>
            </a:r>
          </a:p>
        </p:txBody>
      </p:sp>
    </p:spTree>
    <p:extLst>
      <p:ext uri="{BB962C8B-B14F-4D97-AF65-F5344CB8AC3E}">
        <p14:creationId xmlns:p14="http://schemas.microsoft.com/office/powerpoint/2010/main" val="4019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E8F77-DC9B-8149-9A2F-AA202B3DF8B6}"/>
              </a:ext>
            </a:extLst>
          </p:cNvPr>
          <p:cNvSpPr>
            <a:spLocks noGrp="1"/>
          </p:cNvSpPr>
          <p:nvPr>
            <p:ph type="title"/>
          </p:nvPr>
        </p:nvSpPr>
        <p:spPr/>
        <p:txBody>
          <a:bodyPr/>
          <a:lstStyle/>
          <a:p>
            <a:r>
              <a:rPr lang="cs-CZ" dirty="0">
                <a:latin typeface="Times" pitchFamily="2" charset="0"/>
              </a:rPr>
              <a:t>Antické zdroje: Hérakleitos a Pythagorejci</a:t>
            </a:r>
          </a:p>
        </p:txBody>
      </p:sp>
      <p:sp>
        <p:nvSpPr>
          <p:cNvPr id="3" name="Zástupný obsah 2">
            <a:extLst>
              <a:ext uri="{FF2B5EF4-FFF2-40B4-BE49-F238E27FC236}">
                <a16:creationId xmlns:a16="http://schemas.microsoft.com/office/drawing/2014/main" id="{CF50A82B-F229-0745-A7EE-B956BDFA4E5D}"/>
              </a:ext>
            </a:extLst>
          </p:cNvPr>
          <p:cNvSpPr>
            <a:spLocks noGrp="1"/>
          </p:cNvSpPr>
          <p:nvPr>
            <p:ph idx="1"/>
          </p:nvPr>
        </p:nvSpPr>
        <p:spPr/>
        <p:txBody>
          <a:bodyPr>
            <a:normAutofit fontScale="77500" lnSpcReduction="20000"/>
          </a:bodyPr>
          <a:lstStyle/>
          <a:p>
            <a:pPr marL="0" indent="0" algn="just">
              <a:buNone/>
            </a:pPr>
            <a:r>
              <a:rPr lang="cs-CZ" dirty="0">
                <a:latin typeface="Times New Roman" panose="02020603050405020304" pitchFamily="18" charset="0"/>
                <a:cs typeface="Times New Roman" panose="02020603050405020304" pitchFamily="18" charset="0"/>
              </a:rPr>
              <a:t>„Na vrcholu moderny opakuje Nietzsche starověký obraz světa.“ K. Löwith, </a:t>
            </a:r>
            <a:r>
              <a:rPr lang="cs-CZ" i="1" dirty="0" err="1">
                <a:latin typeface="Times New Roman" panose="02020603050405020304" pitchFamily="18" charset="0"/>
                <a:cs typeface="Times New Roman" panose="02020603050405020304" pitchFamily="18" charset="0"/>
              </a:rPr>
              <a:t>Nietzsches</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Philosophie</a:t>
            </a:r>
            <a:r>
              <a:rPr lang="cs-CZ" i="1" dirty="0">
                <a:latin typeface="Times New Roman" panose="02020603050405020304" pitchFamily="18" charset="0"/>
                <a:cs typeface="Times New Roman" panose="02020603050405020304" pitchFamily="18" charset="0"/>
              </a:rPr>
              <a:t> der </a:t>
            </a:r>
            <a:r>
              <a:rPr lang="cs-CZ" i="1" dirty="0" err="1">
                <a:latin typeface="Times New Roman" panose="02020603050405020304" pitchFamily="18" charset="0"/>
                <a:cs typeface="Times New Roman" panose="02020603050405020304" pitchFamily="18" charset="0"/>
              </a:rPr>
              <a:t>ewigen</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Wiederkehr</a:t>
            </a:r>
            <a:r>
              <a:rPr lang="cs-CZ" i="1" dirty="0">
                <a:latin typeface="Times New Roman" panose="02020603050405020304" pitchFamily="18" charset="0"/>
                <a:cs typeface="Times New Roman" panose="02020603050405020304" pitchFamily="18" charset="0"/>
              </a:rPr>
              <a:t> des </a:t>
            </a:r>
            <a:r>
              <a:rPr lang="cs-CZ" i="1" dirty="0" err="1">
                <a:latin typeface="Times New Roman" panose="02020603050405020304" pitchFamily="18" charset="0"/>
                <a:cs typeface="Times New Roman" panose="02020603050405020304" pitchFamily="18" charset="0"/>
              </a:rPr>
              <a:t>Gleichen</a:t>
            </a:r>
            <a:r>
              <a:rPr lang="cs-CZ" dirty="0">
                <a:latin typeface="Times New Roman" panose="02020603050405020304" pitchFamily="18" charset="0"/>
                <a:cs typeface="Times New Roman" panose="02020603050405020304" pitchFamily="18" charset="0"/>
              </a:rPr>
              <a:t>, Hamburg, 1978. Anglicky pod názvem: </a:t>
            </a:r>
            <a:r>
              <a:rPr lang="en-AU" i="1" dirty="0">
                <a:latin typeface="Times New Roman" panose="02020603050405020304" pitchFamily="18" charset="0"/>
                <a:cs typeface="Times New Roman" panose="02020603050405020304" pitchFamily="18" charset="0"/>
              </a:rPr>
              <a:t>Nietzsche’s Philosophy of the Eternal Recurrence of the Same</a:t>
            </a:r>
            <a:r>
              <a:rPr lang="en-AU" dirty="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a:p>
            <a:pPr marL="0" indent="0" algn="ctr">
              <a:buNone/>
            </a:pPr>
            <a:r>
              <a:rPr lang="cs-CZ" dirty="0">
                <a:latin typeface="Times New Roman" panose="02020603050405020304" pitchFamily="18" charset="0"/>
                <a:cs typeface="Times New Roman" panose="02020603050405020304" pitchFamily="18" charset="0"/>
              </a:rPr>
              <a:t>Poznámky z roku </a:t>
            </a:r>
            <a:r>
              <a:rPr lang="de" dirty="0">
                <a:latin typeface="Times New Roman" panose="02020603050405020304" pitchFamily="18" charset="0"/>
                <a:cs typeface="Times New Roman" panose="02020603050405020304" pitchFamily="18" charset="0"/>
              </a:rPr>
              <a:t>1873</a:t>
            </a:r>
            <a:endParaRPr lang="cs-CZ" dirty="0">
              <a:latin typeface="Times New Roman" panose="02020603050405020304" pitchFamily="18" charset="0"/>
              <a:cs typeface="Times New Roman" panose="02020603050405020304" pitchFamily="18" charset="0"/>
            </a:endParaRPr>
          </a:p>
          <a:p>
            <a:pPr marL="0" indent="0" algn="just">
              <a:buNone/>
            </a:pPr>
            <a:r>
              <a:rPr lang="de" dirty="0">
                <a:latin typeface="Times New Roman" panose="02020603050405020304" pitchFamily="18" charset="0"/>
                <a:cs typeface="Times New Roman" panose="02020603050405020304" pitchFamily="18" charset="0"/>
              </a:rPr>
              <a:t>KSA 1, 829: „</a:t>
            </a:r>
            <a:r>
              <a:rPr lang="cs-CZ" dirty="0">
                <a:latin typeface="Times New Roman" panose="02020603050405020304" pitchFamily="18" charset="0"/>
                <a:cs typeface="Times New Roman" panose="02020603050405020304" pitchFamily="18" charset="0"/>
              </a:rPr>
              <a:t>Hérakleitos věřil v periodicky se opakující zánik světa a v obnovující se vznik světa nového ze světového žáru.“</a:t>
            </a:r>
          </a:p>
          <a:p>
            <a:pPr marL="0" indent="0" algn="just">
              <a:buNone/>
            </a:pPr>
            <a:r>
              <a:rPr lang="cs-CZ" dirty="0">
                <a:latin typeface="Times New Roman" panose="02020603050405020304" pitchFamily="18" charset="0"/>
                <a:cs typeface="Times New Roman" panose="02020603050405020304" pitchFamily="18" charset="0"/>
              </a:rPr>
              <a:t>„Kdyby měli pythagorejci pravdu, pak by to vypadalo tak, že by se při stejné konstelaci nebeských těles dělo na zemi stále totéž (</a:t>
            </a:r>
            <a:r>
              <a:rPr lang="cs-CZ" dirty="0" err="1">
                <a:latin typeface="Times New Roman" panose="02020603050405020304" pitchFamily="18" charset="0"/>
                <a:cs typeface="Times New Roman" panose="02020603050405020304" pitchFamily="18" charset="0"/>
              </a:rPr>
              <a:t>das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Gleiche</a:t>
            </a:r>
            <a:r>
              <a:rPr lang="cs-CZ" dirty="0">
                <a:latin typeface="Times New Roman" panose="02020603050405020304" pitchFamily="18" charset="0"/>
                <a:cs typeface="Times New Roman" panose="02020603050405020304" pitchFamily="18" charset="0"/>
              </a:rPr>
              <a:t>), a to i v jednotlivém a malém, takže pokaždé, když se ocitají hvězdy v určitém postavení, se stoik a epikurejec spolčí a zavraždí Césara a pokaždé při stejné konjunkci objeví Kolumbus Ameriku. Jen za předpokladu, že započne ve světě pokaždé nanovo po pátém aktu stejný divadelní kus, jen jestliže je dáno, že se po určitě době navrátí stejně zauzlené motivy, stejný deus ex machina, a stejná katastrofa, bylo by možné, aby silný člověk toužil po monumentálních dějinách v celé ikonické pravdivosti, toužil by tedy po každém faktu v jeho jedinečnosti. Akorát že se nic neopakuje.“</a:t>
            </a:r>
          </a:p>
        </p:txBody>
      </p:sp>
    </p:spTree>
    <p:extLst>
      <p:ext uri="{BB962C8B-B14F-4D97-AF65-F5344CB8AC3E}">
        <p14:creationId xmlns:p14="http://schemas.microsoft.com/office/powerpoint/2010/main" val="54995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8B03B8-0556-2743-A997-623ABC5D3394}"/>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Mezi kosmologií a fyzikou</a:t>
            </a:r>
          </a:p>
        </p:txBody>
      </p:sp>
      <p:sp>
        <p:nvSpPr>
          <p:cNvPr id="3" name="Zástupný obsah 2">
            <a:extLst>
              <a:ext uri="{FF2B5EF4-FFF2-40B4-BE49-F238E27FC236}">
                <a16:creationId xmlns:a16="http://schemas.microsoft.com/office/drawing/2014/main" id="{783D1497-C3E2-F747-82E1-1305009E6C4A}"/>
              </a:ext>
            </a:extLst>
          </p:cNvPr>
          <p:cNvSpPr>
            <a:spLocks noGrp="1"/>
          </p:cNvSpPr>
          <p:nvPr>
            <p:ph idx="1"/>
          </p:nvPr>
        </p:nvSpPr>
        <p:spPr/>
        <p:txBody>
          <a:bodyPr>
            <a:normAutofit/>
          </a:bodyPr>
          <a:lstStyle/>
          <a:p>
            <a:pPr marL="0" indent="0" algn="just">
              <a:buNone/>
            </a:pPr>
            <a:r>
              <a:rPr lang="de" dirty="0">
                <a:latin typeface="Times New Roman" panose="02020603050405020304" pitchFamily="18" charset="0"/>
                <a:cs typeface="Times New Roman" panose="02020603050405020304" pitchFamily="18" charset="0"/>
              </a:rPr>
              <a:t>Nietzsche se </a:t>
            </a:r>
            <a:r>
              <a:rPr lang="de" dirty="0" err="1">
                <a:latin typeface="Times New Roman" panose="02020603050405020304" pitchFamily="18" charset="0"/>
                <a:cs typeface="Times New Roman" panose="02020603050405020304" pitchFamily="18" charset="0"/>
              </a:rPr>
              <a:t>domlouvá</a:t>
            </a:r>
            <a:r>
              <a:rPr lang="de" dirty="0">
                <a:latin typeface="Times New Roman" panose="02020603050405020304" pitchFamily="18" charset="0"/>
                <a:cs typeface="Times New Roman" panose="02020603050405020304" pitchFamily="18" charset="0"/>
              </a:rPr>
              <a:t> s </a:t>
            </a:r>
            <a:r>
              <a:rPr lang="de" dirty="0" err="1">
                <a:latin typeface="Times New Roman" panose="02020603050405020304" pitchFamily="18" charset="0"/>
                <a:cs typeface="Times New Roman" panose="02020603050405020304" pitchFamily="18" charset="0"/>
              </a:rPr>
              <a:t>Reém</a:t>
            </a:r>
            <a:r>
              <a:rPr lang="de" dirty="0">
                <a:latin typeface="Times New Roman" panose="02020603050405020304" pitchFamily="18" charset="0"/>
                <a:cs typeface="Times New Roman" panose="02020603050405020304" pitchFamily="18" charset="0"/>
              </a:rPr>
              <a:t> a Lou Salomé, </a:t>
            </a:r>
            <a:r>
              <a:rPr lang="de" dirty="0" err="1">
                <a:latin typeface="Times New Roman" panose="02020603050405020304" pitchFamily="18" charset="0"/>
                <a:cs typeface="Times New Roman" panose="02020603050405020304" pitchFamily="18" charset="0"/>
              </a:rPr>
              <a:t>že</a:t>
            </a:r>
            <a:r>
              <a:rPr lang="de" dirty="0">
                <a:latin typeface="Times New Roman" panose="02020603050405020304" pitchFamily="18" charset="0"/>
                <a:cs typeface="Times New Roman" panose="02020603050405020304" pitchFamily="18" charset="0"/>
              </a:rPr>
              <a:t> se </a:t>
            </a:r>
            <a:r>
              <a:rPr lang="de" dirty="0" err="1">
                <a:latin typeface="Times New Roman" panose="02020603050405020304" pitchFamily="18" charset="0"/>
                <a:cs typeface="Times New Roman" panose="02020603050405020304" pitchFamily="18" charset="0"/>
              </a:rPr>
              <a:t>vypraví</a:t>
            </a:r>
            <a:r>
              <a:rPr lang="de" dirty="0">
                <a:latin typeface="Times New Roman" panose="02020603050405020304" pitchFamily="18" charset="0"/>
                <a:cs typeface="Times New Roman" panose="02020603050405020304" pitchFamily="18" charset="0"/>
              </a:rPr>
              <a:t> na </a:t>
            </a:r>
            <a:r>
              <a:rPr lang="de" dirty="0" err="1">
                <a:latin typeface="Times New Roman" panose="02020603050405020304" pitchFamily="18" charset="0"/>
                <a:cs typeface="Times New Roman" panose="02020603050405020304" pitchFamily="18" charset="0"/>
              </a:rPr>
              <a:t>deset</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let</a:t>
            </a:r>
            <a:r>
              <a:rPr lang="de" dirty="0">
                <a:latin typeface="Times New Roman" panose="02020603050405020304" pitchFamily="18" charset="0"/>
                <a:cs typeface="Times New Roman" panose="02020603050405020304" pitchFamily="18" charset="0"/>
              </a:rPr>
              <a:t> do </a:t>
            </a:r>
            <a:r>
              <a:rPr lang="de" dirty="0" err="1">
                <a:latin typeface="Times New Roman" panose="02020603050405020304" pitchFamily="18" charset="0"/>
                <a:cs typeface="Times New Roman" panose="02020603050405020304" pitchFamily="18" charset="0"/>
              </a:rPr>
              <a:t>Paříže,aby</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zde</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studoval</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přírodní</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vědu</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především</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fyziku</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Tak</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by</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zjistil</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zda</a:t>
            </a:r>
            <a:r>
              <a:rPr lang="de" dirty="0">
                <a:latin typeface="Times New Roman" panose="02020603050405020304" pitchFamily="18" charset="0"/>
                <a:cs typeface="Times New Roman" panose="02020603050405020304" pitchFamily="18" charset="0"/>
              </a:rPr>
              <a:t> je </a:t>
            </a:r>
            <a:r>
              <a:rPr lang="de" dirty="0" err="1">
                <a:latin typeface="Times New Roman" panose="02020603050405020304" pitchFamily="18" charset="0"/>
                <a:cs typeface="Times New Roman" panose="02020603050405020304" pitchFamily="18" charset="0"/>
              </a:rPr>
              <a:t>možné</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aby</a:t>
            </a:r>
            <a:r>
              <a:rPr lang="de" dirty="0">
                <a:latin typeface="Times New Roman" panose="02020603050405020304" pitchFamily="18" charset="0"/>
                <a:cs typeface="Times New Roman" panose="02020603050405020304" pitchFamily="18" charset="0"/>
              </a:rPr>
              <a:t> se </a:t>
            </a:r>
            <a:r>
              <a:rPr lang="de" dirty="0" err="1">
                <a:latin typeface="Times New Roman" panose="02020603050405020304" pitchFamily="18" charset="0"/>
                <a:cs typeface="Times New Roman" panose="02020603050405020304" pitchFamily="18" charset="0"/>
              </a:rPr>
              <a:t>vše</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vracelo</a:t>
            </a:r>
            <a:r>
              <a:rPr lang="de" dirty="0">
                <a:latin typeface="Times New Roman" panose="02020603050405020304" pitchFamily="18" charset="0"/>
                <a:cs typeface="Times New Roman" panose="02020603050405020304" pitchFamily="18" charset="0"/>
              </a:rPr>
              <a:t>, a </a:t>
            </a:r>
            <a:r>
              <a:rPr lang="de" dirty="0" err="1">
                <a:latin typeface="Times New Roman" panose="02020603050405020304" pitchFamily="18" charset="0"/>
                <a:cs typeface="Times New Roman" panose="02020603050405020304" pitchFamily="18" charset="0"/>
              </a:rPr>
              <a:t>případně</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tak</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mohl</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věčný</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návrat</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podložit</a:t>
            </a:r>
            <a:r>
              <a:rPr lang="de" dirty="0">
                <a:latin typeface="Times New Roman" panose="02020603050405020304" pitchFamily="18" charset="0"/>
                <a:cs typeface="Times New Roman" panose="02020603050405020304" pitchFamily="18" charset="0"/>
              </a:rPr>
              <a:t> i </a:t>
            </a:r>
            <a:r>
              <a:rPr lang="de" dirty="0" err="1">
                <a:latin typeface="Times New Roman" panose="02020603050405020304" pitchFamily="18" charset="0"/>
                <a:cs typeface="Times New Roman" panose="02020603050405020304" pitchFamily="18" charset="0"/>
              </a:rPr>
              <a:t>přírodovědně</a:t>
            </a:r>
            <a:r>
              <a:rPr lang="de"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Na</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pobyt</a:t>
            </a:r>
            <a:r>
              <a:rPr lang="de" dirty="0">
                <a:latin typeface="Times New Roman" panose="02020603050405020304" pitchFamily="18" charset="0"/>
                <a:cs typeface="Times New Roman" panose="02020603050405020304" pitchFamily="18" charset="0"/>
              </a:rPr>
              <a:t> v </a:t>
            </a:r>
            <a:r>
              <a:rPr lang="de" dirty="0" err="1">
                <a:latin typeface="Times New Roman" panose="02020603050405020304" pitchFamily="18" charset="0"/>
                <a:cs typeface="Times New Roman" panose="02020603050405020304" pitchFamily="18" charset="0"/>
              </a:rPr>
              <a:t>Paříži</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nedojde</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ale</a:t>
            </a:r>
            <a:r>
              <a:rPr lang="de" dirty="0">
                <a:latin typeface="Times New Roman" panose="02020603050405020304" pitchFamily="18" charset="0"/>
                <a:cs typeface="Times New Roman" panose="02020603050405020304" pitchFamily="18" charset="0"/>
              </a:rPr>
              <a:t> Nietzsche </a:t>
            </a:r>
            <a:r>
              <a:rPr lang="de" dirty="0" err="1">
                <a:latin typeface="Times New Roman" panose="02020603050405020304" pitchFamily="18" charset="0"/>
                <a:cs typeface="Times New Roman" panose="02020603050405020304" pitchFamily="18" charset="0"/>
              </a:rPr>
              <a:t>formuluje</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řadu</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pokusů</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podat</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kosmologii</a:t>
            </a:r>
            <a:r>
              <a:rPr lang="de" dirty="0">
                <a:latin typeface="Times New Roman" panose="02020603050405020304" pitchFamily="18" charset="0"/>
                <a:cs typeface="Times New Roman" panose="02020603050405020304" pitchFamily="18" charset="0"/>
              </a:rPr>
              <a:t> na </a:t>
            </a:r>
            <a:r>
              <a:rPr lang="de" dirty="0" err="1">
                <a:latin typeface="Times New Roman" panose="02020603050405020304" pitchFamily="18" charset="0"/>
                <a:cs typeface="Times New Roman" panose="02020603050405020304" pitchFamily="18" charset="0"/>
              </a:rPr>
              <a:t>fyzikálních</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základech</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Tyto</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pokusy</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jsou</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obsaženy</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především</a:t>
            </a:r>
            <a:r>
              <a:rPr lang="de" dirty="0">
                <a:latin typeface="Times New Roman" panose="02020603050405020304" pitchFamily="18" charset="0"/>
                <a:cs typeface="Times New Roman" panose="02020603050405020304" pitchFamily="18" charset="0"/>
              </a:rPr>
              <a:t> v </a:t>
            </a:r>
            <a:r>
              <a:rPr lang="de" dirty="0" err="1">
                <a:latin typeface="Times New Roman" panose="02020603050405020304" pitchFamily="18" charset="0"/>
                <a:cs typeface="Times New Roman" panose="02020603050405020304" pitchFamily="18" charset="0"/>
              </a:rPr>
              <a:t>Nietzscheově</a:t>
            </a:r>
            <a:r>
              <a:rPr lang="de" dirty="0">
                <a:latin typeface="Times New Roman" panose="02020603050405020304" pitchFamily="18" charset="0"/>
                <a:cs typeface="Times New Roman" panose="02020603050405020304" pitchFamily="18" charset="0"/>
              </a:rPr>
              <a:t> </a:t>
            </a:r>
            <a:r>
              <a:rPr lang="de" dirty="0" err="1">
                <a:latin typeface="Times New Roman" panose="02020603050405020304" pitchFamily="18" charset="0"/>
                <a:cs typeface="Times New Roman" panose="02020603050405020304" pitchFamily="18" charset="0"/>
              </a:rPr>
              <a:t>pozůstalosti</a:t>
            </a:r>
            <a:r>
              <a:rPr lang="de"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35726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D33ED3-9619-3A4B-A83D-C7F14F126854}"/>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Premisy kosmologického věčného návratu</a:t>
            </a:r>
          </a:p>
        </p:txBody>
      </p:sp>
      <p:sp>
        <p:nvSpPr>
          <p:cNvPr id="3" name="Zástupný obsah 2">
            <a:extLst>
              <a:ext uri="{FF2B5EF4-FFF2-40B4-BE49-F238E27FC236}">
                <a16:creationId xmlns:a16="http://schemas.microsoft.com/office/drawing/2014/main" id="{3429B33B-2463-A547-8405-C360117C56EC}"/>
              </a:ext>
            </a:extLst>
          </p:cNvPr>
          <p:cNvSpPr>
            <a:spLocks noGrp="1"/>
          </p:cNvSpPr>
          <p:nvPr>
            <p:ph idx="1"/>
          </p:nvPr>
        </p:nvSpPr>
        <p:spPr/>
        <p:txBody>
          <a:bodyPr/>
          <a:lstStyle/>
          <a:p>
            <a:pPr algn="just">
              <a:buFontTx/>
              <a:buChar char="-"/>
            </a:pPr>
            <a:r>
              <a:rPr lang="cs-CZ" dirty="0">
                <a:latin typeface="Times New Roman" panose="02020603050405020304" pitchFamily="18" charset="0"/>
                <a:cs typeface="Times New Roman" panose="02020603050405020304" pitchFamily="18" charset="0"/>
              </a:rPr>
              <a:t>Dění je síla svého druhu. </a:t>
            </a:r>
          </a:p>
          <a:p>
            <a:pPr algn="just">
              <a:buFontTx/>
              <a:buChar char="-"/>
            </a:pPr>
            <a:r>
              <a:rPr lang="cs-CZ" dirty="0">
                <a:latin typeface="Times New Roman" panose="02020603050405020304" pitchFamily="18" charset="0"/>
                <a:cs typeface="Times New Roman" panose="02020603050405020304" pitchFamily="18" charset="0"/>
              </a:rPr>
              <a:t>„Množství“ síly je omezené, proto je konečný i počet možných situací, poloh a kombinací této síly.</a:t>
            </a:r>
          </a:p>
          <a:p>
            <a:pPr algn="just">
              <a:buFontTx/>
              <a:buChar char="-"/>
            </a:pPr>
            <a:r>
              <a:rPr lang="cs-CZ" dirty="0">
                <a:latin typeface="Times New Roman" panose="02020603050405020304" pitchFamily="18" charset="0"/>
                <a:cs typeface="Times New Roman" panose="02020603050405020304" pitchFamily="18" charset="0"/>
              </a:rPr>
              <a:t>Síla působí v nekonečném čase.</a:t>
            </a:r>
          </a:p>
          <a:p>
            <a:pPr algn="just">
              <a:buFontTx/>
              <a:buChar char="-"/>
            </a:pPr>
            <a:r>
              <a:rPr lang="cs-CZ" dirty="0">
                <a:latin typeface="Times New Roman" panose="02020603050405020304" pitchFamily="18" charset="0"/>
                <a:cs typeface="Times New Roman" panose="02020603050405020304" pitchFamily="18" charset="0"/>
              </a:rPr>
              <a:t>Kdyby měl tento svět omezeného počtu kombinací nějaký cíl, pak by ho v nekonečném čase, který uplynul, musel již dosáhnout. Protože dění do žádného cílového stavu nedospělo, znamená to, že se všechny kombinace v nekonečném čase opakují.</a:t>
            </a:r>
          </a:p>
          <a:p>
            <a:pPr algn="just">
              <a:buFontTx/>
              <a:buChar char="-"/>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7488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D72A05-E124-2448-9D49-047EA5D653EC}"/>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Bezcílnost světa, ale „největší zátěž“</a:t>
            </a:r>
          </a:p>
        </p:txBody>
      </p:sp>
      <p:sp>
        <p:nvSpPr>
          <p:cNvPr id="3" name="Zástupný obsah 2">
            <a:extLst>
              <a:ext uri="{FF2B5EF4-FFF2-40B4-BE49-F238E27FC236}">
                <a16:creationId xmlns:a16="http://schemas.microsoft.com/office/drawing/2014/main" id="{4C275D95-A71A-AA44-985A-6FD3FA50B425}"/>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Svět nemá jeden smysl, ale každý okamžik má absolutní (věčnou) platnost. </a:t>
            </a:r>
          </a:p>
          <a:p>
            <a:pPr marL="0" indent="0" algn="just">
              <a:buNone/>
            </a:pPr>
            <a:r>
              <a:rPr lang="cs-CZ" dirty="0">
                <a:latin typeface="Times New Roman" panose="02020603050405020304" pitchFamily="18" charset="0"/>
                <a:cs typeface="Times New Roman" panose="02020603050405020304" pitchFamily="18" charset="0"/>
              </a:rPr>
              <a:t>Sem vstupuje i politická agenda věčného návratu: snaha odmítnout </a:t>
            </a:r>
            <a:r>
              <a:rPr lang="cs-CZ" dirty="0" err="1">
                <a:latin typeface="Times New Roman" panose="02020603050405020304" pitchFamily="18" charset="0"/>
                <a:cs typeface="Times New Roman" panose="02020603050405020304" pitchFamily="18" charset="0"/>
              </a:rPr>
              <a:t>egalitární</a:t>
            </a:r>
            <a:r>
              <a:rPr lang="cs-CZ" dirty="0">
                <a:latin typeface="Times New Roman" panose="02020603050405020304" pitchFamily="18" charset="0"/>
                <a:cs typeface="Times New Roman" panose="02020603050405020304" pitchFamily="18" charset="0"/>
              </a:rPr>
              <a:t> koncepce vykoupení.</a:t>
            </a:r>
          </a:p>
        </p:txBody>
      </p:sp>
    </p:spTree>
    <p:extLst>
      <p:ext uri="{BB962C8B-B14F-4D97-AF65-F5344CB8AC3E}">
        <p14:creationId xmlns:p14="http://schemas.microsoft.com/office/powerpoint/2010/main" val="323374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9ED06E-D5BE-B14B-9059-84428E18AD52}"/>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Verze věčného návratu z </a:t>
            </a:r>
            <a:r>
              <a:rPr lang="cs-CZ" i="1" dirty="0">
                <a:latin typeface="Times New Roman" panose="02020603050405020304" pitchFamily="18" charset="0"/>
                <a:cs typeface="Times New Roman" panose="02020603050405020304" pitchFamily="18" charset="0"/>
              </a:rPr>
              <a:t>Radostné vědy</a:t>
            </a: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656B7F3C-E1D4-1B4F-97E5-8E35D99DCF6A}"/>
              </a:ext>
            </a:extLst>
          </p:cNvPr>
          <p:cNvSpPr>
            <a:spLocks noGrp="1"/>
          </p:cNvSpPr>
          <p:nvPr>
            <p:ph idx="1"/>
          </p:nvPr>
        </p:nvSpPr>
        <p:spPr/>
        <p:txBody>
          <a:bodyPr>
            <a:normAutofit fontScale="92500" lnSpcReduction="20000"/>
          </a:bodyPr>
          <a:lstStyle/>
          <a:p>
            <a:pPr marL="0" indent="0" algn="just">
              <a:buNone/>
            </a:pPr>
            <a:r>
              <a:rPr lang="cs-CZ" dirty="0">
                <a:latin typeface="Times New Roman" panose="02020603050405020304" pitchFamily="18" charset="0"/>
                <a:cs typeface="Times New Roman" panose="02020603050405020304" pitchFamily="18" charset="0"/>
              </a:rPr>
              <a:t>Co kdyby se jednoho dne nebo jedné noci vplížil do tvé nejosamělejší samoty nějaký démon a řekl ti: Tento život, jak jej teď žiješ a jaks jej žil, budeš muset žít ještě jednou a ještě nespočetněkrát; a nebude v něm nic nového, nýbrž musí se ti navracet každá bolest a každá rozkoš a každý nápad a vzdech a vše, co bylo ve tvém životě nevýslovně malé i velké, a všechno se ve stejném pořadí a sledu – a také tento pavouk a toto měsíční světlo mezi stromy a také tento okamžik a já sám. Věčné přesýpací hodiny bytí se stále znovu obracejí – a ty s nimi, zrnko prachu! Nevrhl by ses na zem, neskřípal zuby a neproklínal démona, jenž by takto mluvil? Nebo jsi jednou zažil tak úžasný okamžik, v němž bys mu odpověděl: </a:t>
            </a:r>
            <a:r>
              <a:rPr lang="cs-CZ" dirty="0" err="1">
                <a:latin typeface="Times New Roman" panose="02020603050405020304" pitchFamily="18" charset="0"/>
                <a:cs typeface="Times New Roman" panose="02020603050405020304" pitchFamily="18" charset="0"/>
              </a:rPr>
              <a:t>tys</a:t>
            </a:r>
            <a:r>
              <a:rPr lang="cs-CZ" dirty="0">
                <a:latin typeface="Times New Roman" panose="02020603050405020304" pitchFamily="18" charset="0"/>
                <a:cs typeface="Times New Roman" panose="02020603050405020304" pitchFamily="18" charset="0"/>
              </a:rPr>
              <a:t> bůh a já nikdy neslyšel nic božštějšího! Kdyby se tě ona myšlenka zmocnila, pak by proměnila tvé bytí a snad by tě i rozdrtila; nikdy </a:t>
            </a:r>
            <a:r>
              <a:rPr lang="cs-CZ" dirty="0" err="1">
                <a:latin typeface="Times New Roman" panose="02020603050405020304" pitchFamily="18" charset="0"/>
                <a:cs typeface="Times New Roman" panose="02020603050405020304" pitchFamily="18" charset="0"/>
              </a:rPr>
              <a:t>neumlkající</a:t>
            </a:r>
            <a:r>
              <a:rPr lang="cs-CZ" dirty="0">
                <a:latin typeface="Times New Roman" panose="02020603050405020304" pitchFamily="18" charset="0"/>
                <a:cs typeface="Times New Roman" panose="02020603050405020304" pitchFamily="18" charset="0"/>
              </a:rPr>
              <a:t> otázka: „</a:t>
            </a:r>
            <a:r>
              <a:rPr lang="cs-CZ" b="1" dirty="0">
                <a:latin typeface="Times New Roman" panose="02020603050405020304" pitchFamily="18" charset="0"/>
                <a:cs typeface="Times New Roman" panose="02020603050405020304" pitchFamily="18" charset="0"/>
              </a:rPr>
              <a:t>Chceš to ještě jednou a ještě nespočetněkrát?“ by ležela na tvém jednání jako největší zátěž! </a:t>
            </a:r>
            <a:r>
              <a:rPr lang="cs-CZ" dirty="0">
                <a:latin typeface="Times New Roman" panose="02020603050405020304" pitchFamily="18" charset="0"/>
                <a:cs typeface="Times New Roman" panose="02020603050405020304" pitchFamily="18" charset="0"/>
              </a:rPr>
              <a:t>Neboť jak dobrým by ses musel sobě samému i životu stát, abys po ničem netoužil víc než po tomto posledním </a:t>
            </a:r>
            <a:r>
              <a:rPr lang="cs-CZ" b="1" dirty="0">
                <a:latin typeface="Times New Roman" panose="02020603050405020304" pitchFamily="18" charset="0"/>
                <a:cs typeface="Times New Roman" panose="02020603050405020304" pitchFamily="18" charset="0"/>
              </a:rPr>
              <a:t>věčném stvrzení a zpečetění</a:t>
            </a:r>
            <a:r>
              <a:rPr lang="cs-CZ" dirty="0">
                <a:latin typeface="Times New Roman" panose="02020603050405020304" pitchFamily="18" charset="0"/>
                <a:cs typeface="Times New Roman" panose="02020603050405020304" pitchFamily="18" charset="0"/>
              </a:rPr>
              <a:t>?</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6051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C4DB06-B4E3-7947-A0B7-AA6030FCE8D7}"/>
              </a:ext>
            </a:extLst>
          </p:cNvPr>
          <p:cNvSpPr>
            <a:spLocks noGrp="1"/>
          </p:cNvSpPr>
          <p:nvPr>
            <p:ph type="title"/>
          </p:nvPr>
        </p:nvSpPr>
        <p:spPr>
          <a:xfrm>
            <a:off x="762001" y="803325"/>
            <a:ext cx="5314536" cy="1325563"/>
          </a:xfrm>
        </p:spPr>
        <p:txBody>
          <a:bodyPr>
            <a:normAutofit/>
          </a:bodyPr>
          <a:lstStyle/>
          <a:p>
            <a:r>
              <a:rPr lang="cs-CZ" dirty="0">
                <a:latin typeface="Times New Roman" panose="02020603050405020304" pitchFamily="18" charset="0"/>
                <a:cs typeface="Times New Roman" panose="02020603050405020304" pitchFamily="18" charset="0"/>
              </a:rPr>
              <a:t>Eugen Fink (1905–1975) a Nietzsche</a:t>
            </a:r>
          </a:p>
        </p:txBody>
      </p:sp>
      <p:sp>
        <p:nvSpPr>
          <p:cNvPr id="3" name="Zástupný obsah 2">
            <a:extLst>
              <a:ext uri="{FF2B5EF4-FFF2-40B4-BE49-F238E27FC236}">
                <a16:creationId xmlns:a16="http://schemas.microsoft.com/office/drawing/2014/main" id="{01909A73-4A10-4745-B03B-F90A3DEA65C2}"/>
              </a:ext>
            </a:extLst>
          </p:cNvPr>
          <p:cNvSpPr>
            <a:spLocks noGrp="1"/>
          </p:cNvSpPr>
          <p:nvPr>
            <p:ph idx="1"/>
          </p:nvPr>
        </p:nvSpPr>
        <p:spPr>
          <a:xfrm>
            <a:off x="762000" y="2279018"/>
            <a:ext cx="5314543" cy="3375920"/>
          </a:xfrm>
        </p:spPr>
        <p:txBody>
          <a:bodyPr anchor="t">
            <a:normAutofit/>
          </a:bodyPr>
          <a:lstStyle/>
          <a:p>
            <a:pPr algn="just">
              <a:buFontTx/>
              <a:buChar char="-"/>
            </a:pPr>
            <a:r>
              <a:rPr lang="cs-CZ" sz="1800" dirty="0">
                <a:latin typeface="Times New Roman" panose="02020603050405020304" pitchFamily="18" charset="0"/>
                <a:cs typeface="Times New Roman" panose="02020603050405020304" pitchFamily="18" charset="0"/>
              </a:rPr>
              <a:t>Žák a asistent Edmunda </a:t>
            </a:r>
            <a:r>
              <a:rPr lang="cs-CZ" sz="1800" dirty="0" err="1">
                <a:latin typeface="Times New Roman" panose="02020603050405020304" pitchFamily="18" charset="0"/>
                <a:cs typeface="Times New Roman" panose="02020603050405020304" pitchFamily="18" charset="0"/>
              </a:rPr>
              <a:t>Husserla</a:t>
            </a:r>
            <a:endParaRPr lang="cs-CZ" sz="1800" dirty="0">
              <a:latin typeface="Times New Roman" panose="02020603050405020304" pitchFamily="18" charset="0"/>
              <a:cs typeface="Times New Roman" panose="02020603050405020304" pitchFamily="18" charset="0"/>
            </a:endParaRPr>
          </a:p>
          <a:p>
            <a:pPr algn="just">
              <a:buFontTx/>
              <a:buChar char="-"/>
            </a:pPr>
            <a:r>
              <a:rPr lang="cs-CZ" sz="1800" dirty="0">
                <a:latin typeface="Times New Roman" panose="02020603050405020304" pitchFamily="18" charset="0"/>
                <a:cs typeface="Times New Roman" panose="02020603050405020304" pitchFamily="18" charset="0"/>
              </a:rPr>
              <a:t>Spolupracovník Jana Patočky</a:t>
            </a:r>
          </a:p>
          <a:p>
            <a:pPr algn="just">
              <a:buFontTx/>
              <a:buChar char="-"/>
            </a:pPr>
            <a:r>
              <a:rPr lang="cs-CZ" sz="1800" dirty="0">
                <a:latin typeface="Times New Roman" panose="02020603050405020304" pitchFamily="18" charset="0"/>
                <a:cs typeface="Times New Roman" panose="02020603050405020304" pitchFamily="18" charset="0"/>
              </a:rPr>
              <a:t>Po válce vedl s M. </a:t>
            </a:r>
            <a:r>
              <a:rPr lang="cs-CZ" sz="1800" dirty="0" err="1">
                <a:latin typeface="Times New Roman" panose="02020603050405020304" pitchFamily="18" charset="0"/>
                <a:cs typeface="Times New Roman" panose="02020603050405020304" pitchFamily="18" charset="0"/>
              </a:rPr>
              <a:t>Heideggerem</a:t>
            </a:r>
            <a:r>
              <a:rPr lang="cs-CZ" sz="1800" dirty="0">
                <a:latin typeface="Times New Roman" panose="02020603050405020304" pitchFamily="18" charset="0"/>
                <a:cs typeface="Times New Roman" panose="02020603050405020304" pitchFamily="18" charset="0"/>
              </a:rPr>
              <a:t> slavný seminář o Hérakleitovi</a:t>
            </a:r>
          </a:p>
          <a:p>
            <a:pPr algn="just">
              <a:buFontTx/>
              <a:buChar char="-"/>
            </a:pPr>
            <a:r>
              <a:rPr lang="cs-CZ" sz="1800" dirty="0">
                <a:latin typeface="Times New Roman" panose="02020603050405020304" pitchFamily="18" charset="0"/>
                <a:cs typeface="Times New Roman" panose="02020603050405020304" pitchFamily="18" charset="0"/>
              </a:rPr>
              <a:t>Formuluje „kosmickou antropologii“ a vnáší otázky kosmologie do fenomenologie, čímž se má vymanit z jejího subjektivismu</a:t>
            </a:r>
          </a:p>
          <a:p>
            <a:pPr algn="just">
              <a:buFontTx/>
              <a:buChar char="-"/>
            </a:pPr>
            <a:r>
              <a:rPr lang="cs-CZ" sz="1800" dirty="0">
                <a:latin typeface="Times New Roman" panose="02020603050405020304" pitchFamily="18" charset="0"/>
                <a:cs typeface="Times New Roman" panose="02020603050405020304" pitchFamily="18" charset="0"/>
              </a:rPr>
              <a:t> hlavním tématem je pojem světa coby celkovost a horizont, jenž člověka konstituuje</a:t>
            </a:r>
          </a:p>
          <a:p>
            <a:pPr algn="just">
              <a:buFontTx/>
              <a:buChar char="-"/>
            </a:pPr>
            <a:r>
              <a:rPr lang="cs-CZ" sz="1800" dirty="0">
                <a:latin typeface="Times New Roman" panose="02020603050405020304" pitchFamily="18" charset="0"/>
                <a:cs typeface="Times New Roman" panose="02020603050405020304" pitchFamily="18" charset="0"/>
              </a:rPr>
              <a:t>Zabýval se rovněž filosofií výchovy</a:t>
            </a:r>
          </a:p>
        </p:txBody>
      </p:sp>
      <p:sp>
        <p:nvSpPr>
          <p:cNvPr id="9" name="Freeform: Shape 8">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Obrázek 3">
            <a:extLst>
              <a:ext uri="{FF2B5EF4-FFF2-40B4-BE49-F238E27FC236}">
                <a16:creationId xmlns:a16="http://schemas.microsoft.com/office/drawing/2014/main" id="{AF4211C4-D68C-364C-8B26-43BF6EFF6B7A}"/>
              </a:ext>
            </a:extLst>
          </p:cNvPr>
          <p:cNvPicPr>
            <a:picLocks noChangeAspect="1"/>
          </p:cNvPicPr>
          <p:nvPr/>
        </p:nvPicPr>
        <p:blipFill rotWithShape="1">
          <a:blip r:embed="rId2"/>
          <a:srcRect l="3768" r="1" b="1"/>
          <a:stretch/>
        </p:blipFill>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spTree>
    <p:extLst>
      <p:ext uri="{BB962C8B-B14F-4D97-AF65-F5344CB8AC3E}">
        <p14:creationId xmlns:p14="http://schemas.microsoft.com/office/powerpoint/2010/main" val="421500969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17B9F7-06C0-4940-ABE0-DC361B468EE8}"/>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Fink: „Nadčlověk – ten, kdo ctí svět“</a:t>
            </a:r>
          </a:p>
        </p:txBody>
      </p:sp>
      <p:sp>
        <p:nvSpPr>
          <p:cNvPr id="3" name="Zástupný obsah 2">
            <a:extLst>
              <a:ext uri="{FF2B5EF4-FFF2-40B4-BE49-F238E27FC236}">
                <a16:creationId xmlns:a16="http://schemas.microsoft.com/office/drawing/2014/main" id="{F01F4BC3-BA80-9E4E-B9E8-DB361CEAA7B5}"/>
              </a:ext>
            </a:extLst>
          </p:cNvPr>
          <p:cNvSpPr>
            <a:spLocks noGrp="1"/>
          </p:cNvSpPr>
          <p:nvPr>
            <p:ph idx="1"/>
          </p:nvPr>
        </p:nvSpPr>
        <p:spPr/>
        <p:txBody>
          <a:bodyPr>
            <a:normAutofit/>
          </a:bodyPr>
          <a:lstStyle/>
          <a:p>
            <a:pPr marL="0" indent="0" algn="just">
              <a:buNone/>
            </a:pPr>
            <a:r>
              <a:rPr lang="cs-CZ" dirty="0">
                <a:latin typeface="Times New Roman" panose="02020603050405020304" pitchFamily="18" charset="0"/>
                <a:cs typeface="Times New Roman" panose="02020603050405020304" pitchFamily="18" charset="0"/>
              </a:rPr>
              <a:t>„Velikost lidskosti se určuje podle stupně </a:t>
            </a:r>
            <a:r>
              <a:rPr lang="cs-CZ" i="1" dirty="0">
                <a:latin typeface="Times New Roman" panose="02020603050405020304" pitchFamily="18" charset="0"/>
                <a:cs typeface="Times New Roman" panose="02020603050405020304" pitchFamily="18" charset="0"/>
              </a:rPr>
              <a:t>otevřenosti světu</a:t>
            </a:r>
            <a:r>
              <a:rPr lang="cs-CZ" dirty="0">
                <a:latin typeface="Times New Roman" panose="02020603050405020304" pitchFamily="18" charset="0"/>
                <a:cs typeface="Times New Roman" panose="02020603050405020304" pitchFamily="18" charset="0"/>
              </a:rPr>
              <a:t>. … Nadčlověk je člověkem, který nejvíce vytrvává v celku světa, který tuto celkovost chápe jako nekonečnost času, tedy jako věčný návrat téhož.“ Fink, Nietzsche, Praha 2011, str. 107.</a:t>
            </a:r>
          </a:p>
          <a:p>
            <a:pPr marL="0" indent="0" algn="just">
              <a:buNone/>
            </a:pP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Zarathustra</a:t>
            </a:r>
            <a:r>
              <a:rPr lang="cs-CZ" dirty="0">
                <a:latin typeface="Times New Roman" panose="02020603050405020304" pitchFamily="18" charset="0"/>
                <a:cs typeface="Times New Roman" panose="02020603050405020304" pitchFamily="18" charset="0"/>
              </a:rPr>
              <a:t> stojí ve vichru světa; kdo je světu otevřen, je také vpravdě sám sebou, je </a:t>
            </a:r>
            <a:r>
              <a:rPr lang="cs-CZ" dirty="0" err="1">
                <a:latin typeface="Times New Roman" panose="02020603050405020304" pitchFamily="18" charset="0"/>
                <a:cs typeface="Times New Roman" panose="02020603050405020304" pitchFamily="18" charset="0"/>
              </a:rPr>
              <a:t>svojský</a:t>
            </a:r>
            <a:r>
              <a:rPr lang="cs-CZ" dirty="0">
                <a:latin typeface="Times New Roman" panose="02020603050405020304" pitchFamily="18" charset="0"/>
                <a:cs typeface="Times New Roman" panose="02020603050405020304" pitchFamily="18" charset="0"/>
              </a:rPr>
              <a:t>. Vystoupení do šíře světa nerozpouští individualitu, její svéráz, naopak oboje prapůvodně patří k sobě“ (108).</a:t>
            </a:r>
          </a:p>
          <a:p>
            <a:pPr marL="0" indent="0" algn="just">
              <a:buNone/>
            </a:pPr>
            <a:r>
              <a:rPr lang="cs-CZ" dirty="0">
                <a:latin typeface="Times New Roman" panose="02020603050405020304" pitchFamily="18" charset="0"/>
                <a:cs typeface="Times New Roman" panose="02020603050405020304" pitchFamily="18" charset="0"/>
              </a:rPr>
              <a:t>„V kapitole ‚Co je třeba míjeti‘ nenacházíme pouze </a:t>
            </a:r>
            <a:r>
              <a:rPr lang="cs-CZ" dirty="0" err="1">
                <a:latin typeface="Times New Roman" panose="02020603050405020304" pitchFamily="18" charset="0"/>
                <a:cs typeface="Times New Roman" panose="02020603050405020304" pitchFamily="18" charset="0"/>
              </a:rPr>
              <a:t>Zarathustrovo</a:t>
            </a:r>
            <a:r>
              <a:rPr lang="cs-CZ" dirty="0">
                <a:latin typeface="Times New Roman" panose="02020603050405020304" pitchFamily="18" charset="0"/>
                <a:cs typeface="Times New Roman" panose="02020603050405020304" pitchFamily="18" charset="0"/>
              </a:rPr>
              <a:t> odmítnutí velkého města; velkoměsto je zároveň i příkladem extrémní ztráty světa; takovou bídu světa musí velký člověk jen ‚míjet‘“ (108).</a:t>
            </a:r>
          </a:p>
        </p:txBody>
      </p:sp>
    </p:spTree>
    <p:extLst>
      <p:ext uri="{BB962C8B-B14F-4D97-AF65-F5344CB8AC3E}">
        <p14:creationId xmlns:p14="http://schemas.microsoft.com/office/powerpoint/2010/main" val="798289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TotalTime>
  <Words>1285</Words>
  <Application>Microsoft Macintosh PowerPoint</Application>
  <PresentationFormat>Širokoúhlá obrazovka</PresentationFormat>
  <Paragraphs>65</Paragraphs>
  <Slides>15</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15</vt:i4>
      </vt:variant>
    </vt:vector>
  </HeadingPairs>
  <TitlesOfParts>
    <vt:vector size="21" baseType="lpstr">
      <vt:lpstr>Arial</vt:lpstr>
      <vt:lpstr>Calibri</vt:lpstr>
      <vt:lpstr>Calibri Light</vt:lpstr>
      <vt:lpstr>Times</vt:lpstr>
      <vt:lpstr>Times New Roman</vt:lpstr>
      <vt:lpstr>Motiv Office</vt:lpstr>
      <vt:lpstr>Zůstaňte věrni zemi! Fink a Löwith o věčném návratu</vt:lpstr>
      <vt:lpstr>„O vidění a hádance“</vt:lpstr>
      <vt:lpstr>Antické zdroje: Hérakleitos a Pythagorejci</vt:lpstr>
      <vt:lpstr>Mezi kosmologií a fyzikou</vt:lpstr>
      <vt:lpstr>Premisy kosmologického věčného návratu</vt:lpstr>
      <vt:lpstr>Bezcílnost světa, ale „největší zátěž“</vt:lpstr>
      <vt:lpstr>Verze věčného návratu z Radostné vědy</vt:lpstr>
      <vt:lpstr>Eugen Fink (1905–1975) a Nietzsche</vt:lpstr>
      <vt:lpstr>Fink: „Nadčlověk – ten, kdo ctí svět“</vt:lpstr>
      <vt:lpstr>Zarathustra: „O trojím zlu“</vt:lpstr>
      <vt:lpstr>Vládychtivost a sobectví</vt:lpstr>
      <vt:lpstr>Karl Löwith (1897–1973): Diagnostik moderního nihilismu</vt:lpstr>
      <vt:lpstr>Löwith: Hledání „mimolidského světa“</vt:lpstr>
      <vt:lpstr>Karl Löwith: Nietzschovo dovršení atheismu</vt:lpstr>
      <vt:lpstr>Německy s Nietzschem O starých a nových…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Zůstaňte věrni zemi! Fink a Löwith o věčném návratu</dc:title>
  <dc:creator>Matějčková, Tereza</dc:creator>
  <cp:lastModifiedBy>Matějčková, Tereza</cp:lastModifiedBy>
  <cp:revision>7</cp:revision>
  <dcterms:created xsi:type="dcterms:W3CDTF">2019-04-28T20:43:34Z</dcterms:created>
  <dcterms:modified xsi:type="dcterms:W3CDTF">2019-04-29T21:04:10Z</dcterms:modified>
</cp:coreProperties>
</file>