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2" r:id="rId2"/>
    <p:sldId id="313" r:id="rId3"/>
    <p:sldId id="314" r:id="rId4"/>
    <p:sldId id="315" r:id="rId5"/>
    <p:sldId id="316" r:id="rId6"/>
    <p:sldId id="257"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317" r:id="rId36"/>
    <p:sldId id="318" r:id="rId37"/>
    <p:sldId id="310" r:id="rId38"/>
    <p:sldId id="311" r:id="rId39"/>
    <p:sldId id="319" r:id="rId40"/>
    <p:sldId id="320" r:id="rId41"/>
    <p:sldId id="321" r:id="rId42"/>
    <p:sldId id="295" r:id="rId43"/>
    <p:sldId id="296" r:id="rId44"/>
    <p:sldId id="297" r:id="rId45"/>
    <p:sldId id="298" r:id="rId46"/>
    <p:sldId id="299" r:id="rId47"/>
    <p:sldId id="300" r:id="rId48"/>
    <p:sldId id="322" r:id="rId49"/>
    <p:sldId id="323" r:id="rId50"/>
    <p:sldId id="325" r:id="rId51"/>
    <p:sldId id="324" r:id="rId52"/>
    <p:sldId id="326" r:id="rId53"/>
    <p:sldId id="301" r:id="rId54"/>
    <p:sldId id="302" r:id="rId55"/>
    <p:sldId id="303" r:id="rId56"/>
    <p:sldId id="304" r:id="rId57"/>
    <p:sldId id="305" r:id="rId58"/>
    <p:sldId id="306" r:id="rId59"/>
    <p:sldId id="307" r:id="rId60"/>
    <p:sldId id="308" r:id="rId61"/>
    <p:sldId id="309"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3" autoAdjust="0"/>
  </p:normalViewPr>
  <p:slideViewPr>
    <p:cSldViewPr>
      <p:cViewPr>
        <p:scale>
          <a:sx n="100" d="100"/>
          <a:sy n="100" d="100"/>
        </p:scale>
        <p:origin x="-135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0711F-7E05-2045-9A7B-8E2AA5A52556}" type="doc">
      <dgm:prSet loTypeId="urn:microsoft.com/office/officeart/2005/8/layout/default" loCatId="list" qsTypeId="urn:microsoft.com/office/officeart/2005/8/quickstyle/simple1" qsCatId="simple" csTypeId="urn:microsoft.com/office/officeart/2005/8/colors/accent6_2" csCatId="accent6" phldr="1"/>
      <dgm:spPr/>
    </dgm:pt>
    <dgm:pt modelId="{728389A7-C9AC-B342-AAB9-042CF4D98953}">
      <dgm:prSet phldrT="[Text]"/>
      <dgm:spPr>
        <a:solidFill>
          <a:schemeClr val="tx1"/>
        </a:solidFill>
      </dgm:spPr>
      <dgm:t>
        <a:bodyPr/>
        <a:lstStyle/>
        <a:p>
          <a:r>
            <a:rPr lang="en-US" dirty="0" smtClean="0"/>
            <a:t>Resource</a:t>
          </a:r>
          <a:endParaRPr lang="en-US" dirty="0"/>
        </a:p>
      </dgm:t>
    </dgm:pt>
    <dgm:pt modelId="{08084444-66E3-CE48-BC13-4D28B2871891}" type="parTrans" cxnId="{E6E1DA79-1EA4-0C44-A85C-420F7967CB2D}">
      <dgm:prSet/>
      <dgm:spPr/>
      <dgm:t>
        <a:bodyPr/>
        <a:lstStyle/>
        <a:p>
          <a:endParaRPr lang="en-US"/>
        </a:p>
      </dgm:t>
    </dgm:pt>
    <dgm:pt modelId="{87FE977B-F071-204B-AFF8-CA37E4420729}" type="sibTrans" cxnId="{E6E1DA79-1EA4-0C44-A85C-420F7967CB2D}">
      <dgm:prSet/>
      <dgm:spPr/>
      <dgm:t>
        <a:bodyPr/>
        <a:lstStyle/>
        <a:p>
          <a:endParaRPr lang="en-US"/>
        </a:p>
      </dgm:t>
    </dgm:pt>
    <dgm:pt modelId="{A3A6A38B-E1A7-2A4D-89E1-A81C3FEE9E22}">
      <dgm:prSet phldrT="[Text]"/>
      <dgm:spPr>
        <a:solidFill>
          <a:schemeClr val="accent5"/>
        </a:solidFill>
      </dgm:spPr>
      <dgm:t>
        <a:bodyPr/>
        <a:lstStyle/>
        <a:p>
          <a:r>
            <a:rPr lang="en-US" dirty="0" smtClean="0"/>
            <a:t>Conversion</a:t>
          </a:r>
          <a:endParaRPr lang="en-US" dirty="0"/>
        </a:p>
      </dgm:t>
    </dgm:pt>
    <dgm:pt modelId="{7E5EC079-01B7-B646-B96B-2F1D5B990B33}" type="parTrans" cxnId="{1B268FA4-BF26-264D-9FA3-F99C8CEA82C1}">
      <dgm:prSet/>
      <dgm:spPr/>
      <dgm:t>
        <a:bodyPr/>
        <a:lstStyle/>
        <a:p>
          <a:endParaRPr lang="en-US"/>
        </a:p>
      </dgm:t>
    </dgm:pt>
    <dgm:pt modelId="{A9256357-2106-724F-BEEB-FD6B0475AC41}" type="sibTrans" cxnId="{1B268FA4-BF26-264D-9FA3-F99C8CEA82C1}">
      <dgm:prSet/>
      <dgm:spPr/>
      <dgm:t>
        <a:bodyPr/>
        <a:lstStyle/>
        <a:p>
          <a:endParaRPr lang="en-US"/>
        </a:p>
      </dgm:t>
    </dgm:pt>
    <dgm:pt modelId="{75EDAE02-953F-DF45-A339-C4267CEB5C4E}">
      <dgm:prSet phldrT="[Text]"/>
      <dgm:spPr>
        <a:solidFill>
          <a:schemeClr val="accent3"/>
        </a:solidFill>
      </dgm:spPr>
      <dgm:t>
        <a:bodyPr/>
        <a:lstStyle/>
        <a:p>
          <a:r>
            <a:rPr lang="en-US" dirty="0" smtClean="0"/>
            <a:t>Functioning</a:t>
          </a:r>
          <a:endParaRPr lang="en-US" dirty="0"/>
        </a:p>
      </dgm:t>
    </dgm:pt>
    <dgm:pt modelId="{9C9B7612-610A-7246-808B-CD9390356981}" type="parTrans" cxnId="{3DC7F65F-353E-894A-8ECE-76ABC38597E2}">
      <dgm:prSet/>
      <dgm:spPr/>
      <dgm:t>
        <a:bodyPr/>
        <a:lstStyle/>
        <a:p>
          <a:endParaRPr lang="en-US"/>
        </a:p>
      </dgm:t>
    </dgm:pt>
    <dgm:pt modelId="{333BBAB6-9ED5-AA47-9682-DA3A06FBC176}" type="sibTrans" cxnId="{3DC7F65F-353E-894A-8ECE-76ABC38597E2}">
      <dgm:prSet/>
      <dgm:spPr/>
      <dgm:t>
        <a:bodyPr/>
        <a:lstStyle/>
        <a:p>
          <a:endParaRPr lang="en-US"/>
        </a:p>
      </dgm:t>
    </dgm:pt>
    <dgm:pt modelId="{CD946897-B7F9-C148-BE44-92BC61481F70}">
      <dgm:prSet phldrT="[Text]"/>
      <dgm:spPr>
        <a:solidFill>
          <a:schemeClr val="accent2"/>
        </a:solidFill>
      </dgm:spPr>
      <dgm:t>
        <a:bodyPr/>
        <a:lstStyle/>
        <a:p>
          <a:r>
            <a:rPr lang="en-US" dirty="0" smtClean="0"/>
            <a:t>Capability</a:t>
          </a:r>
          <a:endParaRPr lang="en-US" dirty="0"/>
        </a:p>
      </dgm:t>
    </dgm:pt>
    <dgm:pt modelId="{BB1EACC2-3940-A844-A38A-EBCE63FF2519}" type="parTrans" cxnId="{7DD0432B-DA63-5146-9AE3-A381CF52BF7E}">
      <dgm:prSet/>
      <dgm:spPr/>
      <dgm:t>
        <a:bodyPr/>
        <a:lstStyle/>
        <a:p>
          <a:endParaRPr lang="en-US"/>
        </a:p>
      </dgm:t>
    </dgm:pt>
    <dgm:pt modelId="{8EF1C419-7297-564F-A75A-5A0180E19D79}" type="sibTrans" cxnId="{7DD0432B-DA63-5146-9AE3-A381CF52BF7E}">
      <dgm:prSet/>
      <dgm:spPr/>
      <dgm:t>
        <a:bodyPr/>
        <a:lstStyle/>
        <a:p>
          <a:endParaRPr lang="en-US"/>
        </a:p>
      </dgm:t>
    </dgm:pt>
    <dgm:pt modelId="{65B99ECF-EBE6-4D69-A09F-77137C13CFA7}" type="pres">
      <dgm:prSet presAssocID="{BCD0711F-7E05-2045-9A7B-8E2AA5A52556}" presName="diagram" presStyleCnt="0">
        <dgm:presLayoutVars>
          <dgm:dir/>
          <dgm:resizeHandles val="exact"/>
        </dgm:presLayoutVars>
      </dgm:prSet>
      <dgm:spPr/>
    </dgm:pt>
    <dgm:pt modelId="{444A1D59-8296-4015-8EDE-EE52FF2BED4D}" type="pres">
      <dgm:prSet presAssocID="{728389A7-C9AC-B342-AAB9-042CF4D98953}" presName="node" presStyleLbl="node1" presStyleIdx="0" presStyleCnt="4" custLinFactNeighborX="-31279" custLinFactNeighborY="7224">
        <dgm:presLayoutVars>
          <dgm:bulletEnabled val="1"/>
        </dgm:presLayoutVars>
      </dgm:prSet>
      <dgm:spPr/>
      <dgm:t>
        <a:bodyPr/>
        <a:lstStyle/>
        <a:p>
          <a:endParaRPr lang="cs-CZ"/>
        </a:p>
      </dgm:t>
    </dgm:pt>
    <dgm:pt modelId="{D22E2879-C1AE-414C-A9AC-24AF968DB417}" type="pres">
      <dgm:prSet presAssocID="{87FE977B-F071-204B-AFF8-CA37E4420729}" presName="sibTrans" presStyleCnt="0"/>
      <dgm:spPr/>
    </dgm:pt>
    <dgm:pt modelId="{C4FE9177-E2C0-4622-92CF-7012D4738459}" type="pres">
      <dgm:prSet presAssocID="{A3A6A38B-E1A7-2A4D-89E1-A81C3FEE9E22}" presName="node" presStyleLbl="node1" presStyleIdx="1" presStyleCnt="4" custLinFactNeighborX="-27476">
        <dgm:presLayoutVars>
          <dgm:bulletEnabled val="1"/>
        </dgm:presLayoutVars>
      </dgm:prSet>
      <dgm:spPr/>
      <dgm:t>
        <a:bodyPr/>
        <a:lstStyle/>
        <a:p>
          <a:endParaRPr lang="cs-CZ"/>
        </a:p>
      </dgm:t>
    </dgm:pt>
    <dgm:pt modelId="{37A63457-CA4E-439C-8AF6-DE6A79D21553}" type="pres">
      <dgm:prSet presAssocID="{A9256357-2106-724F-BEEB-FD6B0475AC41}" presName="sibTrans" presStyleCnt="0"/>
      <dgm:spPr/>
    </dgm:pt>
    <dgm:pt modelId="{97AA3C93-1583-4504-8E8A-8496C819591B}" type="pres">
      <dgm:prSet presAssocID="{75EDAE02-953F-DF45-A339-C4267CEB5C4E}" presName="node" presStyleLbl="node1" presStyleIdx="2" presStyleCnt="4" custLinFactNeighborX="-22915">
        <dgm:presLayoutVars>
          <dgm:bulletEnabled val="1"/>
        </dgm:presLayoutVars>
      </dgm:prSet>
      <dgm:spPr/>
      <dgm:t>
        <a:bodyPr/>
        <a:lstStyle/>
        <a:p>
          <a:endParaRPr lang="cs-CZ"/>
        </a:p>
      </dgm:t>
    </dgm:pt>
    <dgm:pt modelId="{DAB66CD3-3227-4203-92C7-A5FC1AD2E9B3}" type="pres">
      <dgm:prSet presAssocID="{333BBAB6-9ED5-AA47-9682-DA3A06FBC176}" presName="sibTrans" presStyleCnt="0"/>
      <dgm:spPr/>
    </dgm:pt>
    <dgm:pt modelId="{16C98ADD-E46F-4212-9385-3C952BC1540C}" type="pres">
      <dgm:prSet presAssocID="{CD946897-B7F9-C148-BE44-92BC61481F70}" presName="node" presStyleLbl="node1" presStyleIdx="3" presStyleCnt="4" custLinFactNeighborX="-10655" custLinFactNeighborY="-6162">
        <dgm:presLayoutVars>
          <dgm:bulletEnabled val="1"/>
        </dgm:presLayoutVars>
      </dgm:prSet>
      <dgm:spPr/>
      <dgm:t>
        <a:bodyPr/>
        <a:lstStyle/>
        <a:p>
          <a:endParaRPr lang="cs-CZ"/>
        </a:p>
      </dgm:t>
    </dgm:pt>
  </dgm:ptLst>
  <dgm:cxnLst>
    <dgm:cxn modelId="{FFA534F3-D451-4043-9D96-8CD3383A0DA2}" type="presOf" srcId="{75EDAE02-953F-DF45-A339-C4267CEB5C4E}" destId="{97AA3C93-1583-4504-8E8A-8496C819591B}" srcOrd="0" destOrd="0" presId="urn:microsoft.com/office/officeart/2005/8/layout/default"/>
    <dgm:cxn modelId="{4B7DBD55-22FF-48C8-8FF2-76E0033CC891}" type="presOf" srcId="{A3A6A38B-E1A7-2A4D-89E1-A81C3FEE9E22}" destId="{C4FE9177-E2C0-4622-92CF-7012D4738459}" srcOrd="0" destOrd="0" presId="urn:microsoft.com/office/officeart/2005/8/layout/default"/>
    <dgm:cxn modelId="{1B268FA4-BF26-264D-9FA3-F99C8CEA82C1}" srcId="{BCD0711F-7E05-2045-9A7B-8E2AA5A52556}" destId="{A3A6A38B-E1A7-2A4D-89E1-A81C3FEE9E22}" srcOrd="1" destOrd="0" parTransId="{7E5EC079-01B7-B646-B96B-2F1D5B990B33}" sibTransId="{A9256357-2106-724F-BEEB-FD6B0475AC41}"/>
    <dgm:cxn modelId="{46BD34C4-0705-4610-8794-CA9B47410887}" type="presOf" srcId="{CD946897-B7F9-C148-BE44-92BC61481F70}" destId="{16C98ADD-E46F-4212-9385-3C952BC1540C}" srcOrd="0" destOrd="0" presId="urn:microsoft.com/office/officeart/2005/8/layout/default"/>
    <dgm:cxn modelId="{3DC7F65F-353E-894A-8ECE-76ABC38597E2}" srcId="{BCD0711F-7E05-2045-9A7B-8E2AA5A52556}" destId="{75EDAE02-953F-DF45-A339-C4267CEB5C4E}" srcOrd="2" destOrd="0" parTransId="{9C9B7612-610A-7246-808B-CD9390356981}" sibTransId="{333BBAB6-9ED5-AA47-9682-DA3A06FBC176}"/>
    <dgm:cxn modelId="{E6E1DA79-1EA4-0C44-A85C-420F7967CB2D}" srcId="{BCD0711F-7E05-2045-9A7B-8E2AA5A52556}" destId="{728389A7-C9AC-B342-AAB9-042CF4D98953}" srcOrd="0" destOrd="0" parTransId="{08084444-66E3-CE48-BC13-4D28B2871891}" sibTransId="{87FE977B-F071-204B-AFF8-CA37E4420729}"/>
    <dgm:cxn modelId="{7DD0432B-DA63-5146-9AE3-A381CF52BF7E}" srcId="{BCD0711F-7E05-2045-9A7B-8E2AA5A52556}" destId="{CD946897-B7F9-C148-BE44-92BC61481F70}" srcOrd="3" destOrd="0" parTransId="{BB1EACC2-3940-A844-A38A-EBCE63FF2519}" sibTransId="{8EF1C419-7297-564F-A75A-5A0180E19D79}"/>
    <dgm:cxn modelId="{1BEC0787-E827-4FC9-AC4A-4ED5152C6920}" type="presOf" srcId="{728389A7-C9AC-B342-AAB9-042CF4D98953}" destId="{444A1D59-8296-4015-8EDE-EE52FF2BED4D}" srcOrd="0" destOrd="0" presId="urn:microsoft.com/office/officeart/2005/8/layout/default"/>
    <dgm:cxn modelId="{4BA1CC61-9647-4D55-AEC8-9880A9C90E4D}" type="presOf" srcId="{BCD0711F-7E05-2045-9A7B-8E2AA5A52556}" destId="{65B99ECF-EBE6-4D69-A09F-77137C13CFA7}" srcOrd="0" destOrd="0" presId="urn:microsoft.com/office/officeart/2005/8/layout/default"/>
    <dgm:cxn modelId="{FE13AAC7-BA55-4794-92C5-E7AD82E8EDD2}" type="presParOf" srcId="{65B99ECF-EBE6-4D69-A09F-77137C13CFA7}" destId="{444A1D59-8296-4015-8EDE-EE52FF2BED4D}" srcOrd="0" destOrd="0" presId="urn:microsoft.com/office/officeart/2005/8/layout/default"/>
    <dgm:cxn modelId="{48EF66D7-E7E1-4123-84B8-075696749BF4}" type="presParOf" srcId="{65B99ECF-EBE6-4D69-A09F-77137C13CFA7}" destId="{D22E2879-C1AE-414C-A9AC-24AF968DB417}" srcOrd="1" destOrd="0" presId="urn:microsoft.com/office/officeart/2005/8/layout/default"/>
    <dgm:cxn modelId="{9C577741-5A68-4DF6-A68D-2C1408290790}" type="presParOf" srcId="{65B99ECF-EBE6-4D69-A09F-77137C13CFA7}" destId="{C4FE9177-E2C0-4622-92CF-7012D4738459}" srcOrd="2" destOrd="0" presId="urn:microsoft.com/office/officeart/2005/8/layout/default"/>
    <dgm:cxn modelId="{D302A896-0BBC-4CF7-B88F-7C4A0F9C88EA}" type="presParOf" srcId="{65B99ECF-EBE6-4D69-A09F-77137C13CFA7}" destId="{37A63457-CA4E-439C-8AF6-DE6A79D21553}" srcOrd="3" destOrd="0" presId="urn:microsoft.com/office/officeart/2005/8/layout/default"/>
    <dgm:cxn modelId="{A9AC4F21-6775-47C3-B3BB-C7A126938545}" type="presParOf" srcId="{65B99ECF-EBE6-4D69-A09F-77137C13CFA7}" destId="{97AA3C93-1583-4504-8E8A-8496C819591B}" srcOrd="4" destOrd="0" presId="urn:microsoft.com/office/officeart/2005/8/layout/default"/>
    <dgm:cxn modelId="{216F91F5-11A2-442D-B201-5B5D5BAD5159}" type="presParOf" srcId="{65B99ECF-EBE6-4D69-A09F-77137C13CFA7}" destId="{DAB66CD3-3227-4203-92C7-A5FC1AD2E9B3}" srcOrd="5" destOrd="0" presId="urn:microsoft.com/office/officeart/2005/8/layout/default"/>
    <dgm:cxn modelId="{DDB3BEE1-D842-46F8-92F9-47481F124B9C}" type="presParOf" srcId="{65B99ECF-EBE6-4D69-A09F-77137C13CFA7}" destId="{16C98ADD-E46F-4212-9385-3C952BC1540C}"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0711F-7E05-2045-9A7B-8E2AA5A52556}" type="doc">
      <dgm:prSet loTypeId="urn:microsoft.com/office/officeart/2005/8/layout/vList2" loCatId="list" qsTypeId="urn:microsoft.com/office/officeart/2005/8/quickstyle/simple1" qsCatId="simple" csTypeId="urn:microsoft.com/office/officeart/2005/8/colors/accent4_2" csCatId="accent4" phldr="1"/>
      <dgm:spPr/>
    </dgm:pt>
    <dgm:pt modelId="{728389A7-C9AC-B342-AAB9-042CF4D98953}">
      <dgm:prSet phldrT="[Text]"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dgm:spPr>
      <dgm:t>
        <a:bodyPr/>
        <a:lstStyle/>
        <a:p>
          <a:pPr algn="ctr"/>
          <a:r>
            <a:rPr lang="en-US" sz="1800" dirty="0" smtClean="0"/>
            <a:t>Agency</a:t>
          </a:r>
          <a:endParaRPr lang="en-US" sz="1800" dirty="0"/>
        </a:p>
      </dgm:t>
    </dgm:pt>
    <dgm:pt modelId="{08084444-66E3-CE48-BC13-4D28B2871891}" type="parTrans" cxnId="{E6E1DA79-1EA4-0C44-A85C-420F7967CB2D}">
      <dgm:prSet/>
      <dgm:spPr/>
      <dgm:t>
        <a:bodyPr/>
        <a:lstStyle/>
        <a:p>
          <a:pPr algn="ctr"/>
          <a:endParaRPr lang="en-US" sz="2800"/>
        </a:p>
      </dgm:t>
    </dgm:pt>
    <dgm:pt modelId="{87FE977B-F071-204B-AFF8-CA37E4420729}" type="sibTrans" cxnId="{E6E1DA79-1EA4-0C44-A85C-420F7967CB2D}">
      <dgm:prSet/>
      <dgm:spPr/>
      <dgm:t>
        <a:bodyPr/>
        <a:lstStyle/>
        <a:p>
          <a:pPr algn="ctr"/>
          <a:endParaRPr lang="en-US" sz="2800"/>
        </a:p>
      </dgm:t>
    </dgm:pt>
    <dgm:pt modelId="{34DCEE7F-472F-42FF-B0F8-EE49911889AE}" type="pres">
      <dgm:prSet presAssocID="{BCD0711F-7E05-2045-9A7B-8E2AA5A52556}" presName="linear" presStyleCnt="0">
        <dgm:presLayoutVars>
          <dgm:animLvl val="lvl"/>
          <dgm:resizeHandles val="exact"/>
        </dgm:presLayoutVars>
      </dgm:prSet>
      <dgm:spPr/>
    </dgm:pt>
    <dgm:pt modelId="{7BFADEFF-49B9-4F59-A533-E24C8126E4E9}" type="pres">
      <dgm:prSet presAssocID="{728389A7-C9AC-B342-AAB9-042CF4D98953}" presName="parentText" presStyleLbl="node1" presStyleIdx="0" presStyleCnt="1" custLinFactNeighborX="-1459" custLinFactNeighborY="148">
        <dgm:presLayoutVars>
          <dgm:chMax val="0"/>
          <dgm:bulletEnabled val="1"/>
        </dgm:presLayoutVars>
      </dgm:prSet>
      <dgm:spPr/>
      <dgm:t>
        <a:bodyPr/>
        <a:lstStyle/>
        <a:p>
          <a:endParaRPr lang="cs-CZ"/>
        </a:p>
      </dgm:t>
    </dgm:pt>
  </dgm:ptLst>
  <dgm:cxnLst>
    <dgm:cxn modelId="{E6E1DA79-1EA4-0C44-A85C-420F7967CB2D}" srcId="{BCD0711F-7E05-2045-9A7B-8E2AA5A52556}" destId="{728389A7-C9AC-B342-AAB9-042CF4D98953}" srcOrd="0" destOrd="0" parTransId="{08084444-66E3-CE48-BC13-4D28B2871891}" sibTransId="{87FE977B-F071-204B-AFF8-CA37E4420729}"/>
    <dgm:cxn modelId="{A71B4962-B897-4144-9E50-E9184F060C4D}" type="presOf" srcId="{BCD0711F-7E05-2045-9A7B-8E2AA5A52556}" destId="{34DCEE7F-472F-42FF-B0F8-EE49911889AE}" srcOrd="0" destOrd="0" presId="urn:microsoft.com/office/officeart/2005/8/layout/vList2"/>
    <dgm:cxn modelId="{D0A05382-506E-4B0E-BE56-B06DF9A4A9C8}" type="presOf" srcId="{728389A7-C9AC-B342-AAB9-042CF4D98953}" destId="{7BFADEFF-49B9-4F59-A533-E24C8126E4E9}" srcOrd="0" destOrd="0" presId="urn:microsoft.com/office/officeart/2005/8/layout/vList2"/>
    <dgm:cxn modelId="{40A4BD53-CA33-4266-95B0-D4AF833753DF}" type="presParOf" srcId="{34DCEE7F-472F-42FF-B0F8-EE49911889AE}" destId="{7BFADEFF-49B9-4F59-A533-E24C8126E4E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1" loCatId="" qsTypeId="urn:microsoft.com/office/officeart/2005/8/quickstyle/simple2" qsCatId="simple" csTypeId="urn:microsoft.com/office/officeart/2005/8/colors/colorful1#1" csCatId="colorful" phldr="1"/>
      <dgm:spPr/>
      <dgm:t>
        <a:bodyPr/>
        <a:lstStyle/>
        <a:p>
          <a:endParaRPr lang="en-US"/>
        </a:p>
      </dgm:t>
    </dgm:pt>
    <dgm:pt modelId="{3F2D68DF-93C1-6043-82E3-844779E05FDB}">
      <dgm:prSet phldrT="[Text]"/>
      <dgm:spPr/>
      <dgm:t>
        <a:bodyPr/>
        <a:lstStyle/>
        <a:p>
          <a:r>
            <a:rPr lang="en-US" dirty="0" smtClean="0"/>
            <a:t>Capability</a:t>
          </a:r>
          <a:endParaRPr lang="en-US" dirty="0"/>
        </a:p>
      </dgm:t>
    </dgm:pt>
    <dgm:pt modelId="{CD5564B1-8143-F746-8315-8DEBE30D20AA}" type="parTrans" cxnId="{AD6885E1-3203-C444-A014-C85F41D3B718}">
      <dgm:prSet/>
      <dgm:spPr/>
      <dgm:t>
        <a:bodyPr/>
        <a:lstStyle/>
        <a:p>
          <a:endParaRPr lang="en-US"/>
        </a:p>
      </dgm:t>
    </dgm:pt>
    <dgm:pt modelId="{E7D32074-5864-F74B-A5AA-89622EC5E3A5}" type="sibTrans" cxnId="{AD6885E1-3203-C444-A014-C85F41D3B718}">
      <dgm:prSet/>
      <dgm:spPr/>
      <dgm:t>
        <a:bodyPr/>
        <a:lstStyle/>
        <a:p>
          <a:endParaRPr lang="en-US" dirty="0"/>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94C83D76-3E63-354A-98A6-E083664E6884}">
      <dgm:prSet phldrT="[Text]"/>
      <dgm:spPr/>
      <dgm:t>
        <a:bodyPr/>
        <a:lstStyle/>
        <a:p>
          <a:r>
            <a:rPr lang="en-US" dirty="0" smtClean="0"/>
            <a:t>Agency</a:t>
          </a:r>
          <a:endParaRPr lang="en-US" dirty="0"/>
        </a:p>
      </dgm:t>
    </dgm:pt>
    <dgm:pt modelId="{A13303E7-EBD0-4C4A-8EFF-D9030F8AAE5F}" type="parTrans" cxnId="{CE4350A8-F12F-9B49-B891-27ABA1FE53EF}">
      <dgm:prSet/>
      <dgm:spPr/>
      <dgm:t>
        <a:bodyPr/>
        <a:lstStyle/>
        <a:p>
          <a:endParaRPr lang="en-US"/>
        </a:p>
      </dgm:t>
    </dgm:pt>
    <dgm:pt modelId="{8068A0A9-5EAD-0C42-92FE-769081227E50}" type="sibTrans" cxnId="{CE4350A8-F12F-9B49-B891-27ABA1FE53EF}">
      <dgm:prSet/>
      <dgm:spPr/>
      <dgm:t>
        <a:bodyPr/>
        <a:lstStyle/>
        <a:p>
          <a:endParaRPr lang="en-US"/>
        </a:p>
      </dgm:t>
    </dgm:pt>
    <dgm:pt modelId="{67BA7511-E4BF-6E45-A8B0-DB97D7C81D6C}">
      <dgm:prSet phldrT="[Text]"/>
      <dgm:spPr/>
      <dgm:t>
        <a:bodyPr/>
        <a:lstStyle/>
        <a:p>
          <a:r>
            <a:rPr lang="en-US" dirty="0" smtClean="0"/>
            <a:t>Conversion</a:t>
          </a:r>
          <a:endParaRPr lang="en-US" dirty="0"/>
        </a:p>
      </dgm:t>
    </dgm:pt>
    <dgm:pt modelId="{50E9BDA2-B160-414D-8F38-91DA9F1930EB}" type="parTrans" cxnId="{47491D9B-7552-914A-B74E-298AF8B4C115}">
      <dgm:prSet/>
      <dgm:spPr/>
      <dgm:t>
        <a:bodyPr/>
        <a:lstStyle/>
        <a:p>
          <a:endParaRPr lang="en-US"/>
        </a:p>
      </dgm:t>
    </dgm:pt>
    <dgm:pt modelId="{974D919F-6908-3B47-9F5C-F188A7F9708E}" type="sibTrans" cxnId="{47491D9B-7552-914A-B74E-298AF8B4C115}">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7327E1D6-C011-CC4D-A4B3-548A3372E525}" type="pres">
      <dgm:prSet presAssocID="{3F2D68DF-93C1-6043-82E3-844779E05FDB}" presName="node" presStyleLbl="node1" presStyleIdx="0" presStyleCnt="4">
        <dgm:presLayoutVars>
          <dgm:bulletEnabled val="1"/>
        </dgm:presLayoutVars>
      </dgm:prSet>
      <dgm:spPr/>
      <dgm:t>
        <a:bodyPr/>
        <a:lstStyle/>
        <a:p>
          <a:endParaRPr lang="en-US"/>
        </a:p>
      </dgm:t>
    </dgm:pt>
    <dgm:pt modelId="{81CB92DB-5F3B-FD41-B991-46C3032A2F19}" type="pres">
      <dgm:prSet presAssocID="{E7D32074-5864-F74B-A5AA-89622EC5E3A5}" presName="sibTrans" presStyleCnt="0"/>
      <dgm:spPr/>
    </dgm:pt>
    <dgm:pt modelId="{252968C2-B9A1-4542-A9D1-70FA30802308}" type="pres">
      <dgm:prSet presAssocID="{C09206E2-2EDE-7949-B988-A9A352574DFE}" presName="node" presStyleLbl="node1" presStyleIdx="1" presStyleCnt="4">
        <dgm:presLayoutVars>
          <dgm:bulletEnabled val="1"/>
        </dgm:presLayoutVars>
      </dgm:prSet>
      <dgm:spPr/>
      <dgm:t>
        <a:bodyPr/>
        <a:lstStyle/>
        <a:p>
          <a:endParaRPr lang="en-US"/>
        </a:p>
      </dgm:t>
    </dgm:pt>
    <dgm:pt modelId="{5A89ABC7-BEEC-1B49-8D51-857D9088958A}" type="pres">
      <dgm:prSet presAssocID="{6F0E48FB-8CCB-6143-98A1-25CB271F4D9F}" presName="sibTrans" presStyleCnt="0"/>
      <dgm:spPr/>
    </dgm:pt>
    <dgm:pt modelId="{28EC8476-6C56-A04F-917D-C28FE77E8B4D}" type="pres">
      <dgm:prSet presAssocID="{94C83D76-3E63-354A-98A6-E083664E6884}" presName="node" presStyleLbl="node1" presStyleIdx="2" presStyleCnt="4">
        <dgm:presLayoutVars>
          <dgm:bulletEnabled val="1"/>
        </dgm:presLayoutVars>
      </dgm:prSet>
      <dgm:spPr/>
      <dgm:t>
        <a:bodyPr/>
        <a:lstStyle/>
        <a:p>
          <a:endParaRPr lang="en-US"/>
        </a:p>
      </dgm:t>
    </dgm:pt>
    <dgm:pt modelId="{808ADBBA-C3F9-6E48-93D7-FDADC786038D}" type="pres">
      <dgm:prSet presAssocID="{8068A0A9-5EAD-0C42-92FE-769081227E50}" presName="sibTrans" presStyleCnt="0"/>
      <dgm:spPr/>
    </dgm:pt>
    <dgm:pt modelId="{959D8049-F148-7B4D-96E1-9C59704E3F57}" type="pres">
      <dgm:prSet presAssocID="{67BA7511-E4BF-6E45-A8B0-DB97D7C81D6C}" presName="node" presStyleLbl="node1" presStyleIdx="3" presStyleCnt="4">
        <dgm:presLayoutVars>
          <dgm:bulletEnabled val="1"/>
        </dgm:presLayoutVars>
      </dgm:prSet>
      <dgm:spPr/>
      <dgm:t>
        <a:bodyPr/>
        <a:lstStyle/>
        <a:p>
          <a:endParaRPr lang="en-US"/>
        </a:p>
      </dgm:t>
    </dgm:pt>
  </dgm:ptLst>
  <dgm:cxnLst>
    <dgm:cxn modelId="{41BA16D0-1FE9-45FA-8D24-D9A2DFE9034F}" type="presOf" srcId="{3F2D68DF-93C1-6043-82E3-844779E05FDB}" destId="{7327E1D6-C011-CC4D-A4B3-548A3372E525}" srcOrd="0" destOrd="0" presId="urn:microsoft.com/office/officeart/2005/8/layout/default#1"/>
    <dgm:cxn modelId="{5D53A55C-4145-4652-8075-976289DE888A}" type="presOf" srcId="{94C83D76-3E63-354A-98A6-E083664E6884}" destId="{28EC8476-6C56-A04F-917D-C28FE77E8B4D}" srcOrd="0" destOrd="0" presId="urn:microsoft.com/office/officeart/2005/8/layout/default#1"/>
    <dgm:cxn modelId="{97544F57-9EBA-4E05-80BD-7884358FF66B}" type="presOf" srcId="{C09206E2-2EDE-7949-B988-A9A352574DFE}" destId="{252968C2-B9A1-4542-A9D1-70FA30802308}" srcOrd="0" destOrd="0" presId="urn:microsoft.com/office/officeart/2005/8/layout/default#1"/>
    <dgm:cxn modelId="{47491D9B-7552-914A-B74E-298AF8B4C115}" srcId="{E915EB16-CB9B-7841-99CC-30BE1F8FE8FB}" destId="{67BA7511-E4BF-6E45-A8B0-DB97D7C81D6C}" srcOrd="3" destOrd="0" parTransId="{50E9BDA2-B160-414D-8F38-91DA9F1930EB}" sibTransId="{974D919F-6908-3B47-9F5C-F188A7F9708E}"/>
    <dgm:cxn modelId="{3F962C03-56E6-4289-A616-5702EC8C1B4D}" type="presOf" srcId="{67BA7511-E4BF-6E45-A8B0-DB97D7C81D6C}" destId="{959D8049-F148-7B4D-96E1-9C59704E3F57}" srcOrd="0" destOrd="0" presId="urn:microsoft.com/office/officeart/2005/8/layout/default#1"/>
    <dgm:cxn modelId="{D0497C81-3B33-4F2B-BC8A-9EED8960A072}" type="presOf" srcId="{E915EB16-CB9B-7841-99CC-30BE1F8FE8FB}" destId="{6383BFBF-87B1-D246-B8B5-63124997D7C7}" srcOrd="0" destOrd="0" presId="urn:microsoft.com/office/officeart/2005/8/layout/default#1"/>
    <dgm:cxn modelId="{CE4350A8-F12F-9B49-B891-27ABA1FE53EF}" srcId="{E915EB16-CB9B-7841-99CC-30BE1F8FE8FB}" destId="{94C83D76-3E63-354A-98A6-E083664E6884}" srcOrd="2" destOrd="0" parTransId="{A13303E7-EBD0-4C4A-8EFF-D9030F8AAE5F}" sibTransId="{8068A0A9-5EAD-0C42-92FE-769081227E50}"/>
    <dgm:cxn modelId="{CDA36CBE-94EC-7245-9D9F-6C1B900A9BDD}" srcId="{E915EB16-CB9B-7841-99CC-30BE1F8FE8FB}" destId="{C09206E2-2EDE-7949-B988-A9A352574DFE}" srcOrd="1" destOrd="0" parTransId="{4829BBD8-695F-E146-AEFC-5266806752F2}" sibTransId="{6F0E48FB-8CCB-6143-98A1-25CB271F4D9F}"/>
    <dgm:cxn modelId="{AD6885E1-3203-C444-A014-C85F41D3B718}" srcId="{E915EB16-CB9B-7841-99CC-30BE1F8FE8FB}" destId="{3F2D68DF-93C1-6043-82E3-844779E05FDB}" srcOrd="0" destOrd="0" parTransId="{CD5564B1-8143-F746-8315-8DEBE30D20AA}" sibTransId="{E7D32074-5864-F74B-A5AA-89622EC5E3A5}"/>
    <dgm:cxn modelId="{E5745BBF-E998-4861-8AA8-F93E987A06F5}" type="presParOf" srcId="{6383BFBF-87B1-D246-B8B5-63124997D7C7}" destId="{7327E1D6-C011-CC4D-A4B3-548A3372E525}" srcOrd="0" destOrd="0" presId="urn:microsoft.com/office/officeart/2005/8/layout/default#1"/>
    <dgm:cxn modelId="{B8C96124-F496-4752-B16E-FEE567E69714}" type="presParOf" srcId="{6383BFBF-87B1-D246-B8B5-63124997D7C7}" destId="{81CB92DB-5F3B-FD41-B991-46C3032A2F19}" srcOrd="1" destOrd="0" presId="urn:microsoft.com/office/officeart/2005/8/layout/default#1"/>
    <dgm:cxn modelId="{0745816B-0B85-4FD7-B635-F8B5D92C5CF7}" type="presParOf" srcId="{6383BFBF-87B1-D246-B8B5-63124997D7C7}" destId="{252968C2-B9A1-4542-A9D1-70FA30802308}" srcOrd="2" destOrd="0" presId="urn:microsoft.com/office/officeart/2005/8/layout/default#1"/>
    <dgm:cxn modelId="{A919AF4C-824A-48DC-833E-A951A126740F}" type="presParOf" srcId="{6383BFBF-87B1-D246-B8B5-63124997D7C7}" destId="{5A89ABC7-BEEC-1B49-8D51-857D9088958A}" srcOrd="3" destOrd="0" presId="urn:microsoft.com/office/officeart/2005/8/layout/default#1"/>
    <dgm:cxn modelId="{5D96B1CE-AFEC-441B-9BB5-749A58864B6B}" type="presParOf" srcId="{6383BFBF-87B1-D246-B8B5-63124997D7C7}" destId="{28EC8476-6C56-A04F-917D-C28FE77E8B4D}" srcOrd="4" destOrd="0" presId="urn:microsoft.com/office/officeart/2005/8/layout/default#1"/>
    <dgm:cxn modelId="{7DCEB427-D62C-4186-A0E8-E11C4057ACBB}" type="presParOf" srcId="{6383BFBF-87B1-D246-B8B5-63124997D7C7}" destId="{808ADBBA-C3F9-6E48-93D7-FDADC786038D}" srcOrd="5" destOrd="0" presId="urn:microsoft.com/office/officeart/2005/8/layout/default#1"/>
    <dgm:cxn modelId="{17672CA0-0D8D-489B-AC72-08471F351CB9}" type="presParOf" srcId="{6383BFBF-87B1-D246-B8B5-63124997D7C7}" destId="{959D8049-F148-7B4D-96E1-9C59704E3F57}"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2" loCatId="" qsTypeId="urn:microsoft.com/office/officeart/2005/8/quickstyle/simple1" qsCatId="simple" csTypeId="urn:microsoft.com/office/officeart/2005/8/colors/accent3_2" csCatId="accent3" phldr="1"/>
      <dgm:spPr/>
      <dgm:t>
        <a:bodyPr/>
        <a:lstStyle/>
        <a:p>
          <a:endParaRPr lang="en-US"/>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5A42714D-01E7-4FA5-AAD2-F9BC2C8C33EF}" type="presOf" srcId="{E915EB16-CB9B-7841-99CC-30BE1F8FE8FB}" destId="{6383BFBF-87B1-D246-B8B5-63124997D7C7}" srcOrd="0" destOrd="0" presId="urn:microsoft.com/office/officeart/2005/8/layout/default#2"/>
    <dgm:cxn modelId="{EC06962C-E45C-4FC3-BA38-5EB18895F69F}" type="presOf" srcId="{C09206E2-2EDE-7949-B988-A9A352574DFE}" destId="{252968C2-B9A1-4542-A9D1-70FA30802308}" srcOrd="0" destOrd="0" presId="urn:microsoft.com/office/officeart/2005/8/layout/default#2"/>
    <dgm:cxn modelId="{CDA36CBE-94EC-7245-9D9F-6C1B900A9BDD}" srcId="{E915EB16-CB9B-7841-99CC-30BE1F8FE8FB}" destId="{C09206E2-2EDE-7949-B988-A9A352574DFE}" srcOrd="0" destOrd="0" parTransId="{4829BBD8-695F-E146-AEFC-5266806752F2}" sibTransId="{6F0E48FB-8CCB-6143-98A1-25CB271F4D9F}"/>
    <dgm:cxn modelId="{9471B2B2-4CB2-4F5A-B45B-FB192D9AFC12}" type="presParOf" srcId="{6383BFBF-87B1-D246-B8B5-63124997D7C7}" destId="{252968C2-B9A1-4542-A9D1-70FA30802308}" srcOrd="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3" loCatId="" qsTypeId="urn:microsoft.com/office/officeart/2005/8/quickstyle/simple1" qsCatId="simple" csTypeId="urn:microsoft.com/office/officeart/2005/8/colors/colorful2" csCatId="colorful" phldr="1"/>
      <dgm:spPr/>
      <dgm:t>
        <a:bodyPr/>
        <a:lstStyle/>
        <a:p>
          <a:endParaRPr lang="en-US"/>
        </a:p>
      </dgm:t>
    </dgm:pt>
    <dgm:pt modelId="{C09206E2-2EDE-7949-B988-A9A352574DFE}">
      <dgm:prSet phldrT="[Text]"/>
      <dgm:spPr/>
      <dgm:t>
        <a:bodyPr/>
        <a:lstStyle/>
        <a:p>
          <a:r>
            <a:rPr lang="en-US" dirty="0" smtClean="0"/>
            <a:t>Capability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CDA36CBE-94EC-7245-9D9F-6C1B900A9BDD}" srcId="{E915EB16-CB9B-7841-99CC-30BE1F8FE8FB}" destId="{C09206E2-2EDE-7949-B988-A9A352574DFE}" srcOrd="0" destOrd="0" parTransId="{4829BBD8-695F-E146-AEFC-5266806752F2}" sibTransId="{6F0E48FB-8CCB-6143-98A1-25CB271F4D9F}"/>
    <dgm:cxn modelId="{C9402360-E647-454C-9C0B-B10170932657}" type="presOf" srcId="{E915EB16-CB9B-7841-99CC-30BE1F8FE8FB}" destId="{6383BFBF-87B1-D246-B8B5-63124997D7C7}" srcOrd="0" destOrd="0" presId="urn:microsoft.com/office/officeart/2005/8/layout/default#3"/>
    <dgm:cxn modelId="{F9CEDF31-9503-4B73-96FE-3EC34A5DE371}" type="presOf" srcId="{C09206E2-2EDE-7949-B988-A9A352574DFE}" destId="{252968C2-B9A1-4542-A9D1-70FA30802308}" srcOrd="0" destOrd="0" presId="urn:microsoft.com/office/officeart/2005/8/layout/default#3"/>
    <dgm:cxn modelId="{6D375D24-16D0-463C-AE71-A894C793AC4F}" type="presParOf" srcId="{6383BFBF-87B1-D246-B8B5-63124997D7C7}" destId="{252968C2-B9A1-4542-A9D1-70FA30802308}" srcOrd="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4" loCatId="" qsTypeId="urn:microsoft.com/office/officeart/2005/8/quickstyle/simple1" qsCatId="simple" csTypeId="urn:microsoft.com/office/officeart/2005/8/colors/accent5_2" csCatId="accent5" phldr="1"/>
      <dgm:spPr/>
      <dgm:t>
        <a:bodyPr/>
        <a:lstStyle/>
        <a:p>
          <a:endParaRPr lang="en-US"/>
        </a:p>
      </dgm:t>
    </dgm:pt>
    <dgm:pt modelId="{C09206E2-2EDE-7949-B988-A9A352574DFE}">
      <dgm:prSet phldrT="[Text]"/>
      <dgm:spPr/>
      <dgm:t>
        <a:bodyPr/>
        <a:lstStyle/>
        <a:p>
          <a:r>
            <a:rPr lang="en-US" dirty="0" smtClean="0"/>
            <a:t>Conversion</a:t>
          </a:r>
          <a:endParaRPr lang="en-US" dirty="0"/>
        </a:p>
      </dgm:t>
    </dgm:pt>
    <dgm:pt modelId="{6F0E48FB-8CCB-6143-98A1-25CB271F4D9F}" type="sibTrans" cxnId="{CDA36CBE-94EC-7245-9D9F-6C1B900A9BDD}">
      <dgm:prSet/>
      <dgm:spPr/>
      <dgm:t>
        <a:bodyPr/>
        <a:lstStyle/>
        <a:p>
          <a:endParaRPr lang="en-US"/>
        </a:p>
      </dgm:t>
    </dgm:pt>
    <dgm:pt modelId="{4829BBD8-695F-E146-AEFC-5266806752F2}" type="par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58FE1132-2F44-4997-A508-726EFDAA6128}" type="presOf" srcId="{C09206E2-2EDE-7949-B988-A9A352574DFE}" destId="{252968C2-B9A1-4542-A9D1-70FA30802308}" srcOrd="0" destOrd="0" presId="urn:microsoft.com/office/officeart/2005/8/layout/default#4"/>
    <dgm:cxn modelId="{A06E0DF9-5546-48BF-B03D-0A860C0C427C}" type="presOf" srcId="{E915EB16-CB9B-7841-99CC-30BE1F8FE8FB}" destId="{6383BFBF-87B1-D246-B8B5-63124997D7C7}" srcOrd="0" destOrd="0" presId="urn:microsoft.com/office/officeart/2005/8/layout/default#4"/>
    <dgm:cxn modelId="{CDA36CBE-94EC-7245-9D9F-6C1B900A9BDD}" srcId="{E915EB16-CB9B-7841-99CC-30BE1F8FE8FB}" destId="{C09206E2-2EDE-7949-B988-A9A352574DFE}" srcOrd="0" destOrd="0" parTransId="{4829BBD8-695F-E146-AEFC-5266806752F2}" sibTransId="{6F0E48FB-8CCB-6143-98A1-25CB271F4D9F}"/>
    <dgm:cxn modelId="{E12EB623-B8AF-4441-ADED-A5F3DA0D86E2}" type="presParOf" srcId="{6383BFBF-87B1-D246-B8B5-63124997D7C7}" destId="{252968C2-B9A1-4542-A9D1-70FA30802308}" srcOrd="0"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5" loCatId="" qsTypeId="urn:microsoft.com/office/officeart/2005/8/quickstyle/simple1" qsCatId="simple" csTypeId="urn:microsoft.com/office/officeart/2005/8/colors/accent4_2" csCatId="accent4" phldr="1"/>
      <dgm:spPr/>
      <dgm:t>
        <a:bodyPr/>
        <a:lstStyle/>
        <a:p>
          <a:endParaRPr lang="en-US"/>
        </a:p>
      </dgm:t>
    </dgm:pt>
    <dgm:pt modelId="{C09206E2-2EDE-7949-B988-A9A352574DFE}">
      <dgm:prSet phldrT="[Text]"/>
      <dgm:spPr/>
      <dgm:t>
        <a:bodyPr/>
        <a:lstStyle/>
        <a:p>
          <a:r>
            <a:rPr lang="en-US" dirty="0" smtClean="0"/>
            <a:t>Agency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26EC4ECF-DE56-49F1-B424-D1E9C8060DB5}" type="presOf" srcId="{E915EB16-CB9B-7841-99CC-30BE1F8FE8FB}" destId="{6383BFBF-87B1-D246-B8B5-63124997D7C7}" srcOrd="0" destOrd="0" presId="urn:microsoft.com/office/officeart/2005/8/layout/default#5"/>
    <dgm:cxn modelId="{5406C674-26BE-48B0-9AE2-E1EAB6C293F4}" type="presOf" srcId="{C09206E2-2EDE-7949-B988-A9A352574DFE}" destId="{252968C2-B9A1-4542-A9D1-70FA30802308}" srcOrd="0" destOrd="0" presId="urn:microsoft.com/office/officeart/2005/8/layout/default#5"/>
    <dgm:cxn modelId="{CDA36CBE-94EC-7245-9D9F-6C1B900A9BDD}" srcId="{E915EB16-CB9B-7841-99CC-30BE1F8FE8FB}" destId="{C09206E2-2EDE-7949-B988-A9A352574DFE}" srcOrd="0" destOrd="0" parTransId="{4829BBD8-695F-E146-AEFC-5266806752F2}" sibTransId="{6F0E48FB-8CCB-6143-98A1-25CB271F4D9F}"/>
    <dgm:cxn modelId="{C1578CFF-1849-4A17-B124-A35F222507A2}" type="presParOf" srcId="{6383BFBF-87B1-D246-B8B5-63124997D7C7}" destId="{252968C2-B9A1-4542-A9D1-70FA30802308}" srcOrd="0"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3E8F68-97EE-3D43-9424-30C301F3D599}" type="doc">
      <dgm:prSet loTypeId="urn:microsoft.com/office/officeart/2005/8/layout/default#7" loCatId="" qsTypeId="urn:microsoft.com/office/officeart/2005/8/quickstyle/simple4" qsCatId="simple" csTypeId="urn:microsoft.com/office/officeart/2005/8/colors/accent1_2" csCatId="accent1" phldr="0"/>
      <dgm:spPr/>
      <dgm:t>
        <a:bodyPr/>
        <a:lstStyle/>
        <a:p>
          <a:endParaRPr lang="en-US"/>
        </a:p>
      </dgm:t>
    </dgm:pt>
    <dgm:pt modelId="{5F7700E0-03B4-5E42-B2D2-5A1E77D27890}" type="pres">
      <dgm:prSet presAssocID="{883E8F68-97EE-3D43-9424-30C301F3D599}" presName="diagram" presStyleCnt="0">
        <dgm:presLayoutVars>
          <dgm:dir/>
          <dgm:resizeHandles val="exact"/>
        </dgm:presLayoutVars>
      </dgm:prSet>
      <dgm:spPr/>
      <dgm:t>
        <a:bodyPr/>
        <a:lstStyle/>
        <a:p>
          <a:endParaRPr lang="en-US"/>
        </a:p>
      </dgm:t>
    </dgm:pt>
  </dgm:ptLst>
  <dgm:cxnLst>
    <dgm:cxn modelId="{0227222F-4E36-43AE-AAB3-CFBA8035E7AB}" type="presOf" srcId="{883E8F68-97EE-3D43-9424-30C301F3D599}" destId="{5F7700E0-03B4-5E42-B2D2-5A1E77D27890}" srcOrd="0" destOrd="0" presId="urn:microsoft.com/office/officeart/2005/8/layout/defaul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CD022-2F6E-FC49-A4B9-32CA8F0C5650}"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429EF21F-0059-2A4C-912F-22EC80F02D58}">
      <dgm:prSet phldrT="[Text]" custT="1"/>
      <dgm:spPr/>
      <dgm:t>
        <a:bodyPr/>
        <a:lstStyle/>
        <a:p>
          <a:r>
            <a:rPr lang="cs-CZ" sz="5400" dirty="0" err="1" smtClean="0"/>
            <a:t>Succesful</a:t>
          </a:r>
          <a:r>
            <a:rPr lang="cs-CZ" sz="5400" dirty="0" smtClean="0"/>
            <a:t> </a:t>
          </a:r>
          <a:r>
            <a:rPr lang="cs-CZ" sz="5400" dirty="0" err="1" smtClean="0"/>
            <a:t>interventions</a:t>
          </a:r>
          <a:r>
            <a:rPr lang="cs-CZ" sz="5400" dirty="0" smtClean="0"/>
            <a:t> are </a:t>
          </a:r>
          <a:r>
            <a:rPr lang="cs-CZ" sz="5400" dirty="0" err="1" smtClean="0"/>
            <a:t>expanding</a:t>
          </a:r>
          <a:r>
            <a:rPr lang="cs-CZ" sz="5400" dirty="0" smtClean="0"/>
            <a:t> </a:t>
          </a:r>
          <a:r>
            <a:rPr lang="cs-CZ" sz="5400" dirty="0" err="1" smtClean="0"/>
            <a:t>the</a:t>
          </a:r>
          <a:r>
            <a:rPr lang="cs-CZ" sz="5400" dirty="0" smtClean="0"/>
            <a:t> </a:t>
          </a:r>
          <a:r>
            <a:rPr lang="cs-CZ" sz="5400" dirty="0" err="1" smtClean="0"/>
            <a:t>capabilities</a:t>
          </a:r>
          <a:r>
            <a:rPr lang="cs-CZ" sz="5400" dirty="0" smtClean="0"/>
            <a:t> </a:t>
          </a:r>
          <a:r>
            <a:rPr lang="cs-CZ" sz="5400" dirty="0" err="1" smtClean="0"/>
            <a:t>of</a:t>
          </a:r>
          <a:r>
            <a:rPr lang="cs-CZ" sz="5400" dirty="0" smtClean="0"/>
            <a:t> </a:t>
          </a:r>
          <a:r>
            <a:rPr lang="cs-CZ" sz="5400" dirty="0" err="1" smtClean="0"/>
            <a:t>individuals</a:t>
          </a:r>
          <a:endParaRPr lang="en-US" sz="5400" dirty="0"/>
        </a:p>
      </dgm:t>
    </dgm:pt>
    <dgm:pt modelId="{8D89CE18-9EB8-BD4F-A71F-88C76D6799DB}" type="parTrans" cxnId="{77098004-1688-A04F-BD8D-4E241D747F03}">
      <dgm:prSet/>
      <dgm:spPr/>
      <dgm:t>
        <a:bodyPr/>
        <a:lstStyle/>
        <a:p>
          <a:endParaRPr lang="en-US"/>
        </a:p>
      </dgm:t>
    </dgm:pt>
    <dgm:pt modelId="{7FF46E3A-1918-BC4B-999D-03D7DEF58E1A}" type="sibTrans" cxnId="{77098004-1688-A04F-BD8D-4E241D747F03}">
      <dgm:prSet/>
      <dgm:spPr/>
      <dgm:t>
        <a:bodyPr/>
        <a:lstStyle/>
        <a:p>
          <a:endParaRPr lang="en-US"/>
        </a:p>
      </dgm:t>
    </dgm:pt>
    <dgm:pt modelId="{4A188991-91F2-F441-A979-FE3CF2002D9F}" type="pres">
      <dgm:prSet presAssocID="{A3ACD022-2F6E-FC49-A4B9-32CA8F0C5650}" presName="Name0" presStyleCnt="0">
        <dgm:presLayoutVars>
          <dgm:chPref val="1"/>
          <dgm:dir/>
          <dgm:animOne val="branch"/>
          <dgm:animLvl val="lvl"/>
          <dgm:resizeHandles/>
        </dgm:presLayoutVars>
      </dgm:prSet>
      <dgm:spPr/>
      <dgm:t>
        <a:bodyPr/>
        <a:lstStyle/>
        <a:p>
          <a:endParaRPr lang="en-US"/>
        </a:p>
      </dgm:t>
    </dgm:pt>
    <dgm:pt modelId="{9DD4B022-CC27-244F-A480-546B02F8D2F5}" type="pres">
      <dgm:prSet presAssocID="{429EF21F-0059-2A4C-912F-22EC80F02D58}" presName="vertOne" presStyleCnt="0"/>
      <dgm:spPr/>
    </dgm:pt>
    <dgm:pt modelId="{E30431D6-5B43-B346-838C-86CA7209DF91}" type="pres">
      <dgm:prSet presAssocID="{429EF21F-0059-2A4C-912F-22EC80F02D58}" presName="txOne" presStyleLbl="node0" presStyleIdx="0" presStyleCnt="1">
        <dgm:presLayoutVars>
          <dgm:chPref val="3"/>
        </dgm:presLayoutVars>
      </dgm:prSet>
      <dgm:spPr/>
      <dgm:t>
        <a:bodyPr/>
        <a:lstStyle/>
        <a:p>
          <a:endParaRPr lang="en-US"/>
        </a:p>
      </dgm:t>
    </dgm:pt>
    <dgm:pt modelId="{98AA49DB-B982-824F-8635-60D2A4546696}" type="pres">
      <dgm:prSet presAssocID="{429EF21F-0059-2A4C-912F-22EC80F02D58}" presName="horzOne" presStyleCnt="0"/>
      <dgm:spPr/>
    </dgm:pt>
  </dgm:ptLst>
  <dgm:cxnLst>
    <dgm:cxn modelId="{375D6370-B699-4065-A695-51002BC78CF2}" type="presOf" srcId="{429EF21F-0059-2A4C-912F-22EC80F02D58}" destId="{E30431D6-5B43-B346-838C-86CA7209DF91}" srcOrd="0" destOrd="0" presId="urn:microsoft.com/office/officeart/2005/8/layout/hierarchy4"/>
    <dgm:cxn modelId="{77098004-1688-A04F-BD8D-4E241D747F03}" srcId="{A3ACD022-2F6E-FC49-A4B9-32CA8F0C5650}" destId="{429EF21F-0059-2A4C-912F-22EC80F02D58}" srcOrd="0" destOrd="0" parTransId="{8D89CE18-9EB8-BD4F-A71F-88C76D6799DB}" sibTransId="{7FF46E3A-1918-BC4B-999D-03D7DEF58E1A}"/>
    <dgm:cxn modelId="{0EE8E7BF-6A46-426F-B666-1FF4E20E6D1B}" type="presOf" srcId="{A3ACD022-2F6E-FC49-A4B9-32CA8F0C5650}" destId="{4A188991-91F2-F441-A979-FE3CF2002D9F}" srcOrd="0" destOrd="0" presId="urn:microsoft.com/office/officeart/2005/8/layout/hierarchy4"/>
    <dgm:cxn modelId="{F4D42FE0-73E5-4BAE-A19B-C8E36A5D0947}" type="presParOf" srcId="{4A188991-91F2-F441-A979-FE3CF2002D9F}" destId="{9DD4B022-CC27-244F-A480-546B02F8D2F5}" srcOrd="0" destOrd="0" presId="urn:microsoft.com/office/officeart/2005/8/layout/hierarchy4"/>
    <dgm:cxn modelId="{360E5265-9A40-4400-AD8F-855FA27888B5}" type="presParOf" srcId="{9DD4B022-CC27-244F-A480-546B02F8D2F5}" destId="{E30431D6-5B43-B346-838C-86CA7209DF91}" srcOrd="0" destOrd="0" presId="urn:microsoft.com/office/officeart/2005/8/layout/hierarchy4"/>
    <dgm:cxn modelId="{E7281900-3A93-4CEF-9AC6-B291426D4692}" type="presParOf" srcId="{9DD4B022-CC27-244F-A480-546B02F8D2F5}" destId="{98AA49DB-B982-824F-8635-60D2A4546696}"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A1D59-8296-4015-8EDE-EE52FF2BED4D}">
      <dsp:nvSpPr>
        <dsp:cNvPr id="0" name=""/>
        <dsp:cNvSpPr/>
      </dsp:nvSpPr>
      <dsp:spPr>
        <a:xfrm>
          <a:off x="90271" y="777"/>
          <a:ext cx="1375986" cy="82559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Resource</a:t>
          </a:r>
          <a:endParaRPr lang="en-US" sz="2000" kern="1200" dirty="0"/>
        </a:p>
      </dsp:txBody>
      <dsp:txXfrm>
        <a:off x="90271" y="777"/>
        <a:ext cx="1375986" cy="825592"/>
      </dsp:txXfrm>
    </dsp:sp>
    <dsp:sp modelId="{C4FE9177-E2C0-4622-92CF-7012D4738459}">
      <dsp:nvSpPr>
        <dsp:cNvPr id="0" name=""/>
        <dsp:cNvSpPr/>
      </dsp:nvSpPr>
      <dsp:spPr>
        <a:xfrm>
          <a:off x="1656186" y="388"/>
          <a:ext cx="1375986" cy="825592"/>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Conversion</a:t>
          </a:r>
          <a:endParaRPr lang="en-US" sz="2000" kern="1200" dirty="0"/>
        </a:p>
      </dsp:txBody>
      <dsp:txXfrm>
        <a:off x="1656186" y="388"/>
        <a:ext cx="1375986" cy="825592"/>
      </dsp:txXfrm>
    </dsp:sp>
    <dsp:sp modelId="{97AA3C93-1583-4504-8E8A-8496C819591B}">
      <dsp:nvSpPr>
        <dsp:cNvPr id="0" name=""/>
        <dsp:cNvSpPr/>
      </dsp:nvSpPr>
      <dsp:spPr>
        <a:xfrm>
          <a:off x="3232530" y="388"/>
          <a:ext cx="1375986" cy="82559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Functioning</a:t>
          </a:r>
          <a:endParaRPr lang="en-US" sz="2000" kern="1200" dirty="0"/>
        </a:p>
      </dsp:txBody>
      <dsp:txXfrm>
        <a:off x="3232530" y="388"/>
        <a:ext cx="1375986" cy="825592"/>
      </dsp:txXfrm>
    </dsp:sp>
    <dsp:sp modelId="{16C98ADD-E46F-4212-9385-3C952BC1540C}">
      <dsp:nvSpPr>
        <dsp:cNvPr id="0" name=""/>
        <dsp:cNvSpPr/>
      </dsp:nvSpPr>
      <dsp:spPr>
        <a:xfrm>
          <a:off x="4914812" y="0"/>
          <a:ext cx="1375986" cy="82559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Capability</a:t>
          </a:r>
          <a:endParaRPr lang="en-US" sz="2000" kern="1200" dirty="0"/>
        </a:p>
      </dsp:txBody>
      <dsp:txXfrm>
        <a:off x="4914812" y="0"/>
        <a:ext cx="1375986" cy="825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ADEFF-49B9-4F59-A533-E24C8126E4E9}">
      <dsp:nvSpPr>
        <dsp:cNvPr id="0" name=""/>
        <dsp:cNvSpPr/>
      </dsp:nvSpPr>
      <dsp:spPr>
        <a:xfrm>
          <a:off x="0" y="286"/>
          <a:ext cx="5110019" cy="391470"/>
        </a:xfrm>
        <a:prstGeom prst="roundRect">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Agency</a:t>
          </a:r>
          <a:endParaRPr lang="en-US" sz="1800" kern="1200" dirty="0"/>
        </a:p>
      </dsp:txBody>
      <dsp:txXfrm>
        <a:off x="0" y="286"/>
        <a:ext cx="5110019" cy="3914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27E1D6-C011-CC4D-A4B3-548A3372E525}">
      <dsp:nvSpPr>
        <dsp:cNvPr id="0" name=""/>
        <dsp:cNvSpPr/>
      </dsp:nvSpPr>
      <dsp:spPr>
        <a:xfrm>
          <a:off x="429570" y="472"/>
          <a:ext cx="3346456" cy="20078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Capability</a:t>
          </a:r>
          <a:endParaRPr lang="en-US" sz="4900" kern="1200" dirty="0"/>
        </a:p>
      </dsp:txBody>
      <dsp:txXfrm>
        <a:off x="429570" y="472"/>
        <a:ext cx="3346456" cy="2007873"/>
      </dsp:txXfrm>
    </dsp:sp>
    <dsp:sp modelId="{252968C2-B9A1-4542-A9D1-70FA30802308}">
      <dsp:nvSpPr>
        <dsp:cNvPr id="0" name=""/>
        <dsp:cNvSpPr/>
      </dsp:nvSpPr>
      <dsp:spPr>
        <a:xfrm>
          <a:off x="4110672" y="472"/>
          <a:ext cx="3346456" cy="2007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Functioning</a:t>
          </a:r>
          <a:endParaRPr lang="en-US" sz="4900" kern="1200" dirty="0"/>
        </a:p>
      </dsp:txBody>
      <dsp:txXfrm>
        <a:off x="4110672" y="472"/>
        <a:ext cx="3346456" cy="2007873"/>
      </dsp:txXfrm>
    </dsp:sp>
    <dsp:sp modelId="{28EC8476-6C56-A04F-917D-C28FE77E8B4D}">
      <dsp:nvSpPr>
        <dsp:cNvPr id="0" name=""/>
        <dsp:cNvSpPr/>
      </dsp:nvSpPr>
      <dsp:spPr>
        <a:xfrm>
          <a:off x="429570" y="2342991"/>
          <a:ext cx="3346456" cy="200787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Agency</a:t>
          </a:r>
          <a:endParaRPr lang="en-US" sz="4900" kern="1200" dirty="0"/>
        </a:p>
      </dsp:txBody>
      <dsp:txXfrm>
        <a:off x="429570" y="2342991"/>
        <a:ext cx="3346456" cy="2007873"/>
      </dsp:txXfrm>
    </dsp:sp>
    <dsp:sp modelId="{959D8049-F148-7B4D-96E1-9C59704E3F57}">
      <dsp:nvSpPr>
        <dsp:cNvPr id="0" name=""/>
        <dsp:cNvSpPr/>
      </dsp:nvSpPr>
      <dsp:spPr>
        <a:xfrm>
          <a:off x="4110672" y="2342991"/>
          <a:ext cx="3346456" cy="200787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Conversion</a:t>
          </a:r>
          <a:endParaRPr lang="en-US" sz="4900" kern="1200" dirty="0"/>
        </a:p>
      </dsp:txBody>
      <dsp:txXfrm>
        <a:off x="4110672" y="2342991"/>
        <a:ext cx="3346456" cy="20078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Functioning</a:t>
          </a:r>
          <a:endParaRPr lang="en-US" sz="5000" kern="1200" dirty="0"/>
        </a:p>
      </dsp:txBody>
      <dsp:txXfrm>
        <a:off x="0" y="169057"/>
        <a:ext cx="3450138" cy="20700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Capability</a:t>
          </a:r>
          <a:endParaRPr lang="en-US" sz="5800" kern="1200" dirty="0"/>
        </a:p>
      </dsp:txBody>
      <dsp:txXfrm>
        <a:off x="0" y="169057"/>
        <a:ext cx="3450138" cy="20700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Conversion</a:t>
          </a:r>
          <a:endParaRPr lang="en-US" sz="5300" kern="1200" dirty="0"/>
        </a:p>
      </dsp:txBody>
      <dsp:txXfrm>
        <a:off x="0" y="169057"/>
        <a:ext cx="3450138" cy="207008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Agency</a:t>
          </a:r>
          <a:endParaRPr lang="en-US" sz="6500" kern="1200" dirty="0"/>
        </a:p>
      </dsp:txBody>
      <dsp:txXfrm>
        <a:off x="0" y="169057"/>
        <a:ext cx="3450138" cy="207008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431D6-5B43-B346-838C-86CA7209DF91}">
      <dsp:nvSpPr>
        <dsp:cNvPr id="0" name=""/>
        <dsp:cNvSpPr/>
      </dsp:nvSpPr>
      <dsp:spPr>
        <a:xfrm>
          <a:off x="0" y="0"/>
          <a:ext cx="7776864" cy="4064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cs-CZ" sz="5400" kern="1200" dirty="0" err="1" smtClean="0"/>
            <a:t>Succesful</a:t>
          </a:r>
          <a:r>
            <a:rPr lang="cs-CZ" sz="5400" kern="1200" dirty="0" smtClean="0"/>
            <a:t> </a:t>
          </a:r>
          <a:r>
            <a:rPr lang="cs-CZ" sz="5400" kern="1200" dirty="0" err="1" smtClean="0"/>
            <a:t>interventions</a:t>
          </a:r>
          <a:r>
            <a:rPr lang="cs-CZ" sz="5400" kern="1200" dirty="0" smtClean="0"/>
            <a:t> are </a:t>
          </a:r>
          <a:r>
            <a:rPr lang="cs-CZ" sz="5400" kern="1200" dirty="0" err="1" smtClean="0"/>
            <a:t>expanding</a:t>
          </a:r>
          <a:r>
            <a:rPr lang="cs-CZ" sz="5400" kern="1200" dirty="0" smtClean="0"/>
            <a:t> </a:t>
          </a:r>
          <a:r>
            <a:rPr lang="cs-CZ" sz="5400" kern="1200" dirty="0" err="1" smtClean="0"/>
            <a:t>the</a:t>
          </a:r>
          <a:r>
            <a:rPr lang="cs-CZ" sz="5400" kern="1200" dirty="0" smtClean="0"/>
            <a:t> </a:t>
          </a:r>
          <a:r>
            <a:rPr lang="cs-CZ" sz="5400" kern="1200" dirty="0" err="1" smtClean="0"/>
            <a:t>capabilities</a:t>
          </a:r>
          <a:r>
            <a:rPr lang="cs-CZ" sz="5400" kern="1200" dirty="0" smtClean="0"/>
            <a:t> </a:t>
          </a:r>
          <a:r>
            <a:rPr lang="cs-CZ" sz="5400" kern="1200" dirty="0" err="1" smtClean="0"/>
            <a:t>of</a:t>
          </a:r>
          <a:r>
            <a:rPr lang="cs-CZ" sz="5400" kern="1200" dirty="0" smtClean="0"/>
            <a:t> </a:t>
          </a:r>
          <a:r>
            <a:rPr lang="cs-CZ" sz="5400" kern="1200" dirty="0" err="1" smtClean="0"/>
            <a:t>individuals</a:t>
          </a:r>
          <a:endParaRPr lang="en-US" sz="5400" kern="1200" dirty="0"/>
        </a:p>
      </dsp:txBody>
      <dsp:txXfrm>
        <a:off x="0" y="0"/>
        <a:ext cx="7776864"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01/03/2018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Discussion</a:t>
            </a:r>
            <a:r>
              <a:rPr lang="cs-CZ" dirty="0" smtClean="0"/>
              <a:t> – </a:t>
            </a:r>
            <a:r>
              <a:rPr lang="cs-CZ" dirty="0" err="1" smtClean="0"/>
              <a:t>Why</a:t>
            </a:r>
            <a:r>
              <a:rPr lang="cs-CZ" dirty="0" smtClean="0"/>
              <a:t> </a:t>
            </a:r>
            <a:r>
              <a:rPr lang="cs-CZ" dirty="0" err="1" smtClean="0"/>
              <a:t>did</a:t>
            </a:r>
            <a:r>
              <a:rPr lang="cs-CZ" dirty="0" smtClean="0"/>
              <a:t>  </a:t>
            </a:r>
            <a:r>
              <a:rPr lang="cs-CZ" dirty="0" err="1" smtClean="0"/>
              <a:t>the</a:t>
            </a:r>
            <a:r>
              <a:rPr lang="cs-CZ" dirty="0" smtClean="0"/>
              <a:t> </a:t>
            </a:r>
            <a:r>
              <a:rPr lang="cs-CZ" dirty="0" err="1" smtClean="0"/>
              <a:t>project</a:t>
            </a:r>
            <a:r>
              <a:rPr lang="cs-CZ" dirty="0" smtClean="0"/>
              <a:t> </a:t>
            </a:r>
            <a:r>
              <a:rPr lang="cs-CZ" dirty="0" err="1" smtClean="0"/>
              <a:t>fail</a:t>
            </a:r>
            <a:r>
              <a:rPr lang="cs-CZ" dirty="0" smtClean="0"/>
              <a:t>?</a:t>
            </a:r>
          </a:p>
          <a:p>
            <a:endParaRPr lang="cs-CZ" dirty="0" smtClean="0"/>
          </a:p>
          <a:p>
            <a:pPr marL="171450" indent="-171450">
              <a:buFontTx/>
              <a:buChar char="-"/>
            </a:pPr>
            <a:r>
              <a:rPr lang="cs-CZ" dirty="0" err="1" smtClean="0"/>
              <a:t>Maybe</a:t>
            </a:r>
            <a:r>
              <a:rPr lang="cs-CZ" dirty="0" smtClean="0"/>
              <a:t> </a:t>
            </a:r>
            <a:r>
              <a:rPr lang="cs-CZ" dirty="0" err="1" smtClean="0"/>
              <a:t>it</a:t>
            </a:r>
            <a:r>
              <a:rPr lang="cs-CZ" dirty="0" smtClean="0"/>
              <a:t> </a:t>
            </a:r>
            <a:r>
              <a:rPr lang="cs-CZ" dirty="0" err="1" smtClean="0"/>
              <a:t>was</a:t>
            </a:r>
            <a:r>
              <a:rPr lang="cs-CZ" dirty="0" smtClean="0"/>
              <a:t> not </a:t>
            </a:r>
            <a:r>
              <a:rPr lang="cs-CZ" dirty="0" err="1" smtClean="0"/>
              <a:t>expecting</a:t>
            </a:r>
            <a:r>
              <a:rPr lang="cs-CZ" dirty="0" smtClean="0"/>
              <a:t> </a:t>
            </a:r>
            <a:r>
              <a:rPr lang="cs-CZ" dirty="0" err="1" smtClean="0"/>
              <a:t>that</a:t>
            </a:r>
            <a:r>
              <a:rPr lang="cs-CZ" baseline="0" dirty="0" smtClean="0"/>
              <a:t> </a:t>
            </a:r>
            <a:r>
              <a:rPr lang="cs-CZ" baseline="0" dirty="0" err="1" smtClean="0"/>
              <a:t>african</a:t>
            </a:r>
            <a:r>
              <a:rPr lang="cs-CZ" baseline="0" dirty="0" smtClean="0"/>
              <a:t> </a:t>
            </a:r>
            <a:r>
              <a:rPr lang="cs-CZ" baseline="0" dirty="0" err="1" smtClean="0"/>
              <a:t>children</a:t>
            </a:r>
            <a:r>
              <a:rPr lang="cs-CZ" baseline="0" dirty="0" smtClean="0"/>
              <a:t> </a:t>
            </a:r>
            <a:r>
              <a:rPr lang="cs-CZ" baseline="0" dirty="0" err="1" smtClean="0"/>
              <a:t>will</a:t>
            </a:r>
            <a:r>
              <a:rPr lang="cs-CZ" baseline="0" dirty="0" smtClean="0"/>
              <a:t> not </a:t>
            </a:r>
            <a:r>
              <a:rPr lang="cs-CZ" baseline="0" dirty="0" err="1" smtClean="0"/>
              <a:t>understand</a:t>
            </a:r>
            <a:r>
              <a:rPr lang="cs-CZ" baseline="0" dirty="0" smtClean="0"/>
              <a:t> </a:t>
            </a:r>
            <a:r>
              <a:rPr lang="cs-CZ" baseline="0" dirty="0" err="1" smtClean="0"/>
              <a:t>importance</a:t>
            </a:r>
            <a:r>
              <a:rPr lang="cs-CZ" baseline="0" dirty="0" smtClean="0"/>
              <a:t> </a:t>
            </a:r>
            <a:r>
              <a:rPr lang="cs-CZ" baseline="0" dirty="0" err="1" smtClean="0"/>
              <a:t>of</a:t>
            </a:r>
            <a:r>
              <a:rPr lang="cs-CZ" baseline="0" dirty="0" smtClean="0"/>
              <a:t> </a:t>
            </a:r>
            <a:r>
              <a:rPr lang="cs-CZ" baseline="0" dirty="0" err="1" smtClean="0"/>
              <a:t>well</a:t>
            </a:r>
            <a:r>
              <a:rPr lang="cs-CZ" baseline="0" dirty="0" smtClean="0"/>
              <a:t> and </a:t>
            </a:r>
            <a:r>
              <a:rPr lang="cs-CZ" baseline="0" dirty="0" err="1" smtClean="0"/>
              <a:t>destroy</a:t>
            </a:r>
            <a:r>
              <a:rPr lang="cs-CZ" baseline="0" dirty="0" smtClean="0"/>
              <a:t> </a:t>
            </a:r>
            <a:r>
              <a:rPr lang="cs-CZ" baseline="0" dirty="0" err="1" smtClean="0"/>
              <a:t>it</a:t>
            </a:r>
            <a:r>
              <a:rPr lang="cs-CZ" baseline="0" dirty="0" smtClean="0"/>
              <a:t> in a game</a:t>
            </a:r>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didn‘t</a:t>
            </a:r>
            <a:r>
              <a:rPr lang="cs-CZ" baseline="0" dirty="0" smtClean="0"/>
              <a:t> </a:t>
            </a:r>
            <a:r>
              <a:rPr lang="cs-CZ" baseline="0" dirty="0" err="1" smtClean="0"/>
              <a:t>took</a:t>
            </a:r>
            <a:r>
              <a:rPr lang="cs-CZ" baseline="0" dirty="0" smtClean="0"/>
              <a:t> </a:t>
            </a:r>
            <a:r>
              <a:rPr lang="cs-CZ" baseline="0" dirty="0" err="1" smtClean="0"/>
              <a:t>into</a:t>
            </a:r>
            <a:r>
              <a:rPr lang="cs-CZ" baseline="0" dirty="0" smtClean="0"/>
              <a:t> </a:t>
            </a:r>
            <a:r>
              <a:rPr lang="cs-CZ" baseline="0" dirty="0" err="1" smtClean="0"/>
              <a:t>account</a:t>
            </a:r>
            <a:r>
              <a:rPr lang="cs-CZ" baseline="0" dirty="0" smtClean="0"/>
              <a:t> gender </a:t>
            </a:r>
            <a:r>
              <a:rPr lang="cs-CZ" baseline="0" dirty="0" err="1" smtClean="0"/>
              <a:t>aspects</a:t>
            </a:r>
            <a:r>
              <a:rPr lang="cs-CZ" baseline="0" dirty="0" smtClean="0"/>
              <a:t> – </a:t>
            </a:r>
            <a:r>
              <a:rPr lang="cs-CZ" baseline="0" dirty="0" err="1" smtClean="0"/>
              <a:t>women</a:t>
            </a:r>
            <a:r>
              <a:rPr lang="cs-CZ" baseline="0" dirty="0" smtClean="0"/>
              <a:t> </a:t>
            </a:r>
            <a:r>
              <a:rPr lang="cs-CZ" baseline="0" dirty="0" err="1" smtClean="0"/>
              <a:t>now</a:t>
            </a:r>
            <a:r>
              <a:rPr lang="cs-CZ" baseline="0" dirty="0" smtClean="0"/>
              <a:t> had more </a:t>
            </a:r>
            <a:r>
              <a:rPr lang="cs-CZ" baseline="0" dirty="0" err="1" smtClean="0"/>
              <a:t>time</a:t>
            </a:r>
            <a:r>
              <a:rPr lang="cs-CZ" baseline="0" dirty="0" smtClean="0"/>
              <a:t> and </a:t>
            </a:r>
            <a:r>
              <a:rPr lang="cs-CZ" baseline="0" dirty="0" err="1" smtClean="0"/>
              <a:t>were</a:t>
            </a:r>
            <a:r>
              <a:rPr lang="cs-CZ" baseline="0" dirty="0" smtClean="0"/>
              <a:t> </a:t>
            </a:r>
            <a:r>
              <a:rPr lang="cs-CZ" baseline="0" dirty="0" err="1" smtClean="0"/>
              <a:t>able</a:t>
            </a:r>
            <a:r>
              <a:rPr lang="cs-CZ" baseline="0" dirty="0" smtClean="0"/>
              <a:t> to </a:t>
            </a:r>
            <a:r>
              <a:rPr lang="cs-CZ" baseline="0" dirty="0" err="1" smtClean="0"/>
              <a:t>be</a:t>
            </a:r>
            <a:r>
              <a:rPr lang="cs-CZ" baseline="0" dirty="0" smtClean="0"/>
              <a:t> more </a:t>
            </a:r>
            <a:r>
              <a:rPr lang="cs-CZ" baseline="0" dirty="0" err="1" smtClean="0"/>
              <a:t>active</a:t>
            </a:r>
            <a:r>
              <a:rPr lang="cs-CZ" baseline="0" dirty="0" smtClean="0"/>
              <a:t> in </a:t>
            </a:r>
            <a:r>
              <a:rPr lang="cs-CZ" baseline="0" dirty="0" err="1" smtClean="0"/>
              <a:t>village</a:t>
            </a:r>
            <a:r>
              <a:rPr lang="cs-CZ" baseline="0" dirty="0" smtClean="0"/>
              <a:t> </a:t>
            </a:r>
            <a:r>
              <a:rPr lang="cs-CZ" baseline="0" dirty="0" err="1" smtClean="0"/>
              <a:t>affaires</a:t>
            </a:r>
            <a:r>
              <a:rPr lang="cs-CZ" baseline="0" dirty="0" smtClean="0"/>
              <a:t> and </a:t>
            </a:r>
            <a:r>
              <a:rPr lang="cs-CZ" baseline="0" dirty="0" err="1" smtClean="0"/>
              <a:t>this</a:t>
            </a:r>
            <a:r>
              <a:rPr lang="cs-CZ" baseline="0" dirty="0" smtClean="0"/>
              <a:t> has </a:t>
            </a:r>
            <a:r>
              <a:rPr lang="cs-CZ" baseline="0" dirty="0" err="1" smtClean="0"/>
              <a:t>challenged</a:t>
            </a:r>
            <a:r>
              <a:rPr lang="cs-CZ" baseline="0" dirty="0" smtClean="0"/>
              <a:t> </a:t>
            </a:r>
            <a:r>
              <a:rPr lang="cs-CZ" baseline="0" dirty="0" err="1" smtClean="0"/>
              <a:t>the</a:t>
            </a:r>
            <a:r>
              <a:rPr lang="cs-CZ" baseline="0" dirty="0" smtClean="0"/>
              <a:t> </a:t>
            </a:r>
            <a:r>
              <a:rPr lang="cs-CZ" baseline="0" dirty="0" err="1" smtClean="0"/>
              <a:t>position</a:t>
            </a:r>
            <a:r>
              <a:rPr lang="cs-CZ" baseline="0" dirty="0" smtClean="0"/>
              <a:t> </a:t>
            </a:r>
            <a:r>
              <a:rPr lang="cs-CZ" baseline="0" dirty="0" err="1" smtClean="0"/>
              <a:t>of</a:t>
            </a:r>
            <a:r>
              <a:rPr lang="cs-CZ" baseline="0" dirty="0" smtClean="0"/>
              <a:t> </a:t>
            </a:r>
            <a:r>
              <a:rPr lang="cs-CZ" baseline="0" dirty="0" err="1" smtClean="0"/>
              <a:t>men</a:t>
            </a:r>
            <a:endParaRPr lang="cs-CZ" baseline="0" dirty="0" smtClean="0"/>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didn‘t</a:t>
            </a:r>
            <a:r>
              <a:rPr lang="cs-CZ" baseline="0" dirty="0" smtClean="0"/>
              <a:t> </a:t>
            </a:r>
            <a:r>
              <a:rPr lang="cs-CZ" baseline="0" dirty="0" err="1" smtClean="0"/>
              <a:t>fully</a:t>
            </a:r>
            <a:r>
              <a:rPr lang="cs-CZ" baseline="0" dirty="0" smtClean="0"/>
              <a:t> </a:t>
            </a:r>
            <a:r>
              <a:rPr lang="cs-CZ" baseline="0" dirty="0" err="1" smtClean="0"/>
              <a:t>understand</a:t>
            </a:r>
            <a:r>
              <a:rPr lang="cs-CZ" baseline="0" dirty="0" smtClean="0"/>
              <a:t> </a:t>
            </a:r>
            <a:r>
              <a:rPr lang="cs-CZ" baseline="0" dirty="0" err="1" smtClean="0"/>
              <a:t>the</a:t>
            </a:r>
            <a:r>
              <a:rPr lang="cs-CZ" baseline="0" dirty="0" smtClean="0"/>
              <a:t> </a:t>
            </a:r>
            <a:r>
              <a:rPr lang="cs-CZ" baseline="0" dirty="0" err="1" smtClean="0"/>
              <a:t>importance</a:t>
            </a:r>
            <a:r>
              <a:rPr lang="cs-CZ" baseline="0" dirty="0" smtClean="0"/>
              <a:t> </a:t>
            </a:r>
            <a:r>
              <a:rPr lang="cs-CZ" baseline="0" dirty="0" err="1" smtClean="0"/>
              <a:t>of</a:t>
            </a:r>
            <a:r>
              <a:rPr lang="cs-CZ" baseline="0" dirty="0" smtClean="0"/>
              <a:t> </a:t>
            </a:r>
            <a:r>
              <a:rPr lang="cs-CZ" baseline="0" dirty="0" err="1" smtClean="0"/>
              <a:t>water</a:t>
            </a:r>
            <a:r>
              <a:rPr lang="cs-CZ" baseline="0" dirty="0" smtClean="0"/>
              <a:t> </a:t>
            </a:r>
            <a:r>
              <a:rPr lang="cs-CZ" baseline="0" dirty="0" err="1" smtClean="0"/>
              <a:t>fetching</a:t>
            </a:r>
            <a:r>
              <a:rPr lang="cs-CZ" baseline="0" dirty="0" smtClean="0"/>
              <a:t> </a:t>
            </a:r>
            <a:r>
              <a:rPr lang="cs-CZ" baseline="0" dirty="0" err="1" smtClean="0"/>
              <a:t>ritual</a:t>
            </a:r>
            <a:r>
              <a:rPr lang="cs-CZ" baseline="0" dirty="0" smtClean="0"/>
              <a:t> </a:t>
            </a:r>
            <a:r>
              <a:rPr lang="cs-CZ" baseline="0" dirty="0" err="1" smtClean="0"/>
              <a:t>for</a:t>
            </a:r>
            <a:r>
              <a:rPr lang="cs-CZ" baseline="0" dirty="0" smtClean="0"/>
              <a:t> </a:t>
            </a:r>
            <a:r>
              <a:rPr lang="cs-CZ" baseline="0" dirty="0" err="1" smtClean="0"/>
              <a:t>women</a:t>
            </a:r>
            <a:endParaRPr lang="cs-CZ" baseline="0" dirty="0" smtClean="0"/>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failed</a:t>
            </a:r>
            <a:r>
              <a:rPr lang="cs-CZ" baseline="0" dirty="0" smtClean="0"/>
              <a:t> to </a:t>
            </a:r>
            <a:r>
              <a:rPr lang="cs-CZ" baseline="0" dirty="0" err="1" smtClean="0"/>
              <a:t>secure</a:t>
            </a:r>
            <a:r>
              <a:rPr lang="cs-CZ" baseline="0" dirty="0" smtClean="0"/>
              <a:t> </a:t>
            </a:r>
            <a:r>
              <a:rPr lang="cs-CZ" baseline="0" dirty="0" err="1" smtClean="0"/>
              <a:t>equity</a:t>
            </a:r>
            <a:r>
              <a:rPr lang="cs-CZ" baseline="0" dirty="0" smtClean="0"/>
              <a:t>, as </a:t>
            </a:r>
            <a:r>
              <a:rPr lang="cs-CZ" baseline="0" dirty="0" err="1" smtClean="0"/>
              <a:t>the</a:t>
            </a:r>
            <a:r>
              <a:rPr lang="cs-CZ" baseline="0" dirty="0" smtClean="0"/>
              <a:t> </a:t>
            </a:r>
            <a:r>
              <a:rPr lang="cs-CZ" baseline="0" dirty="0" err="1" smtClean="0"/>
              <a:t>well</a:t>
            </a:r>
            <a:r>
              <a:rPr lang="cs-CZ" baseline="0" dirty="0" smtClean="0"/>
              <a:t> </a:t>
            </a:r>
            <a:r>
              <a:rPr lang="cs-CZ" baseline="0" dirty="0" err="1" smtClean="0"/>
              <a:t>was</a:t>
            </a:r>
            <a:r>
              <a:rPr lang="cs-CZ" baseline="0" dirty="0" smtClean="0"/>
              <a:t> </a:t>
            </a:r>
            <a:r>
              <a:rPr lang="cs-CZ" baseline="0" dirty="0" err="1" smtClean="0"/>
              <a:t>destroyed</a:t>
            </a:r>
            <a:r>
              <a:rPr lang="cs-CZ" baseline="0" dirty="0" smtClean="0"/>
              <a:t> by </a:t>
            </a:r>
            <a:r>
              <a:rPr lang="cs-CZ" baseline="0" dirty="0" err="1" smtClean="0"/>
              <a:t>envious</a:t>
            </a:r>
            <a:r>
              <a:rPr lang="cs-CZ" baseline="0" dirty="0" smtClean="0"/>
              <a:t> </a:t>
            </a:r>
            <a:r>
              <a:rPr lang="cs-CZ" baseline="0" dirty="0" err="1" smtClean="0"/>
              <a:t>people</a:t>
            </a:r>
            <a:r>
              <a:rPr lang="cs-CZ" baseline="0" dirty="0" smtClean="0"/>
              <a:t> </a:t>
            </a:r>
            <a:r>
              <a:rPr lang="cs-CZ" baseline="0" dirty="0" err="1" smtClean="0"/>
              <a:t>from</a:t>
            </a:r>
            <a:r>
              <a:rPr lang="cs-CZ" baseline="0" dirty="0" smtClean="0"/>
              <a:t> </a:t>
            </a:r>
            <a:r>
              <a:rPr lang="cs-CZ" baseline="0" dirty="0" err="1" smtClean="0"/>
              <a:t>nearby</a:t>
            </a:r>
            <a:r>
              <a:rPr lang="cs-CZ" baseline="0" dirty="0" smtClean="0"/>
              <a:t> </a:t>
            </a:r>
            <a:r>
              <a:rPr lang="cs-CZ" baseline="0" dirty="0" err="1" smtClean="0"/>
              <a:t>village</a:t>
            </a:r>
            <a:r>
              <a:rPr lang="cs-CZ" baseline="0" dirty="0" smtClean="0"/>
              <a:t> </a:t>
            </a:r>
            <a:r>
              <a:rPr lang="cs-CZ" baseline="0" dirty="0" err="1" smtClean="0"/>
              <a:t>where</a:t>
            </a:r>
            <a:r>
              <a:rPr lang="cs-CZ" baseline="0" dirty="0" smtClean="0"/>
              <a:t> no </a:t>
            </a:r>
            <a:r>
              <a:rPr lang="cs-CZ" baseline="0" dirty="0" err="1" smtClean="0"/>
              <a:t>well</a:t>
            </a:r>
            <a:r>
              <a:rPr lang="cs-CZ" baseline="0" dirty="0" smtClean="0"/>
              <a:t> </a:t>
            </a:r>
            <a:r>
              <a:rPr lang="cs-CZ" baseline="0" dirty="0" err="1" smtClean="0"/>
              <a:t>was</a:t>
            </a:r>
            <a:r>
              <a:rPr lang="cs-CZ" baseline="0" dirty="0" smtClean="0"/>
              <a:t> </a:t>
            </a:r>
            <a:r>
              <a:rPr lang="cs-CZ" baseline="0" dirty="0" err="1" smtClean="0"/>
              <a:t>drilled</a:t>
            </a:r>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47</a:t>
            </a:fld>
            <a:endParaRPr lang="cs-CZ"/>
          </a:p>
        </p:txBody>
      </p:sp>
    </p:spTree>
    <p:extLst>
      <p:ext uri="{BB962C8B-B14F-4D97-AF65-F5344CB8AC3E}">
        <p14:creationId xmlns:p14="http://schemas.microsoft.com/office/powerpoint/2010/main" xmlns="" val="126902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54</a:t>
            </a:fld>
            <a:endParaRPr lang="cs-CZ"/>
          </a:p>
        </p:txBody>
      </p:sp>
    </p:spTree>
    <p:extLst>
      <p:ext uri="{BB962C8B-B14F-4D97-AF65-F5344CB8AC3E}">
        <p14:creationId xmlns:p14="http://schemas.microsoft.com/office/powerpoint/2010/main" xmlns="" val="13768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Reason</a:t>
            </a:r>
            <a:r>
              <a:rPr lang="cs-CZ" dirty="0" smtClean="0"/>
              <a:t> to </a:t>
            </a:r>
            <a:r>
              <a:rPr lang="cs-CZ" dirty="0" err="1" smtClean="0"/>
              <a:t>value</a:t>
            </a:r>
            <a:r>
              <a:rPr lang="cs-CZ" dirty="0" smtClean="0"/>
              <a:t> – </a:t>
            </a:r>
            <a:r>
              <a:rPr lang="cs-CZ" dirty="0" err="1" smtClean="0"/>
              <a:t>it</a:t>
            </a:r>
            <a:r>
              <a:rPr lang="cs-CZ" dirty="0" smtClean="0"/>
              <a:t> </a:t>
            </a:r>
            <a:r>
              <a:rPr lang="cs-CZ" dirty="0" err="1" smtClean="0"/>
              <a:t>is</a:t>
            </a:r>
            <a:r>
              <a:rPr lang="cs-CZ" dirty="0" smtClean="0"/>
              <a:t> </a:t>
            </a:r>
            <a:r>
              <a:rPr lang="cs-CZ" dirty="0" err="1" smtClean="0"/>
              <a:t>relational</a:t>
            </a:r>
            <a:r>
              <a:rPr lang="cs-CZ" dirty="0" smtClean="0"/>
              <a:t> </a:t>
            </a:r>
            <a:r>
              <a:rPr lang="cs-CZ" dirty="0" err="1" smtClean="0"/>
              <a:t>concept</a:t>
            </a:r>
            <a:r>
              <a:rPr lang="cs-CZ" dirty="0" smtClean="0"/>
              <a:t>,</a:t>
            </a:r>
            <a:r>
              <a:rPr lang="cs-CZ" baseline="0" dirty="0" smtClean="0"/>
              <a:t> </a:t>
            </a:r>
            <a:r>
              <a:rPr lang="cs-CZ" baseline="0" dirty="0" err="1" smtClean="0"/>
              <a:t>personal</a:t>
            </a:r>
            <a:r>
              <a:rPr lang="cs-CZ" baseline="0" dirty="0" smtClean="0"/>
              <a:t> </a:t>
            </a:r>
            <a:r>
              <a:rPr lang="cs-CZ" baseline="0" dirty="0" err="1" smtClean="0"/>
              <a:t>and</a:t>
            </a:r>
            <a:r>
              <a:rPr lang="cs-CZ" baseline="0" dirty="0" smtClean="0"/>
              <a:t> </a:t>
            </a:r>
            <a:r>
              <a:rPr lang="cs-CZ" baseline="0" dirty="0" err="1" smtClean="0"/>
              <a:t>individual</a:t>
            </a:r>
            <a:r>
              <a:rPr lang="cs-CZ" baseline="0" dirty="0" smtClean="0"/>
              <a:t> </a:t>
            </a:r>
            <a:r>
              <a:rPr lang="cs-CZ" baseline="0" dirty="0" err="1" smtClean="0"/>
              <a:t>one</a:t>
            </a:r>
            <a:r>
              <a:rPr lang="cs-CZ" baseline="0" dirty="0" smtClean="0"/>
              <a:t>. I </a:t>
            </a:r>
            <a:r>
              <a:rPr lang="cs-CZ" baseline="0" dirty="0" err="1" smtClean="0"/>
              <a:t>like</a:t>
            </a:r>
            <a:r>
              <a:rPr lang="cs-CZ" baseline="0" dirty="0" smtClean="0"/>
              <a:t> </a:t>
            </a:r>
            <a:r>
              <a:rPr lang="cs-CZ" baseline="0" dirty="0" err="1" smtClean="0"/>
              <a:t>it</a:t>
            </a:r>
            <a:r>
              <a:rPr lang="cs-CZ" baseline="0" dirty="0" smtClean="0"/>
              <a:t>…  I </a:t>
            </a:r>
            <a:r>
              <a:rPr lang="cs-CZ" baseline="0" dirty="0" err="1" smtClean="0"/>
              <a:t>enjoy</a:t>
            </a:r>
            <a:r>
              <a:rPr lang="cs-CZ" baseline="0" dirty="0" smtClean="0"/>
              <a:t> </a:t>
            </a:r>
            <a:r>
              <a:rPr lang="cs-CZ" baseline="0" dirty="0" err="1" smtClean="0"/>
              <a:t>it</a:t>
            </a:r>
            <a:r>
              <a:rPr lang="cs-CZ" baseline="0" dirty="0" smtClean="0"/>
              <a:t>. </a:t>
            </a:r>
            <a:r>
              <a:rPr lang="cs-CZ" baseline="0" dirty="0" err="1" smtClean="0"/>
              <a:t>This</a:t>
            </a:r>
            <a:r>
              <a:rPr lang="cs-CZ" baseline="0" dirty="0" smtClean="0"/>
              <a:t> </a:t>
            </a:r>
            <a:r>
              <a:rPr lang="cs-CZ" baseline="0" dirty="0" err="1" smtClean="0"/>
              <a:t>means</a:t>
            </a:r>
            <a:r>
              <a:rPr lang="cs-CZ" baseline="0" dirty="0" smtClean="0"/>
              <a:t> </a:t>
            </a:r>
            <a:r>
              <a:rPr lang="cs-CZ" baseline="0" dirty="0" err="1" smtClean="0"/>
              <a:t>that</a:t>
            </a:r>
            <a:r>
              <a:rPr lang="cs-CZ" baseline="0" dirty="0" smtClean="0"/>
              <a:t> I </a:t>
            </a:r>
            <a:r>
              <a:rPr lang="cs-CZ" baseline="0" dirty="0" err="1" smtClean="0"/>
              <a:t>am</a:t>
            </a:r>
            <a:r>
              <a:rPr lang="cs-CZ" baseline="0" dirty="0" smtClean="0"/>
              <a:t> </a:t>
            </a:r>
            <a:r>
              <a:rPr lang="cs-CZ" baseline="0" dirty="0" err="1" smtClean="0"/>
              <a:t>intrinsicly</a:t>
            </a:r>
            <a:r>
              <a:rPr lang="cs-CZ" baseline="0" dirty="0" smtClean="0"/>
              <a:t> </a:t>
            </a:r>
            <a:r>
              <a:rPr lang="cs-CZ" baseline="0" dirty="0" err="1" smtClean="0"/>
              <a:t>motivated</a:t>
            </a:r>
            <a:r>
              <a:rPr lang="cs-CZ" baseline="0" dirty="0" smtClean="0"/>
              <a:t> </a:t>
            </a:r>
            <a:r>
              <a:rPr lang="cs-CZ" baseline="0" dirty="0" err="1" smtClean="0"/>
              <a:t>towards</a:t>
            </a:r>
            <a:r>
              <a:rPr lang="cs-CZ" baseline="0" dirty="0" smtClean="0"/>
              <a:t> </a:t>
            </a:r>
            <a:r>
              <a:rPr lang="cs-CZ" baseline="0" dirty="0" err="1" smtClean="0"/>
              <a:t>this</a:t>
            </a:r>
            <a:r>
              <a:rPr lang="cs-CZ" baseline="0" dirty="0" smtClean="0"/>
              <a:t> </a:t>
            </a:r>
            <a:r>
              <a:rPr lang="cs-CZ" baseline="0" dirty="0" err="1" smtClean="0"/>
              <a:t>functionining</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56</a:t>
            </a:fld>
            <a:endParaRPr lang="cs-CZ"/>
          </a:p>
        </p:txBody>
      </p:sp>
    </p:spTree>
    <p:extLst>
      <p:ext uri="{BB962C8B-B14F-4D97-AF65-F5344CB8AC3E}">
        <p14:creationId xmlns:p14="http://schemas.microsoft.com/office/powerpoint/2010/main" xmlns="" val="103013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0942770-9424-442A-B925-CDFA5BB992BD}" type="slidenum">
              <a:rPr lang="el-GR" smtClean="0"/>
              <a:pPr/>
              <a:t>58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model we have so far for understanding “wellbeing” is the Amartya Sen’s model of capabilities approach.</a:t>
            </a:r>
            <a:r>
              <a:rPr lang="nl-BE" dirty="0" smtClean="0"/>
              <a:t> Now, let us tackle a fundamental issue that relates to “how” we, as public servants, are supposed to support the quest for well-being</a:t>
            </a:r>
          </a:p>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60</a:t>
            </a:fld>
            <a:endParaRPr lang="el-GR"/>
          </a:p>
        </p:txBody>
      </p:sp>
    </p:spTree>
    <p:extLst>
      <p:ext uri="{BB962C8B-B14F-4D97-AF65-F5344CB8AC3E}">
        <p14:creationId xmlns:p14="http://schemas.microsoft.com/office/powerpoint/2010/main" xmlns="" val="938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61</a:t>
            </a:fld>
            <a:endParaRPr lang="el-GR"/>
          </a:p>
        </p:txBody>
      </p:sp>
    </p:spTree>
    <p:extLst>
      <p:ext uri="{BB962C8B-B14F-4D97-AF65-F5344CB8AC3E}">
        <p14:creationId xmlns:p14="http://schemas.microsoft.com/office/powerpoint/2010/main" xmlns="" val="342603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43312B69-3394-40AF-928E-A603DA2A36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01/03/2018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01/03/2018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be/url?sa=i&amp;rct=j&amp;q=&amp;esrc=s&amp;source=images&amp;cd=&amp;cad=rja&amp;uact=8&amp;ved=0CAcQjRxqFQoTCIXJv47e78gCFUKJGgodlI4OlA&amp;url=http://www.wikiwand.com/en/Singapore_Prison_Service&amp;psig=AFQjCNGCZ86_dz85eJTxN2lgy9AltywGXw&amp;ust=144648483592145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rezi.com/o7ykjacbhlih/?utm_campaign=share&amp;utm_medium=co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l1.cuni.cz/mod/url/view.php?id=283326" TargetMode="External"/><Relationship Id="rId2" Type="http://schemas.openxmlformats.org/officeDocument/2006/relationships/hyperlink" Target="https://dl1.cuni.cz/mod/url/view.php?id=283327" TargetMode="External"/><Relationship Id="rId1" Type="http://schemas.openxmlformats.org/officeDocument/2006/relationships/slideLayout" Target="../slideLayouts/slideLayout2.xml"/><Relationship Id="rId5" Type="http://schemas.openxmlformats.org/officeDocument/2006/relationships/hyperlink" Target="https://dl1.cuni.cz/mod/url/view.php?id=283725" TargetMode="External"/><Relationship Id="rId4" Type="http://schemas.openxmlformats.org/officeDocument/2006/relationships/hyperlink" Target="https://dl1.cuni.cz/mod/url/view.php?id=28372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articiple.net/families" TargetMode="External"/><Relationship Id="rId2" Type="http://schemas.openxmlformats.org/officeDocument/2006/relationships/hyperlink" Target="https://dl1.cuni.cz/mod/url/view.php?id=283729" TargetMode="External"/><Relationship Id="rId1" Type="http://schemas.openxmlformats.org/officeDocument/2006/relationships/slideLayout" Target="../slideLayouts/slideLayout2.xml"/><Relationship Id="rId6" Type="http://schemas.openxmlformats.org/officeDocument/2006/relationships/hyperlink" Target="https://dl1.cuni.cz/mod/resource/view.php?id=283734" TargetMode="External"/><Relationship Id="rId5" Type="http://schemas.openxmlformats.org/officeDocument/2006/relationships/hyperlink" Target="https://dl1.cuni.cz/mod/url/view.php?id=283328" TargetMode="External"/><Relationship Id="rId4"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tiff"/><Relationship Id="rId18" Type="http://schemas.openxmlformats.org/officeDocument/2006/relationships/image" Target="../media/image26.tiff"/><Relationship Id="rId3" Type="http://schemas.openxmlformats.org/officeDocument/2006/relationships/diagramData" Target="../diagrams/data1.xml"/><Relationship Id="rId21" Type="http://schemas.openxmlformats.org/officeDocument/2006/relationships/image" Target="../media/image29.tiff"/><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5.tiff"/><Relationship Id="rId2" Type="http://schemas.openxmlformats.org/officeDocument/2006/relationships/notesSlide" Target="../notesSlides/notesSlide2.xml"/><Relationship Id="rId16" Type="http://schemas.openxmlformats.org/officeDocument/2006/relationships/image" Target="../media/image24.tiff"/><Relationship Id="rId20"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tiff"/><Relationship Id="rId10" Type="http://schemas.openxmlformats.org/officeDocument/2006/relationships/diagramQuickStyle" Target="../diagrams/quickStyle2.xml"/><Relationship Id="rId19" Type="http://schemas.openxmlformats.org/officeDocument/2006/relationships/image" Target="../media/image27.tif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2.tiff"/></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oogle.be/url?sa=i&amp;rct=j&amp;q=&amp;esrc=s&amp;frm=1&amp;source=images&amp;cd=&amp;cad=rja&amp;uact=8&amp;docid=H_pCO3LHYlFMVM&amp;tbnid=74AM_2VeXijZCM:&amp;ved=0CAUQjRw&amp;url=http://www.nsworld.org/content/new-%E2%80%9Cdiscoveries%E2%80%9D-section-website-launched&amp;ei=UmWMU-nwD4WOO-qMgOgE&amp;bvm=bv.67720277,d.ZWU&amp;psig=AFQjCNFpIAuJe-Bs3eUrHxw3JiSlXDG-gg&amp;ust=14017961518138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smtClean="0"/>
              <a:t>#2</a:t>
            </a:r>
          </a:p>
          <a:p>
            <a:r>
              <a:rPr lang="en-GB" noProof="0" smtClean="0"/>
              <a:t>March 1, 2018</a:t>
            </a:r>
            <a:endParaRPr lang="en-GB" noProof="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375" y="1616075"/>
            <a:ext cx="535781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ep 1"/>
          <p:cNvGrpSpPr>
            <a:grpSpLocks/>
          </p:cNvGrpSpPr>
          <p:nvPr/>
        </p:nvGrpSpPr>
        <p:grpSpPr bwMode="auto">
          <a:xfrm>
            <a:off x="2074863" y="1039813"/>
            <a:ext cx="2592387" cy="1728787"/>
            <a:chOff x="2074863" y="1039813"/>
            <a:chExt cx="2592387" cy="1728787"/>
          </a:xfrm>
        </p:grpSpPr>
        <p:cxnSp>
          <p:nvCxnSpPr>
            <p:cNvPr id="68624" name="Rechte verbindingslijn met pijl 6"/>
            <p:cNvCxnSpPr>
              <a:cxnSpLocks noChangeShapeType="1"/>
            </p:cNvCxnSpPr>
            <p:nvPr/>
          </p:nvCxnSpPr>
          <p:spPr bwMode="auto">
            <a:xfrm flipH="1" flipV="1">
              <a:off x="3059113" y="1847850"/>
              <a:ext cx="792162" cy="92075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625" name="Rechthoek 7"/>
            <p:cNvSpPr>
              <a:spLocks noChangeArrowheads="1"/>
            </p:cNvSpPr>
            <p:nvPr/>
          </p:nvSpPr>
          <p:spPr bwMode="auto">
            <a:xfrm>
              <a:off x="2074863" y="1039813"/>
              <a:ext cx="25923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a:t>traditional basis for accountability in the sense of achieving and improving efficiency</a:t>
              </a:r>
              <a:endParaRPr lang="nl-BE" sz="1400"/>
            </a:p>
          </p:txBody>
        </p:sp>
      </p:grpSp>
      <p:grpSp>
        <p:nvGrpSpPr>
          <p:cNvPr id="3" name="Groep 2"/>
          <p:cNvGrpSpPr>
            <a:grpSpLocks/>
          </p:cNvGrpSpPr>
          <p:nvPr/>
        </p:nvGrpSpPr>
        <p:grpSpPr bwMode="auto">
          <a:xfrm>
            <a:off x="4356100" y="1988343"/>
            <a:ext cx="4885063" cy="2031325"/>
            <a:chOff x="3230791" y="1988343"/>
            <a:chExt cx="6001664" cy="2031325"/>
          </a:xfrm>
        </p:grpSpPr>
        <p:cxnSp>
          <p:nvCxnSpPr>
            <p:cNvPr id="68622" name="Rechte verbindingslijn met pijl 9"/>
            <p:cNvCxnSpPr>
              <a:cxnSpLocks noChangeShapeType="1"/>
            </p:cNvCxnSpPr>
            <p:nvPr/>
          </p:nvCxnSpPr>
          <p:spPr bwMode="auto">
            <a:xfrm>
              <a:off x="3230791" y="2552701"/>
              <a:ext cx="3002061" cy="444499"/>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623" name="Rechthoek 10"/>
            <p:cNvSpPr>
              <a:spLocks noChangeArrowheads="1"/>
            </p:cNvSpPr>
            <p:nvPr/>
          </p:nvSpPr>
          <p:spPr bwMode="auto">
            <a:xfrm>
              <a:off x="6173344" y="1988343"/>
              <a:ext cx="3059111"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public purpose, that extends beyond the walls of the </a:t>
              </a:r>
              <a:r>
                <a:rPr lang="en-US" sz="1400" dirty="0" err="1"/>
                <a:t>organisation</a:t>
              </a:r>
              <a:r>
                <a:rPr lang="en-US" sz="1400" dirty="0"/>
                <a:t> and the </a:t>
              </a:r>
              <a:r>
                <a:rPr lang="en-US" sz="1400" dirty="0" err="1"/>
                <a:t>programmes</a:t>
              </a:r>
              <a:r>
                <a:rPr lang="en-US" sz="1400" dirty="0"/>
                <a:t> and services they administer and requires to work with other </a:t>
              </a:r>
              <a:r>
                <a:rPr lang="en-US" sz="1400" b="1" u="sng" dirty="0"/>
                <a:t>public </a:t>
              </a:r>
              <a:r>
                <a:rPr lang="en-US" sz="1400" dirty="0" err="1"/>
                <a:t>organisations</a:t>
              </a:r>
              <a:r>
                <a:rPr lang="en-US" sz="1400" dirty="0"/>
                <a:t> (</a:t>
              </a:r>
              <a:r>
                <a:rPr lang="en-US" sz="1400" dirty="0" err="1"/>
                <a:t>eg</a:t>
              </a:r>
              <a:r>
                <a:rPr lang="en-US" sz="1400" dirty="0"/>
                <a:t> within the health system, the education system, etc.)</a:t>
              </a:r>
              <a:endParaRPr lang="nl-BE" sz="1400" dirty="0"/>
            </a:p>
          </p:txBody>
        </p:sp>
      </p:grpSp>
      <p:grpSp>
        <p:nvGrpSpPr>
          <p:cNvPr id="4" name="Groep 4"/>
          <p:cNvGrpSpPr>
            <a:grpSpLocks/>
          </p:cNvGrpSpPr>
          <p:nvPr/>
        </p:nvGrpSpPr>
        <p:grpSpPr bwMode="auto">
          <a:xfrm>
            <a:off x="4154488" y="4856163"/>
            <a:ext cx="4918075" cy="1241425"/>
            <a:chOff x="4154488" y="4856163"/>
            <a:chExt cx="4918075" cy="1241425"/>
          </a:xfrm>
        </p:grpSpPr>
        <p:cxnSp>
          <p:nvCxnSpPr>
            <p:cNvPr id="68618" name="Rechte verbindingslijn met pijl 16"/>
            <p:cNvCxnSpPr>
              <a:cxnSpLocks noChangeShapeType="1"/>
            </p:cNvCxnSpPr>
            <p:nvPr/>
          </p:nvCxnSpPr>
          <p:spPr bwMode="auto">
            <a:xfrm>
              <a:off x="4154488" y="4856163"/>
              <a:ext cx="273050" cy="43180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619" name="Rechthoek 17"/>
            <p:cNvSpPr>
              <a:spLocks noChangeArrowheads="1"/>
            </p:cNvSpPr>
            <p:nvPr/>
          </p:nvSpPr>
          <p:spPr bwMode="auto">
            <a:xfrm>
              <a:off x="4500563" y="4929188"/>
              <a:ext cx="4572000"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active citizenry, resilient communities and a civic spirit conducive to collective action builds </a:t>
              </a:r>
              <a:r>
                <a:rPr lang="en-US" sz="1400" b="1" dirty="0"/>
                <a:t>the social capital </a:t>
              </a:r>
              <a:r>
                <a:rPr lang="en-US" sz="1400" dirty="0"/>
                <a:t>that contributes (next to other forms of capital) to overall performance of a society. Achieve by improving access, allow stronger voices and give greater choice. </a:t>
              </a:r>
              <a:endParaRPr lang="nl-BE" sz="1400" dirty="0"/>
            </a:p>
          </p:txBody>
        </p:sp>
      </p:grpSp>
      <p:grpSp>
        <p:nvGrpSpPr>
          <p:cNvPr id="5" name="Groep 5"/>
          <p:cNvGrpSpPr>
            <a:grpSpLocks/>
          </p:cNvGrpSpPr>
          <p:nvPr/>
        </p:nvGrpSpPr>
        <p:grpSpPr bwMode="auto">
          <a:xfrm>
            <a:off x="34925" y="247650"/>
            <a:ext cx="6751638" cy="5849939"/>
            <a:chOff x="34925" y="247650"/>
            <a:chExt cx="6751638" cy="5849939"/>
          </a:xfrm>
        </p:grpSpPr>
        <p:cxnSp>
          <p:nvCxnSpPr>
            <p:cNvPr id="20" name="Gekromde verbindingslijn 19"/>
            <p:cNvCxnSpPr>
              <a:stCxn id="68619" idx="2"/>
              <a:endCxn id="68621" idx="1"/>
            </p:cNvCxnSpPr>
            <p:nvPr/>
          </p:nvCxnSpPr>
          <p:spPr bwMode="auto">
            <a:xfrm rot="5400000" flipH="1">
              <a:off x="2884890" y="2195915"/>
              <a:ext cx="5372884" cy="2430463"/>
            </a:xfrm>
            <a:prstGeom prst="curvedConnector4">
              <a:avLst>
                <a:gd name="adj1" fmla="val -4255"/>
                <a:gd name="adj2" fmla="val 282887"/>
              </a:avLst>
            </a:prstGeom>
            <a:ln>
              <a:headEnd type="arrow"/>
              <a:tailEnd type="arrow"/>
            </a:ln>
            <a:extLst/>
          </p:spPr>
          <p:style>
            <a:lnRef idx="3">
              <a:schemeClr val="dk1"/>
            </a:lnRef>
            <a:fillRef idx="0">
              <a:schemeClr val="dk1"/>
            </a:fillRef>
            <a:effectRef idx="2">
              <a:schemeClr val="dk1"/>
            </a:effectRef>
            <a:fontRef idx="minor">
              <a:schemeClr val="tx1"/>
            </a:fontRef>
          </p:style>
        </p:cxnSp>
        <p:sp>
          <p:nvSpPr>
            <p:cNvPr id="68617" name="Tekstvak 28"/>
            <p:cNvSpPr txBox="1">
              <a:spLocks noChangeArrowheads="1"/>
            </p:cNvSpPr>
            <p:nvPr/>
          </p:nvSpPr>
          <p:spPr bwMode="auto">
            <a:xfrm>
              <a:off x="34925" y="247650"/>
              <a:ext cx="32623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a:t>Need to work on BOTH!</a:t>
              </a:r>
            </a:p>
          </p:txBody>
        </p:sp>
      </p:grpSp>
      <p:grpSp>
        <p:nvGrpSpPr>
          <p:cNvPr id="6" name="Groep 7"/>
          <p:cNvGrpSpPr/>
          <p:nvPr/>
        </p:nvGrpSpPr>
        <p:grpSpPr>
          <a:xfrm>
            <a:off x="4154488" y="97080"/>
            <a:ext cx="4785378" cy="2239722"/>
            <a:chOff x="4154488" y="97080"/>
            <a:chExt cx="4785378" cy="2239722"/>
          </a:xfrm>
        </p:grpSpPr>
        <p:grpSp>
          <p:nvGrpSpPr>
            <p:cNvPr id="7" name="Groep 3"/>
            <p:cNvGrpSpPr>
              <a:grpSpLocks/>
            </p:cNvGrpSpPr>
            <p:nvPr/>
          </p:nvGrpSpPr>
          <p:grpSpPr bwMode="auto">
            <a:xfrm>
              <a:off x="4154488" y="247650"/>
              <a:ext cx="1857375" cy="2089152"/>
              <a:chOff x="4154488" y="247650"/>
              <a:chExt cx="1857375" cy="2089152"/>
            </a:xfrm>
          </p:grpSpPr>
          <p:cxnSp>
            <p:nvCxnSpPr>
              <p:cNvPr id="68620" name="Rechte verbindingslijn met pijl 13"/>
              <p:cNvCxnSpPr>
                <a:cxnSpLocks noChangeShapeType="1"/>
                <a:endCxn id="68621" idx="2"/>
              </p:cNvCxnSpPr>
              <p:nvPr/>
            </p:nvCxnSpPr>
            <p:spPr bwMode="auto">
              <a:xfrm flipV="1">
                <a:off x="4154488" y="1201757"/>
                <a:ext cx="1029494" cy="1135045"/>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621" name="Tekstvak 14"/>
              <p:cNvSpPr txBox="1">
                <a:spLocks noChangeArrowheads="1"/>
              </p:cNvSpPr>
              <p:nvPr/>
            </p:nvSpPr>
            <p:spPr bwMode="auto">
              <a:xfrm>
                <a:off x="4356100" y="247650"/>
                <a:ext cx="165576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a:t>OECD </a:t>
                </a:r>
                <a:r>
                  <a:rPr lang="nl-BE" sz="1400" dirty="0" err="1"/>
                  <a:t>Better</a:t>
                </a:r>
                <a:r>
                  <a:rPr lang="nl-BE" sz="1400" dirty="0"/>
                  <a:t> Life Index: </a:t>
                </a:r>
                <a:r>
                  <a:rPr lang="nl-BE" sz="1400" dirty="0" err="1"/>
                  <a:t>requires</a:t>
                </a:r>
                <a:r>
                  <a:rPr lang="nl-BE" sz="1400" dirty="0"/>
                  <a:t> </a:t>
                </a:r>
                <a:r>
                  <a:rPr lang="nl-BE" sz="1400" b="1" u="sng" dirty="0"/>
                  <a:t>ALL </a:t>
                </a:r>
                <a:r>
                  <a:rPr lang="nl-BE" sz="1400" b="1" u="sng" dirty="0" err="1"/>
                  <a:t>societal</a:t>
                </a:r>
                <a:r>
                  <a:rPr lang="nl-BE" sz="1400" b="1" u="sng" dirty="0"/>
                  <a:t> actors</a:t>
                </a:r>
              </a:p>
            </p:txBody>
          </p:sp>
        </p:gr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1863" y="97080"/>
              <a:ext cx="2928003" cy="1646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1435587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sp>
        <p:nvSpPr>
          <p:cNvPr id="67587" name="Tijdelijke aanduiding voor inhoud 2"/>
          <p:cNvSpPr>
            <a:spLocks noGrp="1"/>
          </p:cNvSpPr>
          <p:nvPr>
            <p:ph sz="half" idx="1"/>
          </p:nvPr>
        </p:nvSpPr>
        <p:spPr>
          <a:xfrm>
            <a:off x="457200" y="1062038"/>
            <a:ext cx="3394075" cy="5076825"/>
          </a:xfrm>
        </p:spPr>
        <p:txBody>
          <a:bodyPr/>
          <a:lstStyle/>
          <a:p>
            <a:r>
              <a:rPr lang="en-GB" sz="2800" noProof="0" smtClean="0"/>
              <a:t>Public management is about the “AND”:</a:t>
            </a:r>
          </a:p>
          <a:p>
            <a:pPr lvl="1"/>
            <a:r>
              <a:rPr lang="en-GB" sz="2400" noProof="0" smtClean="0"/>
              <a:t>in terms of performance:</a:t>
            </a:r>
          </a:p>
          <a:p>
            <a:pPr lvl="2"/>
            <a:r>
              <a:rPr lang="en-GB" sz="1800" noProof="0" smtClean="0"/>
              <a:t>“traditional” results (outputs, outcomes)</a:t>
            </a:r>
          </a:p>
          <a:p>
            <a:pPr lvl="2"/>
            <a:r>
              <a:rPr lang="en-GB" sz="1800" noProof="0" smtClean="0"/>
              <a:t>civic results</a:t>
            </a:r>
          </a:p>
          <a:p>
            <a:pPr lvl="1"/>
            <a:r>
              <a:rPr lang="en-GB" sz="2400" noProof="0" smtClean="0"/>
              <a:t>in terms of the use of power:</a:t>
            </a:r>
          </a:p>
          <a:p>
            <a:pPr lvl="2"/>
            <a:r>
              <a:rPr lang="en-GB" sz="1800" noProof="0" smtClean="0"/>
              <a:t>government</a:t>
            </a:r>
          </a:p>
          <a:p>
            <a:pPr lvl="2"/>
            <a:r>
              <a:rPr lang="en-GB" sz="1800" noProof="0" smtClean="0"/>
              <a:t>collective</a:t>
            </a:r>
          </a:p>
          <a:p>
            <a:endParaRPr lang="en-GB" sz="2800" noProof="0"/>
          </a:p>
        </p:txBody>
      </p:sp>
      <p:pic>
        <p:nvPicPr>
          <p:cNvPr id="6758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9838" y="1159078"/>
            <a:ext cx="5357812"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4116388" y="4681011"/>
            <a:ext cx="40507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sp>
        <p:nvSpPr>
          <p:cNvPr id="3" name="Ovaal 2"/>
          <p:cNvSpPr/>
          <p:nvPr/>
        </p:nvSpPr>
        <p:spPr>
          <a:xfrm>
            <a:off x="6458744" y="207672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4644008" y="207672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 xmlns:p14="http://schemas.microsoft.com/office/powerpoint/2010/main" val="41846871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375" y="1679575"/>
            <a:ext cx="535781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ep 7"/>
          <p:cNvGrpSpPr>
            <a:grpSpLocks/>
          </p:cNvGrpSpPr>
          <p:nvPr/>
        </p:nvGrpSpPr>
        <p:grpSpPr bwMode="auto">
          <a:xfrm>
            <a:off x="261938" y="1588"/>
            <a:ext cx="4572000" cy="3046413"/>
            <a:chOff x="261938" y="1588"/>
            <a:chExt cx="4572000" cy="3046413"/>
          </a:xfrm>
        </p:grpSpPr>
        <p:cxnSp>
          <p:nvCxnSpPr>
            <p:cNvPr id="69649" name="Rechte verbindingslijn met pijl 2"/>
            <p:cNvCxnSpPr>
              <a:cxnSpLocks noChangeShapeType="1"/>
              <a:endCxn id="69650" idx="2"/>
            </p:cNvCxnSpPr>
            <p:nvPr/>
          </p:nvCxnSpPr>
          <p:spPr bwMode="auto">
            <a:xfrm flipH="1" flipV="1">
              <a:off x="2547938" y="1171139"/>
              <a:ext cx="584200" cy="1876862"/>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9650" name="Rechthoek 5"/>
            <p:cNvSpPr>
              <a:spLocks noChangeArrowheads="1"/>
            </p:cNvSpPr>
            <p:nvPr/>
          </p:nvSpPr>
          <p:spPr bwMode="auto">
            <a:xfrm>
              <a:off x="261938" y="1588"/>
              <a:ext cx="4572000"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Government as primary agent in serving the public good and </a:t>
              </a:r>
              <a:r>
                <a:rPr lang="nl-BE" sz="1400" dirty="0" err="1"/>
                <a:t>defining</a:t>
              </a:r>
              <a:r>
                <a:rPr lang="nl-BE" sz="1400" dirty="0"/>
                <a:t> the </a:t>
              </a:r>
              <a:r>
                <a:rPr lang="nl-BE" sz="1400" dirty="0" err="1"/>
                <a:t>collective</a:t>
              </a:r>
              <a:r>
                <a:rPr lang="nl-BE" sz="1400" dirty="0"/>
                <a:t> interest, </a:t>
              </a:r>
              <a:r>
                <a:rPr lang="nl-BE" sz="1400" dirty="0" err="1"/>
                <a:t>operates</a:t>
              </a:r>
              <a:r>
                <a:rPr lang="nl-BE" sz="1400" dirty="0"/>
                <a:t> without </a:t>
              </a:r>
              <a:r>
                <a:rPr lang="en-US" sz="1400" dirty="0"/>
                <a:t>much interaction, within the limits of their mandate and with instruments and </a:t>
              </a:r>
              <a:r>
                <a:rPr lang="en-US" sz="1400" dirty="0" err="1"/>
                <a:t>resoures</a:t>
              </a:r>
              <a:r>
                <a:rPr lang="en-US" sz="1400" dirty="0"/>
                <a:t> granted to them. </a:t>
              </a:r>
              <a:endParaRPr lang="nl-BE" sz="1400" dirty="0"/>
            </a:p>
          </p:txBody>
        </p:sp>
      </p:grpSp>
      <p:grpSp>
        <p:nvGrpSpPr>
          <p:cNvPr id="3" name="Groep 8"/>
          <p:cNvGrpSpPr>
            <a:grpSpLocks/>
          </p:cNvGrpSpPr>
          <p:nvPr/>
        </p:nvGrpSpPr>
        <p:grpSpPr bwMode="auto">
          <a:xfrm>
            <a:off x="0" y="3389313"/>
            <a:ext cx="4572000" cy="2625744"/>
            <a:chOff x="0" y="3389313"/>
            <a:chExt cx="4572000" cy="2625744"/>
          </a:xfrm>
        </p:grpSpPr>
        <p:sp>
          <p:nvSpPr>
            <p:cNvPr id="69647" name="Rechthoek 11"/>
            <p:cNvSpPr>
              <a:spLocks noChangeArrowheads="1"/>
            </p:cNvSpPr>
            <p:nvPr/>
          </p:nvSpPr>
          <p:spPr bwMode="auto">
            <a:xfrm>
              <a:off x="0" y="5060950"/>
              <a:ext cx="4572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Government as steward is monitoring, anticipating and introducing corrective and</a:t>
              </a:r>
            </a:p>
            <a:p>
              <a:r>
                <a:rPr lang="en-US" sz="1400" dirty="0"/>
                <a:t>preventative measures when the collective interest demands it</a:t>
              </a:r>
              <a:endParaRPr lang="nl-BE" sz="1400" dirty="0"/>
            </a:p>
          </p:txBody>
        </p:sp>
        <p:cxnSp>
          <p:nvCxnSpPr>
            <p:cNvPr id="69648" name="Rechte verbindingslijn met pijl 20"/>
            <p:cNvCxnSpPr>
              <a:cxnSpLocks noChangeShapeType="1"/>
            </p:cNvCxnSpPr>
            <p:nvPr/>
          </p:nvCxnSpPr>
          <p:spPr bwMode="auto">
            <a:xfrm flipH="1">
              <a:off x="539750" y="3389313"/>
              <a:ext cx="2447925" cy="1709737"/>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4" name="Groep 4"/>
          <p:cNvGrpSpPr>
            <a:grpSpLocks/>
          </p:cNvGrpSpPr>
          <p:nvPr/>
        </p:nvGrpSpPr>
        <p:grpSpPr bwMode="auto">
          <a:xfrm>
            <a:off x="4724400" y="1525686"/>
            <a:ext cx="3661827" cy="1660427"/>
            <a:chOff x="4724400" y="1525686"/>
            <a:chExt cx="3661827" cy="1660427"/>
          </a:xfrm>
        </p:grpSpPr>
        <p:cxnSp>
          <p:nvCxnSpPr>
            <p:cNvPr id="69645" name="Rechte verbindingslijn met pijl 22"/>
            <p:cNvCxnSpPr>
              <a:cxnSpLocks noChangeShapeType="1"/>
            </p:cNvCxnSpPr>
            <p:nvPr/>
          </p:nvCxnSpPr>
          <p:spPr bwMode="auto">
            <a:xfrm flipV="1">
              <a:off x="4724400" y="1968500"/>
              <a:ext cx="2368550" cy="1217613"/>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9646" name="Tekstvak 23"/>
            <p:cNvSpPr txBox="1">
              <a:spLocks noChangeArrowheads="1"/>
            </p:cNvSpPr>
            <p:nvPr/>
          </p:nvSpPr>
          <p:spPr bwMode="auto">
            <a:xfrm>
              <a:off x="5037233" y="1525686"/>
              <a:ext cx="33489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err="1">
                  <a:latin typeface="Arial" charset="0"/>
                </a:rPr>
                <a:t>Equitable</a:t>
              </a:r>
              <a:r>
                <a:rPr lang="nl-BE" sz="1400" dirty="0">
                  <a:latin typeface="Arial" charset="0"/>
                </a:rPr>
                <a:t> risk/</a:t>
              </a:r>
              <a:r>
                <a:rPr lang="nl-BE" sz="1400" dirty="0" err="1">
                  <a:latin typeface="Arial" charset="0"/>
                </a:rPr>
                <a:t>reward</a:t>
              </a:r>
              <a:r>
                <a:rPr lang="nl-BE" sz="1400" dirty="0">
                  <a:latin typeface="Arial" charset="0"/>
                </a:rPr>
                <a:t> </a:t>
              </a:r>
              <a:r>
                <a:rPr lang="nl-BE" sz="1400" dirty="0" err="1">
                  <a:latin typeface="Arial" charset="0"/>
                </a:rPr>
                <a:t>sharing</a:t>
              </a:r>
              <a:r>
                <a:rPr lang="nl-BE" sz="1400" dirty="0">
                  <a:latin typeface="Arial" charset="0"/>
                </a:rPr>
                <a:t> in delivery</a:t>
              </a:r>
            </a:p>
          </p:txBody>
        </p:sp>
      </p:grpSp>
      <p:grpSp>
        <p:nvGrpSpPr>
          <p:cNvPr id="5" name="Groep 5"/>
          <p:cNvGrpSpPr>
            <a:grpSpLocks/>
          </p:cNvGrpSpPr>
          <p:nvPr/>
        </p:nvGrpSpPr>
        <p:grpSpPr bwMode="auto">
          <a:xfrm>
            <a:off x="4978400" y="3505200"/>
            <a:ext cx="3697288" cy="1360507"/>
            <a:chOff x="4978400" y="3505200"/>
            <a:chExt cx="3697288" cy="1360507"/>
          </a:xfrm>
        </p:grpSpPr>
        <p:cxnSp>
          <p:nvCxnSpPr>
            <p:cNvPr id="69643" name="Rechte verbindingslijn met pijl 25"/>
            <p:cNvCxnSpPr>
              <a:cxnSpLocks noChangeShapeType="1"/>
            </p:cNvCxnSpPr>
            <p:nvPr/>
          </p:nvCxnSpPr>
          <p:spPr bwMode="auto">
            <a:xfrm>
              <a:off x="4978400" y="3505200"/>
              <a:ext cx="1855788" cy="62230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9644" name="Tekstvak 26"/>
            <p:cNvSpPr txBox="1">
              <a:spLocks noChangeArrowheads="1"/>
            </p:cNvSpPr>
            <p:nvPr/>
          </p:nvSpPr>
          <p:spPr bwMode="auto">
            <a:xfrm>
              <a:off x="7092950" y="3911600"/>
              <a:ext cx="158273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a:latin typeface="Arial" charset="0"/>
                </a:rPr>
                <a:t>Support </a:t>
              </a:r>
              <a:r>
                <a:rPr lang="nl-BE" sz="1400" dirty="0" err="1">
                  <a:latin typeface="Arial" charset="0"/>
                </a:rPr>
                <a:t>innovation</a:t>
              </a:r>
              <a:r>
                <a:rPr lang="nl-BE" sz="1400" dirty="0">
                  <a:latin typeface="Arial" charset="0"/>
                </a:rPr>
                <a:t> of </a:t>
              </a:r>
              <a:r>
                <a:rPr lang="nl-BE" sz="1400" dirty="0" err="1">
                  <a:latin typeface="Arial" charset="0"/>
                </a:rPr>
                <a:t>others</a:t>
              </a:r>
              <a:r>
                <a:rPr lang="nl-BE" sz="1400" dirty="0">
                  <a:latin typeface="Arial" charset="0"/>
                </a:rPr>
                <a:t>, co-</a:t>
              </a:r>
              <a:r>
                <a:rPr lang="nl-BE" sz="1400" dirty="0" err="1">
                  <a:latin typeface="Arial" charset="0"/>
                </a:rPr>
                <a:t>create</a:t>
              </a:r>
              <a:r>
                <a:rPr lang="nl-BE" sz="1400" dirty="0">
                  <a:latin typeface="Arial" charset="0"/>
                </a:rPr>
                <a:t> </a:t>
              </a:r>
              <a:r>
                <a:rPr lang="nl-BE" sz="1400" dirty="0" err="1">
                  <a:latin typeface="Arial" charset="0"/>
                </a:rPr>
                <a:t>and</a:t>
              </a:r>
              <a:r>
                <a:rPr lang="nl-BE" sz="1400" dirty="0">
                  <a:latin typeface="Arial" charset="0"/>
                </a:rPr>
                <a:t> co-</a:t>
              </a:r>
              <a:r>
                <a:rPr lang="nl-BE" sz="1400" dirty="0" err="1">
                  <a:latin typeface="Arial" charset="0"/>
                </a:rPr>
                <a:t>produce</a:t>
              </a:r>
              <a:endParaRPr lang="nl-BE" sz="1400" dirty="0">
                <a:latin typeface="Arial" charset="0"/>
              </a:endParaRPr>
            </a:p>
          </p:txBody>
        </p:sp>
      </p:grpSp>
      <p:grpSp>
        <p:nvGrpSpPr>
          <p:cNvPr id="6" name="Groep 6"/>
          <p:cNvGrpSpPr>
            <a:grpSpLocks/>
          </p:cNvGrpSpPr>
          <p:nvPr/>
        </p:nvGrpSpPr>
        <p:grpSpPr bwMode="auto">
          <a:xfrm>
            <a:off x="5148263" y="2263775"/>
            <a:ext cx="3671887" cy="928688"/>
            <a:chOff x="5148263" y="2263775"/>
            <a:chExt cx="3671887" cy="928688"/>
          </a:xfrm>
        </p:grpSpPr>
        <p:cxnSp>
          <p:nvCxnSpPr>
            <p:cNvPr id="69641" name="Rechte verbindingslijn met pijl 29"/>
            <p:cNvCxnSpPr>
              <a:cxnSpLocks noChangeShapeType="1"/>
            </p:cNvCxnSpPr>
            <p:nvPr/>
          </p:nvCxnSpPr>
          <p:spPr bwMode="auto">
            <a:xfrm flipV="1">
              <a:off x="5148263" y="2616200"/>
              <a:ext cx="1584325" cy="576263"/>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9642" name="Rechthoek 30"/>
            <p:cNvSpPr>
              <a:spLocks noChangeArrowheads="1"/>
            </p:cNvSpPr>
            <p:nvPr/>
          </p:nvSpPr>
          <p:spPr bwMode="auto">
            <a:xfrm>
              <a:off x="6732588" y="2263775"/>
              <a:ext cx="208756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Allow people to exercise power and </a:t>
              </a:r>
              <a:r>
                <a:rPr lang="en-US" sz="1400" dirty="0" err="1"/>
                <a:t>mobilise</a:t>
              </a:r>
              <a:r>
                <a:rPr lang="en-US" sz="1400" dirty="0"/>
                <a:t> into action</a:t>
              </a:r>
              <a:endParaRPr lang="nl-BE" sz="1400" dirty="0"/>
            </a:p>
          </p:txBody>
        </p:sp>
      </p:grpSp>
    </p:spTree>
    <p:extLst>
      <p:ext uri="{BB962C8B-B14F-4D97-AF65-F5344CB8AC3E}">
        <p14:creationId xmlns="" xmlns:p14="http://schemas.microsoft.com/office/powerpoint/2010/main" val="1886616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4186" y="493711"/>
            <a:ext cx="535781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Gekromde PIJL-OMLAAG 5"/>
          <p:cNvSpPr/>
          <p:nvPr/>
        </p:nvSpPr>
        <p:spPr>
          <a:xfrm>
            <a:off x="2284411" y="973136"/>
            <a:ext cx="25527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3" name="Gekromde PIJL-OMLAAG 12"/>
          <p:cNvSpPr/>
          <p:nvPr/>
        </p:nvSpPr>
        <p:spPr>
          <a:xfrm flipV="1">
            <a:off x="4433092" y="2216148"/>
            <a:ext cx="2133600"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5" name="Gekromde PIJL-OMLAAG 14"/>
          <p:cNvSpPr/>
          <p:nvPr/>
        </p:nvSpPr>
        <p:spPr>
          <a:xfrm flipH="1">
            <a:off x="3770311" y="1085848"/>
            <a:ext cx="26162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Gekromde PIJL-OMLAAG 15"/>
          <p:cNvSpPr/>
          <p:nvPr/>
        </p:nvSpPr>
        <p:spPr>
          <a:xfrm flipH="1" flipV="1">
            <a:off x="2106611" y="2216148"/>
            <a:ext cx="2199481"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 name="Rechthoek 1"/>
          <p:cNvSpPr/>
          <p:nvPr/>
        </p:nvSpPr>
        <p:spPr>
          <a:xfrm>
            <a:off x="88900" y="3882241"/>
            <a:ext cx="8864600" cy="1908215"/>
          </a:xfrm>
          <a:prstGeom prst="rect">
            <a:avLst/>
          </a:prstGeom>
        </p:spPr>
        <p:txBody>
          <a:bodyPr wrap="square">
            <a:spAutoFit/>
          </a:bodyPr>
          <a:lstStyle/>
          <a:p>
            <a:pPr algn="ctr"/>
            <a:r>
              <a:rPr lang="en-US" dirty="0"/>
              <a:t>Synthesizing is about </a:t>
            </a:r>
            <a:r>
              <a:rPr lang="en-US" i="1" dirty="0"/>
              <a:t>creating the power of a narrative of change for a better future</a:t>
            </a:r>
            <a:r>
              <a:rPr lang="en-US" dirty="0"/>
              <a:t>.</a:t>
            </a:r>
          </a:p>
          <a:p>
            <a:pPr algn="ctr"/>
            <a:r>
              <a:rPr lang="en-US" sz="1600" dirty="0"/>
              <a:t> A narrative of change helps to reconcile aspirations for a better future and concrete actions through re-framing challenges to focus on societal as well as agency outcomes, through re-thinking issues to utilize the assets of other actors, and through re-creating policy responses by engaging society to enact sustainable change.</a:t>
            </a:r>
          </a:p>
          <a:p>
            <a:pPr algn="ctr"/>
            <a:r>
              <a:rPr lang="en-US" sz="1600" dirty="0"/>
              <a:t> </a:t>
            </a:r>
            <a:r>
              <a:rPr lang="en-US" dirty="0"/>
              <a:t>In </a:t>
            </a:r>
            <a:r>
              <a:rPr lang="en-US" i="1" dirty="0"/>
              <a:t>synthesizing</a:t>
            </a:r>
            <a:r>
              <a:rPr lang="en-US" dirty="0"/>
              <a:t> these approaches, practitioners can effectively re-design the narrative surrounding their policy challenge to illustrate the change they seek to effect</a:t>
            </a:r>
            <a:endParaRPr lang="nl-BE" dirty="0"/>
          </a:p>
        </p:txBody>
      </p:sp>
    </p:spTree>
    <p:extLst>
      <p:ext uri="{BB962C8B-B14F-4D97-AF65-F5344CB8AC3E}">
        <p14:creationId xmlns="" xmlns:p14="http://schemas.microsoft.com/office/powerpoint/2010/main" val="23452902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9011" y="1680476"/>
            <a:ext cx="535781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Gekromde PIJL-OMLAAG 5"/>
          <p:cNvSpPr/>
          <p:nvPr/>
        </p:nvSpPr>
        <p:spPr>
          <a:xfrm>
            <a:off x="2789236" y="2159901"/>
            <a:ext cx="25527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3" name="Gekromde PIJL-OMLAAG 12"/>
          <p:cNvSpPr/>
          <p:nvPr/>
        </p:nvSpPr>
        <p:spPr>
          <a:xfrm flipV="1">
            <a:off x="4937917" y="3402913"/>
            <a:ext cx="2133600"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5" name="Gekromde PIJL-OMLAAG 14"/>
          <p:cNvSpPr/>
          <p:nvPr/>
        </p:nvSpPr>
        <p:spPr>
          <a:xfrm flipH="1">
            <a:off x="4275136" y="2272613"/>
            <a:ext cx="26162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Gekromde PIJL-OMLAAG 15"/>
          <p:cNvSpPr/>
          <p:nvPr/>
        </p:nvSpPr>
        <p:spPr>
          <a:xfrm flipH="1" flipV="1">
            <a:off x="2611436" y="3402913"/>
            <a:ext cx="2199481"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 name="Tekstvak 2"/>
          <p:cNvSpPr txBox="1"/>
          <p:nvPr/>
        </p:nvSpPr>
        <p:spPr>
          <a:xfrm>
            <a:off x="1384412" y="4681839"/>
            <a:ext cx="1749197" cy="369332"/>
          </a:xfrm>
          <a:prstGeom prst="rect">
            <a:avLst/>
          </a:prstGeom>
          <a:noFill/>
        </p:spPr>
        <p:txBody>
          <a:bodyPr wrap="none" rtlCol="0">
            <a:spAutoFit/>
          </a:bodyPr>
          <a:lstStyle/>
          <a:p>
            <a:r>
              <a:rPr lang="nl-BE" dirty="0" err="1"/>
              <a:t>Honest</a:t>
            </a:r>
            <a:r>
              <a:rPr lang="nl-BE" dirty="0"/>
              <a:t> </a:t>
            </a:r>
            <a:r>
              <a:rPr lang="nl-BE" dirty="0" err="1"/>
              <a:t>and</a:t>
            </a:r>
            <a:r>
              <a:rPr lang="nl-BE" dirty="0"/>
              <a:t> fair</a:t>
            </a:r>
          </a:p>
        </p:txBody>
      </p:sp>
      <p:sp>
        <p:nvSpPr>
          <p:cNvPr id="10" name="Tekstvak 9"/>
          <p:cNvSpPr txBox="1"/>
          <p:nvPr/>
        </p:nvSpPr>
        <p:spPr>
          <a:xfrm>
            <a:off x="1200834" y="1576652"/>
            <a:ext cx="1757581" cy="646331"/>
          </a:xfrm>
          <a:prstGeom prst="rect">
            <a:avLst/>
          </a:prstGeom>
          <a:noFill/>
        </p:spPr>
        <p:txBody>
          <a:bodyPr wrap="square" rtlCol="0">
            <a:spAutoFit/>
          </a:bodyPr>
          <a:lstStyle/>
          <a:p>
            <a:r>
              <a:rPr lang="nl-BE" dirty="0" err="1"/>
              <a:t>Lean</a:t>
            </a:r>
            <a:r>
              <a:rPr lang="nl-BE" dirty="0"/>
              <a:t> </a:t>
            </a:r>
            <a:r>
              <a:rPr lang="nl-BE" dirty="0" err="1"/>
              <a:t>and</a:t>
            </a:r>
            <a:r>
              <a:rPr lang="nl-BE" dirty="0"/>
              <a:t> </a:t>
            </a:r>
            <a:r>
              <a:rPr lang="nl-BE" dirty="0" err="1"/>
              <a:t>purposeful</a:t>
            </a:r>
            <a:endParaRPr lang="nl-BE" dirty="0"/>
          </a:p>
        </p:txBody>
      </p:sp>
      <p:sp>
        <p:nvSpPr>
          <p:cNvPr id="11" name="Tekstvak 10"/>
          <p:cNvSpPr txBox="1"/>
          <p:nvPr/>
        </p:nvSpPr>
        <p:spPr>
          <a:xfrm>
            <a:off x="6671341" y="4649963"/>
            <a:ext cx="2223686" cy="369332"/>
          </a:xfrm>
          <a:prstGeom prst="rect">
            <a:avLst/>
          </a:prstGeom>
          <a:noFill/>
        </p:spPr>
        <p:txBody>
          <a:bodyPr wrap="none" rtlCol="0">
            <a:spAutoFit/>
          </a:bodyPr>
          <a:lstStyle/>
          <a:p>
            <a:r>
              <a:rPr lang="nl-BE" dirty="0" err="1"/>
              <a:t>Robust</a:t>
            </a:r>
            <a:r>
              <a:rPr lang="nl-BE" dirty="0"/>
              <a:t> </a:t>
            </a:r>
            <a:r>
              <a:rPr lang="nl-BE" dirty="0" err="1"/>
              <a:t>and</a:t>
            </a:r>
            <a:r>
              <a:rPr lang="nl-BE" dirty="0"/>
              <a:t> </a:t>
            </a:r>
            <a:r>
              <a:rPr lang="nl-BE" dirty="0" err="1"/>
              <a:t>resilient</a:t>
            </a:r>
            <a:endParaRPr lang="nl-BE" dirty="0"/>
          </a:p>
        </p:txBody>
      </p:sp>
      <p:sp>
        <p:nvSpPr>
          <p:cNvPr id="12" name="Tekstvak 11"/>
          <p:cNvSpPr txBox="1"/>
          <p:nvPr/>
        </p:nvSpPr>
        <p:spPr>
          <a:xfrm>
            <a:off x="6891336" y="1680476"/>
            <a:ext cx="1082348" cy="369332"/>
          </a:xfrm>
          <a:prstGeom prst="rect">
            <a:avLst/>
          </a:prstGeom>
          <a:noFill/>
        </p:spPr>
        <p:txBody>
          <a:bodyPr wrap="none" rtlCol="0">
            <a:spAutoFit/>
          </a:bodyPr>
          <a:lstStyle/>
          <a:p>
            <a:r>
              <a:rPr lang="nl-BE" dirty="0" err="1"/>
              <a:t>Adaptive</a:t>
            </a:r>
            <a:endParaRPr lang="nl-BE" dirty="0"/>
          </a:p>
        </p:txBody>
      </p:sp>
      <p:sp>
        <p:nvSpPr>
          <p:cNvPr id="4" name="Tekstvak 3"/>
          <p:cNvSpPr txBox="1"/>
          <p:nvPr/>
        </p:nvSpPr>
        <p:spPr>
          <a:xfrm>
            <a:off x="2692400" y="5588000"/>
            <a:ext cx="3770584" cy="523220"/>
          </a:xfrm>
          <a:prstGeom prst="rect">
            <a:avLst/>
          </a:prstGeom>
          <a:noFill/>
        </p:spPr>
        <p:txBody>
          <a:bodyPr wrap="none" rtlCol="0">
            <a:spAutoFit/>
          </a:bodyPr>
          <a:lstStyle/>
          <a:p>
            <a:r>
              <a:rPr lang="nl-BE" sz="2800" dirty="0"/>
              <a:t>AND= New </a:t>
            </a:r>
            <a:r>
              <a:rPr lang="nl-BE" sz="2800" b="1" dirty="0" err="1">
                <a:solidFill>
                  <a:srgbClr val="FF0000"/>
                </a:solidFill>
              </a:rPr>
              <a:t>Synthesis</a:t>
            </a:r>
            <a:endParaRPr lang="nl-BE" sz="2800" b="1" dirty="0">
              <a:solidFill>
                <a:srgbClr val="FF0000"/>
              </a:solidFill>
            </a:endParaRPr>
          </a:p>
        </p:txBody>
      </p:sp>
    </p:spTree>
    <p:extLst>
      <p:ext uri="{BB962C8B-B14F-4D97-AF65-F5344CB8AC3E}">
        <p14:creationId xmlns="" xmlns:p14="http://schemas.microsoft.com/office/powerpoint/2010/main" val="329029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6" grpId="0" animBg="1"/>
      <p:bldP spid="3" grpId="0"/>
      <p:bldP spid="11" grpId="0"/>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normAutofit fontScale="90000"/>
          </a:bodyPr>
          <a:lstStyle/>
          <a:p>
            <a:r>
              <a:rPr lang="en-GB" noProof="0" smtClean="0"/>
              <a:t>Institutional capacity for compliance</a:t>
            </a:r>
            <a:endParaRPr lang="en-GB" noProof="0"/>
          </a:p>
        </p:txBody>
      </p:sp>
      <p:sp>
        <p:nvSpPr>
          <p:cNvPr id="70659" name="Tijdelijke aanduiding voor inhoud 2"/>
          <p:cNvSpPr>
            <a:spLocks noGrp="1"/>
          </p:cNvSpPr>
          <p:nvPr>
            <p:ph idx="1"/>
          </p:nvPr>
        </p:nvSpPr>
        <p:spPr>
          <a:xfrm>
            <a:off x="457200" y="1150938"/>
            <a:ext cx="8229600" cy="5076825"/>
          </a:xfrm>
        </p:spPr>
        <p:txBody>
          <a:bodyPr/>
          <a:lstStyle/>
          <a:p>
            <a:r>
              <a:rPr lang="en-GB" sz="2400" noProof="0" smtClean="0"/>
              <a:t>Reflects the consitutions, conventions, rules and norms that govern how we live in society</a:t>
            </a:r>
          </a:p>
          <a:p>
            <a:pPr lvl="1"/>
            <a:r>
              <a:rPr lang="en-GB" sz="2000" noProof="0" smtClean="0"/>
              <a:t>includes public institutions that make and oversee the implementation of political decisions on behalf of society and the expectation that public office holders exhibit integrity and that there is due process</a:t>
            </a:r>
          </a:p>
          <a:p>
            <a:r>
              <a:rPr lang="en-GB" sz="2400" noProof="0" smtClean="0"/>
              <a:t>Audit, in terms of ensuring process controls, is a key component of this system. </a:t>
            </a:r>
          </a:p>
          <a:p>
            <a:pPr lvl="1"/>
            <a:r>
              <a:rPr lang="en-GB" sz="2000" noProof="0" smtClean="0"/>
              <a:t>set limits within which public office holders can exercise discretion</a:t>
            </a:r>
          </a:p>
          <a:p>
            <a:pPr lvl="1"/>
            <a:r>
              <a:rPr lang="en-GB" sz="2000" noProof="0" smtClean="0"/>
              <a:t>set the parameters of acceptable behaviour</a:t>
            </a:r>
          </a:p>
          <a:p>
            <a:pPr lvl="1"/>
            <a:r>
              <a:rPr lang="en-GB" sz="2000" noProof="0" smtClean="0"/>
              <a:t> must be objective, rule-based, enforceable and verifiable</a:t>
            </a:r>
            <a:endParaRPr lang="en-GB" sz="2000" noProof="0"/>
          </a:p>
        </p:txBody>
      </p:sp>
    </p:spTree>
    <p:extLst>
      <p:ext uri="{BB962C8B-B14F-4D97-AF65-F5344CB8AC3E}">
        <p14:creationId xmlns="" xmlns:p14="http://schemas.microsoft.com/office/powerpoint/2010/main" val="275091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el 1"/>
          <p:cNvSpPr>
            <a:spLocks noGrp="1"/>
          </p:cNvSpPr>
          <p:nvPr>
            <p:ph type="title"/>
          </p:nvPr>
        </p:nvSpPr>
        <p:spPr>
          <a:xfrm>
            <a:off x="50800" y="261938"/>
            <a:ext cx="8229600" cy="647700"/>
          </a:xfrm>
        </p:spPr>
        <p:txBody>
          <a:bodyPr>
            <a:normAutofit fontScale="90000"/>
          </a:bodyPr>
          <a:lstStyle/>
          <a:p>
            <a:r>
              <a:rPr lang="en-GB" noProof="0" smtClean="0"/>
              <a:t>Organisational capacity for performance</a:t>
            </a:r>
            <a:endParaRPr lang="en-GB" noProof="0"/>
          </a:p>
        </p:txBody>
      </p:sp>
      <p:sp>
        <p:nvSpPr>
          <p:cNvPr id="71683" name="Tijdelijke aanduiding voor inhoud 2"/>
          <p:cNvSpPr>
            <a:spLocks noGrp="1"/>
          </p:cNvSpPr>
          <p:nvPr>
            <p:ph idx="1"/>
          </p:nvPr>
        </p:nvSpPr>
        <p:spPr>
          <a:xfrm>
            <a:off x="431800" y="985838"/>
            <a:ext cx="8229600" cy="5076825"/>
          </a:xfrm>
        </p:spPr>
        <p:txBody>
          <a:bodyPr>
            <a:normAutofit lnSpcReduction="10000"/>
          </a:bodyPr>
          <a:lstStyle/>
          <a:p>
            <a:r>
              <a:rPr lang="en-GB" sz="2400" noProof="0" smtClean="0"/>
              <a:t>Converts purpose into action by combining authority, policy instruments, organisational capacities and public resources as well as public platforms of cooperation to achieve agency, system-wide and societal results</a:t>
            </a:r>
          </a:p>
          <a:p>
            <a:pPr lvl="1"/>
            <a:r>
              <a:rPr lang="en-GB" sz="2000" noProof="0" smtClean="0"/>
              <a:t>focused on making government </a:t>
            </a:r>
            <a:r>
              <a:rPr lang="en-GB" sz="2000" u="sng" noProof="0" smtClean="0"/>
              <a:t>more productive and efficient </a:t>
            </a:r>
            <a:r>
              <a:rPr lang="en-GB" sz="2000" noProof="0" smtClean="0"/>
              <a:t>and pay attention to </a:t>
            </a:r>
            <a:r>
              <a:rPr lang="en-GB" sz="2000" u="sng" noProof="0" smtClean="0"/>
              <a:t>user satisfaction</a:t>
            </a:r>
            <a:r>
              <a:rPr lang="en-GB" sz="2000" noProof="0" smtClean="0"/>
              <a:t>.</a:t>
            </a:r>
          </a:p>
          <a:p>
            <a:pPr lvl="1"/>
            <a:r>
              <a:rPr lang="en-GB" sz="2000" noProof="0" smtClean="0"/>
              <a:t>however, some reforms have led to </a:t>
            </a:r>
            <a:r>
              <a:rPr lang="en-GB" sz="2000" u="sng" noProof="0" smtClean="0"/>
              <a:t>an explosion of controls that are stifling innovative capacity </a:t>
            </a:r>
            <a:r>
              <a:rPr lang="en-GB" sz="2000" noProof="0" smtClean="0"/>
              <a:t>crucial for dealing with complexity </a:t>
            </a:r>
          </a:p>
          <a:p>
            <a:pPr lvl="2"/>
            <a:r>
              <a:rPr lang="en-GB" sz="1800" noProof="0" smtClean="0">
                <a:solidFill>
                  <a:srgbClr val="FF0000"/>
                </a:solidFill>
              </a:rPr>
              <a:t>input</a:t>
            </a:r>
            <a:r>
              <a:rPr lang="en-GB" sz="1800" noProof="0" smtClean="0"/>
              <a:t> controls (constraining the nature of resources that can be used to fulfill a mission)</a:t>
            </a:r>
          </a:p>
          <a:p>
            <a:pPr lvl="2"/>
            <a:r>
              <a:rPr lang="en-GB" sz="1800" noProof="0" smtClean="0">
                <a:solidFill>
                  <a:srgbClr val="FF0000"/>
                </a:solidFill>
              </a:rPr>
              <a:t>ex ante </a:t>
            </a:r>
            <a:r>
              <a:rPr lang="en-GB" sz="1800" noProof="0" smtClean="0"/>
              <a:t>controls (obliging to get permission to use resources that were already allocated) </a:t>
            </a:r>
          </a:p>
          <a:p>
            <a:pPr lvl="2"/>
            <a:r>
              <a:rPr lang="en-GB" sz="1800" noProof="0" smtClean="0">
                <a:solidFill>
                  <a:srgbClr val="FF0000"/>
                </a:solidFill>
              </a:rPr>
              <a:t>output controls </a:t>
            </a:r>
            <a:r>
              <a:rPr lang="en-GB" sz="1800" noProof="0" smtClean="0"/>
              <a:t>where performance indicators were converted into performance targets in effect ceasing to be a source of information to actually improve results and leading to phenomena such as </a:t>
            </a:r>
            <a:r>
              <a:rPr lang="en-GB" sz="1800" noProof="0" smtClean="0">
                <a:solidFill>
                  <a:srgbClr val="FF0000"/>
                </a:solidFill>
              </a:rPr>
              <a:t>“hitting the target but missing the point”</a:t>
            </a:r>
            <a:endParaRPr lang="en-GB" sz="1800" noProof="0">
              <a:solidFill>
                <a:srgbClr val="FF0000"/>
              </a:solidFill>
            </a:endParaRPr>
          </a:p>
        </p:txBody>
      </p:sp>
      <p:sp>
        <p:nvSpPr>
          <p:cNvPr id="4" name="Tijdelijke aanduiding voor voettekst 3"/>
          <p:cNvSpPr>
            <a:spLocks noGrp="1"/>
          </p:cNvSpPr>
          <p:nvPr>
            <p:ph type="ftr" sz="quarter" idx="10"/>
          </p:nvPr>
        </p:nvSpPr>
        <p:spPr/>
        <p:txBody>
          <a:bodyPr/>
          <a:lstStyle/>
          <a:p>
            <a:r>
              <a:rPr lang="en-US"/>
              <a:t>Name of your presentation</a:t>
            </a:r>
          </a:p>
        </p:txBody>
      </p:sp>
    </p:spTree>
    <p:extLst>
      <p:ext uri="{BB962C8B-B14F-4D97-AF65-F5344CB8AC3E}">
        <p14:creationId xmlns="" xmlns:p14="http://schemas.microsoft.com/office/powerpoint/2010/main" val="2168599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en-GB" noProof="0" smtClean="0"/>
              <a:t>Innovative capacity for emergence</a:t>
            </a:r>
            <a:endParaRPr lang="en-GB" noProof="0"/>
          </a:p>
        </p:txBody>
      </p:sp>
      <p:sp>
        <p:nvSpPr>
          <p:cNvPr id="72707" name="Tijdelijke aanduiding voor inhoud 2"/>
          <p:cNvSpPr>
            <a:spLocks noGrp="1"/>
          </p:cNvSpPr>
          <p:nvPr>
            <p:ph idx="1"/>
          </p:nvPr>
        </p:nvSpPr>
        <p:spPr>
          <a:xfrm>
            <a:off x="457200" y="960438"/>
            <a:ext cx="8229600" cy="5076825"/>
          </a:xfrm>
        </p:spPr>
        <p:txBody>
          <a:bodyPr/>
          <a:lstStyle/>
          <a:p>
            <a:r>
              <a:rPr lang="en-GB" sz="2400" noProof="0" smtClean="0"/>
              <a:t>anticipate and detect </a:t>
            </a:r>
            <a:r>
              <a:rPr lang="en-GB" sz="2400" noProof="0" smtClean="0">
                <a:solidFill>
                  <a:srgbClr val="FF0000"/>
                </a:solidFill>
              </a:rPr>
              <a:t>emerging issues and be pro-active </a:t>
            </a:r>
            <a:r>
              <a:rPr lang="en-GB" sz="2400" noProof="0" smtClean="0"/>
              <a:t>in the face of imperfect knowledge in uncertain circumstances:</a:t>
            </a:r>
          </a:p>
          <a:p>
            <a:pPr lvl="1"/>
            <a:r>
              <a:rPr lang="en-GB" sz="2000" noProof="0" smtClean="0"/>
              <a:t>stimulate thinking about alternative futures and how to get there as well as detecting weak signals (</a:t>
            </a:r>
            <a:r>
              <a:rPr lang="en-GB" sz="2000" noProof="0" smtClean="0">
                <a:solidFill>
                  <a:srgbClr val="FF0000"/>
                </a:solidFill>
              </a:rPr>
              <a:t>scenarios, sensemaking</a:t>
            </a:r>
            <a:r>
              <a:rPr lang="en-GB" sz="2000" noProof="0" smtClean="0"/>
              <a:t>,…) </a:t>
            </a:r>
          </a:p>
          <a:p>
            <a:pPr lvl="1"/>
            <a:r>
              <a:rPr lang="en-GB" sz="2000" noProof="0" smtClean="0"/>
              <a:t>no right (or wrong) way to divide powers and responsibilities in the face of complex, multifaceted, emerging issues and a diversity of dispersed networks</a:t>
            </a:r>
          </a:p>
          <a:p>
            <a:pPr lvl="2"/>
            <a:r>
              <a:rPr lang="en-GB" sz="1800" noProof="0" smtClean="0"/>
              <a:t>each new structure creates a new boundary to be crossed</a:t>
            </a:r>
          </a:p>
          <a:p>
            <a:pPr lvl="2"/>
            <a:r>
              <a:rPr lang="en-GB" sz="1800" noProof="0" smtClean="0"/>
              <a:t>rather </a:t>
            </a:r>
            <a:r>
              <a:rPr lang="en-GB" sz="1800" noProof="0" smtClean="0">
                <a:solidFill>
                  <a:srgbClr val="FF0000"/>
                </a:solidFill>
              </a:rPr>
              <a:t>ensure resources shared </a:t>
            </a:r>
            <a:r>
              <a:rPr lang="en-GB" sz="1800" noProof="0" smtClean="0"/>
              <a:t>among government and external partners (memoranda of understanding, shared reporting on OECD Better life index regarding joint actions, mobility between units, HR focused on collaboration, attention to networking, collaboration budgets…)</a:t>
            </a:r>
          </a:p>
          <a:p>
            <a:pPr lvl="1"/>
            <a:r>
              <a:rPr lang="en-GB" sz="2000" noProof="0" smtClean="0"/>
              <a:t>support </a:t>
            </a:r>
            <a:r>
              <a:rPr lang="en-GB" sz="2000" noProof="0" smtClean="0">
                <a:solidFill>
                  <a:srgbClr val="FF0000"/>
                </a:solidFill>
              </a:rPr>
              <a:t>social experimentation </a:t>
            </a:r>
            <a:r>
              <a:rPr lang="en-GB" sz="2000" noProof="0" smtClean="0"/>
              <a:t>(with incubators, hubs, easy to access funds, social media…)</a:t>
            </a:r>
            <a:endParaRPr lang="en-GB" sz="2000" noProof="0"/>
          </a:p>
        </p:txBody>
      </p:sp>
      <p:sp>
        <p:nvSpPr>
          <p:cNvPr id="4" name="Tijdelijke aanduiding voor voettekst 3"/>
          <p:cNvSpPr>
            <a:spLocks noGrp="1"/>
          </p:cNvSpPr>
          <p:nvPr>
            <p:ph type="ftr" sz="quarter" idx="10"/>
          </p:nvPr>
        </p:nvSpPr>
        <p:spPr/>
        <p:txBody>
          <a:bodyPr/>
          <a:lstStyle/>
          <a:p>
            <a:r>
              <a:rPr lang="en-US"/>
              <a:t>Name of your presentation</a:t>
            </a:r>
          </a:p>
        </p:txBody>
      </p:sp>
    </p:spTree>
    <p:extLst>
      <p:ext uri="{BB962C8B-B14F-4D97-AF65-F5344CB8AC3E}">
        <p14:creationId xmlns="" xmlns:p14="http://schemas.microsoft.com/office/powerpoint/2010/main" val="4065804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84138"/>
            <a:ext cx="8229600" cy="647700"/>
          </a:xfrm>
        </p:spPr>
        <p:txBody>
          <a:bodyPr>
            <a:normAutofit fontScale="90000"/>
          </a:bodyPr>
          <a:lstStyle/>
          <a:p>
            <a:r>
              <a:rPr lang="en-GB" noProof="0" smtClean="0"/>
              <a:t>Adaptive capacity for resilience</a:t>
            </a:r>
            <a:endParaRPr lang="en-GB" noProof="0"/>
          </a:p>
        </p:txBody>
      </p:sp>
      <p:sp>
        <p:nvSpPr>
          <p:cNvPr id="73731" name="Tijdelijke aanduiding voor inhoud 2"/>
          <p:cNvSpPr>
            <a:spLocks noGrp="1"/>
          </p:cNvSpPr>
          <p:nvPr>
            <p:ph idx="1"/>
          </p:nvPr>
        </p:nvSpPr>
        <p:spPr>
          <a:xfrm>
            <a:off x="406400" y="846138"/>
            <a:ext cx="8432800" cy="5076825"/>
          </a:xfrm>
        </p:spPr>
        <p:txBody>
          <a:bodyPr>
            <a:normAutofit lnSpcReduction="10000"/>
          </a:bodyPr>
          <a:lstStyle/>
          <a:p>
            <a:r>
              <a:rPr lang="en-GB" sz="2000" noProof="0" smtClean="0"/>
              <a:t>Resilience: “</a:t>
            </a:r>
            <a:r>
              <a:rPr lang="en-GB" sz="2000" noProof="0" smtClean="0">
                <a:solidFill>
                  <a:srgbClr val="FF0000"/>
                </a:solidFill>
              </a:rPr>
              <a:t>adaptive capacity of the system </a:t>
            </a:r>
            <a:r>
              <a:rPr lang="en-GB" sz="2000" noProof="0" smtClean="0"/>
              <a:t>to resist/absorb external factors and persist”</a:t>
            </a:r>
          </a:p>
          <a:p>
            <a:pPr lvl="1"/>
            <a:r>
              <a:rPr lang="en-GB" sz="1800" noProof="0" smtClean="0"/>
              <a:t>in society this is built up via </a:t>
            </a:r>
            <a:r>
              <a:rPr lang="en-GB" sz="1800" noProof="0" smtClean="0">
                <a:solidFill>
                  <a:srgbClr val="FF0000"/>
                </a:solidFill>
              </a:rPr>
              <a:t>self-reliant</a:t>
            </a:r>
            <a:r>
              <a:rPr lang="en-GB" sz="1800" noProof="0" smtClean="0"/>
              <a:t> individuals who have the ability to take charge of their lives and shape their futures</a:t>
            </a:r>
          </a:p>
          <a:p>
            <a:pPr lvl="1"/>
            <a:r>
              <a:rPr lang="en-GB" sz="1800" noProof="0" smtClean="0"/>
              <a:t>with a critical mass of such people,</a:t>
            </a:r>
            <a:r>
              <a:rPr lang="en-GB" sz="1800" noProof="0" smtClean="0">
                <a:solidFill>
                  <a:srgbClr val="FF0000"/>
                </a:solidFill>
              </a:rPr>
              <a:t> resilience </a:t>
            </a:r>
            <a:r>
              <a:rPr lang="en-GB" sz="1800" noProof="0" smtClean="0"/>
              <a:t>is also developed as they work together and learn they can count on each other</a:t>
            </a:r>
          </a:p>
          <a:p>
            <a:pPr lvl="2"/>
            <a:r>
              <a:rPr lang="en-GB" sz="1600" noProof="0" smtClean="0"/>
              <a:t>this provides a basis for even greater capacity of communities to define issues, find solutions and act</a:t>
            </a:r>
          </a:p>
          <a:p>
            <a:pPr lvl="2"/>
            <a:r>
              <a:rPr lang="en-GB" sz="1600" noProof="0" smtClean="0"/>
              <a:t>these strong </a:t>
            </a:r>
            <a:r>
              <a:rPr lang="en-GB" sz="1600" noProof="0" smtClean="0">
                <a:solidFill>
                  <a:srgbClr val="FF0000"/>
                </a:solidFill>
              </a:rPr>
              <a:t>networks lift everyone up when times are good and reduce risks when times are rough</a:t>
            </a:r>
          </a:p>
          <a:p>
            <a:r>
              <a:rPr lang="en-GB" sz="2000" b="1" u="sng" noProof="0" smtClean="0">
                <a:solidFill>
                  <a:srgbClr val="FF0000"/>
                </a:solidFill>
              </a:rPr>
              <a:t>cannot be created by government</a:t>
            </a:r>
            <a:r>
              <a:rPr lang="en-GB" sz="2000" noProof="0" smtClean="0"/>
              <a:t>…</a:t>
            </a:r>
          </a:p>
          <a:p>
            <a:pPr lvl="1"/>
            <a:r>
              <a:rPr lang="en-GB" sz="1800" noProof="0" smtClean="0"/>
              <a:t> but it has to </a:t>
            </a:r>
            <a:r>
              <a:rPr lang="en-GB" sz="1800" noProof="0" smtClean="0">
                <a:solidFill>
                  <a:srgbClr val="FF0000"/>
                </a:solidFill>
              </a:rPr>
              <a:t>avoid </a:t>
            </a:r>
            <a:r>
              <a:rPr lang="en-GB" sz="1800" noProof="0" smtClean="0"/>
              <a:t>taking action that </a:t>
            </a:r>
            <a:r>
              <a:rPr lang="en-GB" sz="1800" noProof="0" smtClean="0">
                <a:solidFill>
                  <a:srgbClr val="FF0000"/>
                </a:solidFill>
              </a:rPr>
              <a:t>erodes</a:t>
            </a:r>
            <a:r>
              <a:rPr lang="en-GB" sz="1800" noProof="0" smtClean="0"/>
              <a:t> natural resilience by creating dependencies or increasing vulnerabilities and it can nurture it by </a:t>
            </a:r>
          </a:p>
          <a:p>
            <a:pPr lvl="2"/>
            <a:r>
              <a:rPr lang="en-GB" sz="1600" noProof="0" smtClean="0">
                <a:solidFill>
                  <a:srgbClr val="FF0000"/>
                </a:solidFill>
              </a:rPr>
              <a:t>building on strengths </a:t>
            </a:r>
            <a:r>
              <a:rPr lang="en-GB" sz="1600" noProof="0" smtClean="0"/>
              <a:t>rather reinforce disempowering deficit thinking </a:t>
            </a:r>
          </a:p>
          <a:p>
            <a:pPr lvl="2"/>
            <a:r>
              <a:rPr lang="en-GB" sz="1600" noProof="0" smtClean="0"/>
              <a:t>using collaborative </a:t>
            </a:r>
            <a:r>
              <a:rPr lang="en-GB" sz="1600" noProof="0" smtClean="0">
                <a:solidFill>
                  <a:srgbClr val="FF0000"/>
                </a:solidFill>
              </a:rPr>
              <a:t>networks and citizen engagement </a:t>
            </a:r>
            <a:r>
              <a:rPr lang="en-GB" sz="1600" noProof="0" smtClean="0"/>
              <a:t>in the design of public policies and programmes and ensuring that helping others is built into the service delivery system, deliberately creating active roles for citizens and communities (</a:t>
            </a:r>
            <a:r>
              <a:rPr lang="en-GB" sz="1600" noProof="0" smtClean="0">
                <a:solidFill>
                  <a:srgbClr val="FF0000"/>
                </a:solidFill>
              </a:rPr>
              <a:t>co-production</a:t>
            </a:r>
            <a:r>
              <a:rPr lang="en-GB" sz="1600" noProof="0" smtClean="0"/>
              <a:t>).</a:t>
            </a:r>
          </a:p>
          <a:p>
            <a:endParaRPr lang="en-GB" sz="2000" noProof="0" smtClean="0"/>
          </a:p>
          <a:p>
            <a:endParaRPr lang="en-GB" sz="2000" noProof="0"/>
          </a:p>
        </p:txBody>
      </p:sp>
      <p:sp>
        <p:nvSpPr>
          <p:cNvPr id="4" name="Tijdelijke aanduiding voor voettekst 3"/>
          <p:cNvSpPr>
            <a:spLocks noGrp="1"/>
          </p:cNvSpPr>
          <p:nvPr>
            <p:ph type="ftr" sz="quarter" idx="10"/>
          </p:nvPr>
        </p:nvSpPr>
        <p:spPr/>
        <p:txBody>
          <a:bodyPr/>
          <a:lstStyle/>
          <a:p>
            <a:r>
              <a:rPr lang="en-US"/>
              <a:t>Name of your presentation</a:t>
            </a:r>
            <a:endParaRPr lang="en-US" dirty="0"/>
          </a:p>
        </p:txBody>
      </p:sp>
    </p:spTree>
    <p:extLst>
      <p:ext uri="{BB962C8B-B14F-4D97-AF65-F5344CB8AC3E}">
        <p14:creationId xmlns="" xmlns:p14="http://schemas.microsoft.com/office/powerpoint/2010/main" val="3772220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73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pic>
        <p:nvPicPr>
          <p:cNvPr id="6758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78484" y="1827785"/>
            <a:ext cx="5357812"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3321258" y="5595411"/>
            <a:ext cx="40507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grpSp>
        <p:nvGrpSpPr>
          <p:cNvPr id="2" name="Groep 1"/>
          <p:cNvGrpSpPr/>
          <p:nvPr/>
        </p:nvGrpSpPr>
        <p:grpSpPr>
          <a:xfrm>
            <a:off x="2377649" y="1827785"/>
            <a:ext cx="1807705" cy="3203451"/>
            <a:chOff x="5428591" y="-638547"/>
            <a:chExt cx="1807705" cy="3203451"/>
          </a:xfrm>
        </p:grpSpPr>
        <p:sp>
          <p:nvSpPr>
            <p:cNvPr id="3" name="Ovaal 2"/>
            <p:cNvSpPr/>
            <p:nvPr/>
          </p:nvSpPr>
          <p:spPr>
            <a:xfrm>
              <a:off x="5508104" y="980728"/>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5428591" y="-63854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
        <p:nvSpPr>
          <p:cNvPr id="11" name="Ovaal 10"/>
          <p:cNvSpPr/>
          <p:nvPr/>
        </p:nvSpPr>
        <p:spPr>
          <a:xfrm>
            <a:off x="5024771" y="1862884"/>
            <a:ext cx="1728192" cy="33843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5" name="Tekstvak 4"/>
          <p:cNvSpPr txBox="1"/>
          <p:nvPr/>
        </p:nvSpPr>
        <p:spPr>
          <a:xfrm>
            <a:off x="2377649" y="1590261"/>
            <a:ext cx="889987" cy="369332"/>
          </a:xfrm>
          <a:prstGeom prst="rect">
            <a:avLst/>
          </a:prstGeom>
          <a:noFill/>
        </p:spPr>
        <p:txBody>
          <a:bodyPr wrap="none" rtlCol="0">
            <a:spAutoFit/>
          </a:bodyPr>
          <a:lstStyle/>
          <a:p>
            <a:r>
              <a:rPr lang="nl-BE" dirty="0"/>
              <a:t>Market</a:t>
            </a:r>
          </a:p>
        </p:txBody>
      </p:sp>
      <p:sp>
        <p:nvSpPr>
          <p:cNvPr id="13" name="Tekstvak 12"/>
          <p:cNvSpPr txBox="1"/>
          <p:nvPr/>
        </p:nvSpPr>
        <p:spPr>
          <a:xfrm>
            <a:off x="2377649" y="5026194"/>
            <a:ext cx="1172116" cy="369332"/>
          </a:xfrm>
          <a:prstGeom prst="rect">
            <a:avLst/>
          </a:prstGeom>
          <a:noFill/>
        </p:spPr>
        <p:txBody>
          <a:bodyPr wrap="none" rtlCol="0">
            <a:spAutoFit/>
          </a:bodyPr>
          <a:lstStyle/>
          <a:p>
            <a:r>
              <a:rPr lang="nl-BE" dirty="0" err="1"/>
              <a:t>Hierarchy</a:t>
            </a:r>
            <a:endParaRPr lang="nl-BE" dirty="0"/>
          </a:p>
        </p:txBody>
      </p:sp>
      <p:sp>
        <p:nvSpPr>
          <p:cNvPr id="14" name="Tekstvak 13"/>
          <p:cNvSpPr txBox="1"/>
          <p:nvPr/>
        </p:nvSpPr>
        <p:spPr>
          <a:xfrm>
            <a:off x="7002657" y="3089558"/>
            <a:ext cx="1031051" cy="369332"/>
          </a:xfrm>
          <a:prstGeom prst="rect">
            <a:avLst/>
          </a:prstGeom>
          <a:noFill/>
        </p:spPr>
        <p:txBody>
          <a:bodyPr wrap="none" rtlCol="0">
            <a:spAutoFit/>
          </a:bodyPr>
          <a:lstStyle/>
          <a:p>
            <a:r>
              <a:rPr lang="nl-BE" dirty="0"/>
              <a:t>Network</a:t>
            </a:r>
          </a:p>
        </p:txBody>
      </p:sp>
      <p:sp>
        <p:nvSpPr>
          <p:cNvPr id="6" name="Ovaal 5"/>
          <p:cNvSpPr/>
          <p:nvPr/>
        </p:nvSpPr>
        <p:spPr>
          <a:xfrm>
            <a:off x="4185354" y="3211192"/>
            <a:ext cx="605307" cy="652660"/>
          </a:xfrm>
          <a:prstGeom prst="ellipse">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8" name="Rechte verbindingslijn met pijl 7"/>
          <p:cNvCxnSpPr>
            <a:stCxn id="6" idx="0"/>
          </p:cNvCxnSpPr>
          <p:nvPr/>
        </p:nvCxnSpPr>
        <p:spPr>
          <a:xfrm flipV="1">
            <a:off x="4488008" y="1381539"/>
            <a:ext cx="858612" cy="1829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5298165" y="1226492"/>
            <a:ext cx="3876261" cy="646331"/>
          </a:xfrm>
          <a:prstGeom prst="rect">
            <a:avLst/>
          </a:prstGeom>
          <a:noFill/>
        </p:spPr>
        <p:txBody>
          <a:bodyPr wrap="square" rtlCol="0">
            <a:spAutoFit/>
          </a:bodyPr>
          <a:lstStyle/>
          <a:p>
            <a:r>
              <a:rPr lang="nl-BE" dirty="0" err="1"/>
              <a:t>Find</a:t>
            </a:r>
            <a:r>
              <a:rPr lang="nl-BE" dirty="0"/>
              <a:t> the mix </a:t>
            </a:r>
            <a:r>
              <a:rPr lang="nl-BE" dirty="0" err="1"/>
              <a:t>that</a:t>
            </a:r>
            <a:r>
              <a:rPr lang="nl-BE" dirty="0"/>
              <a:t> </a:t>
            </a:r>
            <a:r>
              <a:rPr lang="nl-BE" dirty="0" err="1"/>
              <a:t>works</a:t>
            </a:r>
            <a:r>
              <a:rPr lang="nl-BE" dirty="0"/>
              <a:t> in the </a:t>
            </a:r>
            <a:r>
              <a:rPr lang="nl-BE" dirty="0" err="1"/>
              <a:t>given</a:t>
            </a:r>
            <a:r>
              <a:rPr lang="nl-BE" dirty="0"/>
              <a:t> context</a:t>
            </a:r>
          </a:p>
        </p:txBody>
      </p:sp>
    </p:spTree>
    <p:extLst>
      <p:ext uri="{BB962C8B-B14F-4D97-AF65-F5344CB8AC3E}">
        <p14:creationId xmlns="" xmlns:p14="http://schemas.microsoft.com/office/powerpoint/2010/main" val="3644116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Schedule change</a:t>
            </a:r>
            <a:endParaRPr lang="en-GB" noProof="0"/>
          </a:p>
        </p:txBody>
      </p:sp>
      <p:sp>
        <p:nvSpPr>
          <p:cNvPr id="3" name="Zástupný symbol pro obsah 2"/>
          <p:cNvSpPr>
            <a:spLocks noGrp="1"/>
          </p:cNvSpPr>
          <p:nvPr>
            <p:ph idx="1"/>
          </p:nvPr>
        </p:nvSpPr>
        <p:spPr/>
        <p:txBody>
          <a:bodyPr/>
          <a:lstStyle/>
          <a:p>
            <a:r>
              <a:rPr lang="en-GB" noProof="0" smtClean="0"/>
              <a:t>We will not meet on March 29 (Easter holiday)</a:t>
            </a:r>
          </a:p>
          <a:p>
            <a:r>
              <a:rPr lang="en-GB" noProof="0" smtClean="0"/>
              <a:t>Instead we will have extra meeting on May 3 (same room and time as usual).</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0" y="2527300"/>
            <a:ext cx="8229600" cy="1265238"/>
          </a:xfrm>
        </p:spPr>
        <p:txBody>
          <a:bodyPr>
            <a:normAutofit fontScale="90000"/>
          </a:bodyPr>
          <a:lstStyle/>
          <a:p>
            <a:r>
              <a:rPr lang="en-GB" noProof="0" dirty="0" smtClean="0"/>
              <a:t>Singapore prison service</a:t>
            </a:r>
            <a:r>
              <a:rPr lang="cs-CZ" noProof="0" dirty="0" smtClean="0"/>
              <a:t/>
            </a:r>
            <a:br>
              <a:rPr lang="cs-CZ" noProof="0" dirty="0" smtClean="0"/>
            </a:br>
            <a:r>
              <a:rPr lang="cs-CZ" noProof="0" dirty="0" smtClean="0"/>
              <a:t>A </a:t>
            </a:r>
            <a:r>
              <a:rPr lang="cs-CZ" dirty="0" smtClean="0"/>
              <a:t>New </a:t>
            </a:r>
            <a:r>
              <a:rPr lang="cs-CZ" dirty="0" err="1" smtClean="0"/>
              <a:t>Synthesis</a:t>
            </a:r>
            <a:r>
              <a:rPr lang="cs-CZ" dirty="0" smtClean="0"/>
              <a:t> Case</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20</a:t>
            </a:fld>
            <a:endParaRPr lang="en-US" dirty="0"/>
          </a:p>
        </p:txBody>
      </p:sp>
      <p:sp>
        <p:nvSpPr>
          <p:cNvPr id="5" name="TextovéPole 4"/>
          <p:cNvSpPr txBox="1"/>
          <p:nvPr/>
        </p:nvSpPr>
        <p:spPr>
          <a:xfrm>
            <a:off x="683568" y="4509120"/>
            <a:ext cx="7811626" cy="307777"/>
          </a:xfrm>
          <a:prstGeom prst="rect">
            <a:avLst/>
          </a:prstGeom>
          <a:noFill/>
        </p:spPr>
        <p:txBody>
          <a:bodyPr wrap="none" rtlCol="0">
            <a:spAutoFit/>
          </a:bodyPr>
          <a:lstStyle/>
          <a:p>
            <a:r>
              <a:rPr lang="en-GB" sz="1400" dirty="0" smtClean="0"/>
              <a:t>http://www.pgionline.com/wp-content/uploads/2015/08/The-Story-of-the-Singapore-Prison-Service.pdf</a:t>
            </a:r>
            <a:endParaRPr lang="en-GB" sz="1400" dirty="0"/>
          </a:p>
        </p:txBody>
      </p:sp>
    </p:spTree>
    <p:extLst>
      <p:ext uri="{BB962C8B-B14F-4D97-AF65-F5344CB8AC3E}">
        <p14:creationId xmlns="" xmlns:p14="http://schemas.microsoft.com/office/powerpoint/2010/main" val="11204959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a:t>
            </a:r>
            <a:endParaRPr lang="en-GB" noProof="0"/>
          </a:p>
        </p:txBody>
      </p:sp>
      <p:sp>
        <p:nvSpPr>
          <p:cNvPr id="3" name="Tijdelijke aanduiding voor inhoud 2"/>
          <p:cNvSpPr>
            <a:spLocks noGrp="1"/>
          </p:cNvSpPr>
          <p:nvPr>
            <p:ph idx="1"/>
          </p:nvPr>
        </p:nvSpPr>
        <p:spPr>
          <a:xfrm>
            <a:off x="467544" y="1268760"/>
            <a:ext cx="8229600" cy="4525963"/>
          </a:xfrm>
        </p:spPr>
        <p:txBody>
          <a:bodyPr/>
          <a:lstStyle/>
          <a:p>
            <a:r>
              <a:rPr lang="en-GB" sz="2000" noProof="0" smtClean="0"/>
              <a:t>In 1998, the Singapore Prison Service (SPS) was confronted by two pressing issues:</a:t>
            </a:r>
          </a:p>
          <a:p>
            <a:pPr lvl="1"/>
            <a:r>
              <a:rPr lang="en-GB" sz="1800" noProof="0" smtClean="0"/>
              <a:t>an overcrowded prison straining existing infrastructure and resources</a:t>
            </a:r>
          </a:p>
          <a:p>
            <a:pPr lvl="1"/>
            <a:r>
              <a:rPr lang="en-GB" sz="1800" noProof="0" smtClean="0"/>
              <a:t>shortage of staff due to difficulties in recruitment and retention</a:t>
            </a:r>
          </a:p>
          <a:p>
            <a:pPr lvl="1"/>
            <a:r>
              <a:rPr lang="en-GB" sz="1800" noProof="0" smtClean="0"/>
              <a:t>prison staff were overworked and morale was low</a:t>
            </a:r>
          </a:p>
          <a:p>
            <a:pPr lvl="1"/>
            <a:r>
              <a:rPr lang="en-GB" sz="1800" noProof="0" smtClean="0"/>
              <a:t>poor public perception of the organisation and its work did not help</a:t>
            </a:r>
          </a:p>
          <a:p>
            <a:r>
              <a:rPr lang="en-GB" sz="2000" noProof="0" smtClean="0"/>
              <a:t>In late 1998, SPS had a change in top leadership </a:t>
            </a:r>
          </a:p>
          <a:p>
            <a:pPr lvl="1"/>
            <a:r>
              <a:rPr lang="en-GB" sz="1800" noProof="0" smtClean="0"/>
              <a:t>Chua Chin Kiat, who had held several key positions at the Singapore Police Force, took over as the director of Prisons</a:t>
            </a:r>
          </a:p>
          <a:p>
            <a:pPr lvl="1"/>
            <a:r>
              <a:rPr lang="en-GB" sz="1800" noProof="0" smtClean="0"/>
              <a:t>he felt that a mere increase in staff headcount would not address the problems, nor would it be </a:t>
            </a:r>
            <a:r>
              <a:rPr lang="en-GB" sz="1800" noProof="0" smtClean="0">
                <a:solidFill>
                  <a:srgbClr val="FF0000"/>
                </a:solidFill>
              </a:rPr>
              <a:t>sustainable in the long run</a:t>
            </a:r>
          </a:p>
          <a:p>
            <a:pPr lvl="1"/>
            <a:r>
              <a:rPr lang="en-GB" sz="1800" noProof="0" smtClean="0"/>
              <a:t>then initiated a series of </a:t>
            </a:r>
            <a:r>
              <a:rPr lang="en-GB" sz="1800" noProof="0" smtClean="0">
                <a:solidFill>
                  <a:srgbClr val="FF0000"/>
                </a:solidFill>
              </a:rPr>
              <a:t>visits to prisons overseas</a:t>
            </a:r>
            <a:r>
              <a:rPr lang="en-GB" sz="1800" noProof="0" smtClean="0"/>
              <a:t>, most of which had in place progressive rehabilitative programmes. The visits gave the senior team fresh perspectives of how the prisons in Singapore could be managed.</a:t>
            </a:r>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21</a:t>
            </a:fld>
            <a:endParaRPr lang="en-US" dirty="0"/>
          </a:p>
        </p:txBody>
      </p:sp>
      <p:pic>
        <p:nvPicPr>
          <p:cNvPr id="6148" name="Picture 4" descr="http://upload.wikimedia.org/wikipedia/en/b/b2/Singapore_Prison_Service_logo.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5816" y="5733256"/>
            <a:ext cx="2936874" cy="9515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4863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GB" noProof="0" smtClean="0"/>
              <a:t>Singapore Prison Service case -2</a:t>
            </a:r>
            <a:endParaRPr lang="en-GB" noProof="0"/>
          </a:p>
        </p:txBody>
      </p:sp>
      <p:sp>
        <p:nvSpPr>
          <p:cNvPr id="3" name="Tijdelijke aanduiding voor inhoud 2"/>
          <p:cNvSpPr>
            <a:spLocks noGrp="1"/>
          </p:cNvSpPr>
          <p:nvPr>
            <p:ph idx="1"/>
          </p:nvPr>
        </p:nvSpPr>
        <p:spPr/>
        <p:txBody>
          <a:bodyPr/>
          <a:lstStyle/>
          <a:p>
            <a:r>
              <a:rPr lang="en-GB" sz="2400" noProof="0" dirty="0" smtClean="0"/>
              <a:t>Rethinking SPSs purpose:</a:t>
            </a:r>
          </a:p>
          <a:p>
            <a:pPr lvl="1"/>
            <a:r>
              <a:rPr lang="en-GB" sz="2000" b="1" noProof="0" dirty="0" smtClean="0"/>
              <a:t>Chua realised that SPS' focus had been on maintaining security and safety within the prisons</a:t>
            </a:r>
          </a:p>
          <a:p>
            <a:pPr lvl="2"/>
            <a:r>
              <a:rPr lang="en-GB" sz="1800" b="1" noProof="0" dirty="0" smtClean="0"/>
              <a:t>In the NS framework these are agency outputs</a:t>
            </a:r>
          </a:p>
          <a:p>
            <a:pPr lvl="1"/>
            <a:r>
              <a:rPr lang="en-GB" sz="2000" noProof="0" dirty="0" smtClean="0"/>
              <a:t>In 1999, more than 800 staff across ranks, and strategic partners from the Ministry of Home Affairs (SPS' parent Ministry) and voluntary welfare organisations were invited to share their vision for SPS</a:t>
            </a:r>
          </a:p>
          <a:p>
            <a:pPr lvl="2"/>
            <a:r>
              <a:rPr lang="en-GB" sz="1800" noProof="0" dirty="0" smtClean="0"/>
              <a:t>Using a variety of platforms — retreats, facilitated dialogues, and on-line intranet forums</a:t>
            </a:r>
          </a:p>
          <a:p>
            <a:pPr lvl="1"/>
            <a:r>
              <a:rPr lang="en-GB" sz="2000" b="1" noProof="0" dirty="0" smtClean="0"/>
              <a:t>After a year a </a:t>
            </a:r>
            <a:r>
              <a:rPr lang="en-GB" sz="2000" b="1" noProof="0" dirty="0" smtClean="0">
                <a:solidFill>
                  <a:srgbClr val="FF0000"/>
                </a:solidFill>
              </a:rPr>
              <a:t>fundamental shift </a:t>
            </a:r>
            <a:r>
              <a:rPr lang="en-GB" sz="2000" b="1" noProof="0" dirty="0" smtClean="0"/>
              <a:t>beyond security and safety to the rehabilitation and reintegration of offenders into the society, was decided</a:t>
            </a:r>
          </a:p>
          <a:p>
            <a:pPr lvl="2"/>
            <a:r>
              <a:rPr lang="en-GB" sz="1800" b="1" noProof="0" dirty="0" smtClean="0"/>
              <a:t>This is now a societal ambition in the NS framework</a:t>
            </a:r>
          </a:p>
          <a:p>
            <a:pPr lvl="1"/>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22</a:t>
            </a:fld>
            <a:endParaRPr lang="en-US" dirty="0"/>
          </a:p>
        </p:txBody>
      </p:sp>
      <p:grpSp>
        <p:nvGrpSpPr>
          <p:cNvPr id="2" name="Groep 1"/>
          <p:cNvGrpSpPr/>
          <p:nvPr/>
        </p:nvGrpSpPr>
        <p:grpSpPr>
          <a:xfrm>
            <a:off x="7380312" y="5517232"/>
            <a:ext cx="1542492" cy="997153"/>
            <a:chOff x="7315758" y="5105400"/>
            <a:chExt cx="1542492" cy="997153"/>
          </a:xfrm>
        </p:grpSpPr>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15758" y="5118100"/>
              <a:ext cx="1542492" cy="984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Ovaal 11"/>
            <p:cNvSpPr/>
            <p:nvPr/>
          </p:nvSpPr>
          <p:spPr>
            <a:xfrm>
              <a:off x="7956550" y="5105400"/>
              <a:ext cx="234950" cy="228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 xmlns:p14="http://schemas.microsoft.com/office/powerpoint/2010/main" val="2751699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-3</a:t>
            </a:r>
            <a:endParaRPr lang="en-GB" noProof="0"/>
          </a:p>
        </p:txBody>
      </p:sp>
      <p:sp>
        <p:nvSpPr>
          <p:cNvPr id="3" name="Tijdelijke aanduiding voor inhoud 2"/>
          <p:cNvSpPr>
            <a:spLocks noGrp="1"/>
          </p:cNvSpPr>
          <p:nvPr>
            <p:ph idx="1"/>
          </p:nvPr>
        </p:nvSpPr>
        <p:spPr>
          <a:xfrm>
            <a:off x="431800" y="1062038"/>
            <a:ext cx="8229600" cy="5076825"/>
          </a:xfrm>
        </p:spPr>
        <p:txBody>
          <a:bodyPr/>
          <a:lstStyle/>
          <a:p>
            <a:r>
              <a:rPr lang="en-GB" sz="2400" noProof="0" dirty="0" smtClean="0"/>
              <a:t>Building innovation capacity:</a:t>
            </a:r>
          </a:p>
          <a:p>
            <a:pPr lvl="1"/>
            <a:r>
              <a:rPr lang="en-GB" sz="2000" noProof="0" dirty="0" smtClean="0"/>
              <a:t>Chua was mindful that without a significant headcount increase, he had to find new ways of freeing up his staff's time for the real work of reforming the prison system</a:t>
            </a:r>
          </a:p>
          <a:p>
            <a:pPr lvl="1"/>
            <a:r>
              <a:rPr lang="en-GB" sz="2000" b="1" noProof="0" dirty="0" smtClean="0"/>
              <a:t>His habit of </a:t>
            </a:r>
            <a:r>
              <a:rPr lang="en-GB" sz="2000" b="1" noProof="0" dirty="0" smtClean="0">
                <a:solidFill>
                  <a:srgbClr val="FF0000"/>
                </a:solidFill>
              </a:rPr>
              <a:t>challenging assumptions </a:t>
            </a:r>
            <a:r>
              <a:rPr lang="en-GB" sz="2000" b="1" noProof="0" dirty="0" smtClean="0"/>
              <a:t>and getting Prison staff to critically re-examine old ways of doing made many uneasy, but also forced them to re-think and achieve breakthroughs</a:t>
            </a:r>
          </a:p>
          <a:p>
            <a:pPr lvl="2"/>
            <a:r>
              <a:rPr lang="en-GB" sz="1600" noProof="0" dirty="0" smtClean="0"/>
              <a:t>E.g. In the past, to ensure that security would not be compromised, prison officers were periodically rotated.</a:t>
            </a:r>
          </a:p>
          <a:p>
            <a:pPr lvl="2"/>
            <a:r>
              <a:rPr lang="en-GB" sz="1600" noProof="0" dirty="0" smtClean="0"/>
              <a:t>As a result, most did not know the inmates well</a:t>
            </a:r>
          </a:p>
          <a:p>
            <a:pPr lvl="2"/>
            <a:r>
              <a:rPr lang="en-GB" sz="1600" noProof="0" dirty="0" smtClean="0"/>
              <a:t>Chua's challenge for them to tell him everything they knew about the inmates under their charge stumped many, but also caused them to realise that it was impossible to help offenders whom they did not quite understand</a:t>
            </a:r>
            <a:endParaRPr lang="en-GB" sz="16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spTree>
    <p:extLst>
      <p:ext uri="{BB962C8B-B14F-4D97-AF65-F5344CB8AC3E}">
        <p14:creationId xmlns="" xmlns:p14="http://schemas.microsoft.com/office/powerpoint/2010/main" val="3205247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-4</a:t>
            </a:r>
            <a:endParaRPr lang="en-GB" noProof="0"/>
          </a:p>
        </p:txBody>
      </p:sp>
      <p:sp>
        <p:nvSpPr>
          <p:cNvPr id="3" name="Tijdelijke aanduiding voor inhoud 2"/>
          <p:cNvSpPr>
            <a:spLocks noGrp="1"/>
          </p:cNvSpPr>
          <p:nvPr>
            <p:ph idx="1"/>
          </p:nvPr>
        </p:nvSpPr>
        <p:spPr>
          <a:xfrm>
            <a:off x="457200" y="1049338"/>
            <a:ext cx="8229600" cy="5076825"/>
          </a:xfrm>
        </p:spPr>
        <p:txBody>
          <a:bodyPr>
            <a:normAutofit lnSpcReduction="10000"/>
          </a:bodyPr>
          <a:lstStyle/>
          <a:p>
            <a:pPr lvl="1"/>
            <a:r>
              <a:rPr lang="en-GB" sz="2000" noProof="0" smtClean="0"/>
              <a:t>Also, twice a week informal "agenda-less" breakfast meetings between the Senior Management, Heads of Staff Units and Superintendents were started to encourage </a:t>
            </a:r>
            <a:r>
              <a:rPr lang="en-GB" sz="2000" noProof="0" smtClean="0">
                <a:solidFill>
                  <a:srgbClr val="FF0000"/>
                </a:solidFill>
              </a:rPr>
              <a:t>dialogue and exchange of ideas, as well as strengthen the quality of relationship and trust </a:t>
            </a:r>
            <a:r>
              <a:rPr lang="en-GB" sz="2000" noProof="0" smtClean="0"/>
              <a:t>within the leadership team</a:t>
            </a:r>
          </a:p>
          <a:p>
            <a:pPr lvl="1"/>
            <a:r>
              <a:rPr lang="en-GB" sz="2000" noProof="0" smtClean="0"/>
              <a:t>The leaders took turns to share with recruits at induction programmes, </a:t>
            </a:r>
            <a:r>
              <a:rPr lang="en-GB" sz="2000" noProof="0" smtClean="0">
                <a:solidFill>
                  <a:srgbClr val="FF0000"/>
                </a:solidFill>
              </a:rPr>
              <a:t>walked and connected with the ground to seek out diverse and fresh perspectives</a:t>
            </a:r>
          </a:p>
          <a:p>
            <a:pPr lvl="2"/>
            <a:r>
              <a:rPr lang="en-GB" sz="1600" noProof="0" smtClean="0"/>
              <a:t>Together, they helped their officers see new meaning in their work and a new future with stakeholders and inmates</a:t>
            </a:r>
          </a:p>
          <a:p>
            <a:pPr lvl="1"/>
            <a:r>
              <a:rPr lang="en-GB" sz="2000" noProof="0" smtClean="0"/>
              <a:t>At the staff level, cosy coffee corners were created to encourage informal interaction and exchange of ideas</a:t>
            </a:r>
          </a:p>
          <a:p>
            <a:pPr lvl="1"/>
            <a:r>
              <a:rPr lang="en-GB" sz="2000" noProof="0" smtClean="0"/>
              <a:t>A learning centre with a resource library, broadband internet access and training/meeting rooms was set up to provide an environment conducive for sharing and brainstorming</a:t>
            </a:r>
          </a:p>
          <a:p>
            <a:pPr lvl="1"/>
            <a:r>
              <a:rPr lang="en-GB" sz="2000" noProof="0" smtClean="0"/>
              <a:t>etc….</a:t>
            </a:r>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24</a:t>
            </a:fld>
            <a:endParaRPr lang="en-US" dirty="0"/>
          </a:p>
        </p:txBody>
      </p:sp>
    </p:spTree>
    <p:extLst>
      <p:ext uri="{BB962C8B-B14F-4D97-AF65-F5344CB8AC3E}">
        <p14:creationId xmlns="" xmlns:p14="http://schemas.microsoft.com/office/powerpoint/2010/main" val="1154670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-5</a:t>
            </a:r>
            <a:endParaRPr lang="en-GB" noProof="0"/>
          </a:p>
        </p:txBody>
      </p:sp>
      <p:sp>
        <p:nvSpPr>
          <p:cNvPr id="3" name="Tijdelijke aanduiding voor inhoud 2"/>
          <p:cNvSpPr>
            <a:spLocks noGrp="1"/>
          </p:cNvSpPr>
          <p:nvPr>
            <p:ph idx="1"/>
          </p:nvPr>
        </p:nvSpPr>
        <p:spPr/>
        <p:txBody>
          <a:bodyPr>
            <a:normAutofit/>
          </a:bodyPr>
          <a:lstStyle/>
          <a:p>
            <a:pPr lvl="1"/>
            <a:r>
              <a:rPr lang="en-GB" sz="3200" noProof="0" smtClean="0"/>
              <a:t>Chua also believed long term success hinges on preparedness for the future:</a:t>
            </a:r>
          </a:p>
          <a:p>
            <a:pPr lvl="2"/>
            <a:r>
              <a:rPr lang="en-GB" noProof="0" smtClean="0"/>
              <a:t>A Research &amp; Planning Branch was set up to conduct research, network with other external research institutes, as well as co-ordinate the planning and implementation of key organisational-wide initiatives</a:t>
            </a:r>
          </a:p>
          <a:p>
            <a:pPr lvl="2"/>
            <a:r>
              <a:rPr lang="en-GB" noProof="0" smtClean="0">
                <a:solidFill>
                  <a:srgbClr val="FF0000"/>
                </a:solidFill>
              </a:rPr>
              <a:t>new learning </a:t>
            </a:r>
            <a:r>
              <a:rPr lang="en-GB" noProof="0" smtClean="0"/>
              <a:t>surfaced by the Branch also challenged SPS staff's established ways of thinking and doing (e.g. assessing, categorising and matching inmates to different rehabilitation programmes based on their criminogenic risks and rehabilitation needs)</a:t>
            </a:r>
          </a:p>
          <a:p>
            <a:pPr lvl="1"/>
            <a:endParaRPr lang="en-GB"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25</a:t>
            </a:fld>
            <a:endParaRPr lang="en-US" dirty="0"/>
          </a:p>
        </p:txBody>
      </p:sp>
    </p:spTree>
    <p:extLst>
      <p:ext uri="{BB962C8B-B14F-4D97-AF65-F5344CB8AC3E}">
        <p14:creationId xmlns="" xmlns:p14="http://schemas.microsoft.com/office/powerpoint/2010/main" val="371039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-6</a:t>
            </a:r>
            <a:endParaRPr lang="en-GB" noProof="0"/>
          </a:p>
        </p:txBody>
      </p:sp>
      <p:sp>
        <p:nvSpPr>
          <p:cNvPr id="3" name="Tijdelijke aanduiding voor inhoud 2"/>
          <p:cNvSpPr>
            <a:spLocks noGrp="1"/>
          </p:cNvSpPr>
          <p:nvPr>
            <p:ph idx="1"/>
          </p:nvPr>
        </p:nvSpPr>
        <p:spPr>
          <a:xfrm>
            <a:off x="241300" y="1049338"/>
            <a:ext cx="8470900" cy="5076825"/>
          </a:xfrm>
        </p:spPr>
        <p:txBody>
          <a:bodyPr/>
          <a:lstStyle/>
          <a:p>
            <a:pPr lvl="1"/>
            <a:r>
              <a:rPr lang="en-GB" sz="2400" noProof="0" dirty="0" smtClean="0"/>
              <a:t>In 1999, the Housing Unit Management System was conceived, which emphasised engaging inmates in a meaningful and purposeful manner</a:t>
            </a:r>
          </a:p>
          <a:p>
            <a:pPr lvl="2"/>
            <a:r>
              <a:rPr lang="en-GB" sz="2000" noProof="0" dirty="0" smtClean="0"/>
              <a:t>a dedicated team of prison officers was assigned to </a:t>
            </a:r>
            <a:r>
              <a:rPr lang="en-GB" sz="2000" noProof="0" dirty="0" smtClean="0">
                <a:solidFill>
                  <a:srgbClr val="FF0000"/>
                </a:solidFill>
              </a:rPr>
              <a:t>manage all matters </a:t>
            </a:r>
            <a:r>
              <a:rPr lang="en-GB" sz="2000" noProof="0" dirty="0" smtClean="0"/>
              <a:t>relating to the inmates in a particular housing unit</a:t>
            </a:r>
          </a:p>
          <a:p>
            <a:pPr lvl="2"/>
            <a:r>
              <a:rPr lang="en-GB" sz="2000" noProof="0" dirty="0" smtClean="0"/>
              <a:t>prison officers were no longer just custodians of prisoners, but had to take on roles as disciplinarians, mentors and </a:t>
            </a:r>
            <a:r>
              <a:rPr lang="en-GB" sz="2000" noProof="0" dirty="0" err="1" smtClean="0"/>
              <a:t>para</a:t>
            </a:r>
            <a:r>
              <a:rPr lang="en-GB" sz="2000" noProof="0" dirty="0" smtClean="0"/>
              <a:t>-counsellors </a:t>
            </a:r>
          </a:p>
          <a:p>
            <a:pPr lvl="2"/>
            <a:r>
              <a:rPr lang="en-GB" sz="2000" b="1" noProof="0" dirty="0" smtClean="0"/>
              <a:t>instead of a full-scale roll-out, </a:t>
            </a:r>
            <a:r>
              <a:rPr lang="en-GB" sz="2000" b="1" noProof="0" dirty="0" smtClean="0">
                <a:solidFill>
                  <a:srgbClr val="FF0000"/>
                </a:solidFill>
              </a:rPr>
              <a:t>volunteers were invited </a:t>
            </a:r>
            <a:r>
              <a:rPr lang="en-GB" sz="2000" b="1" u="sng" noProof="0" dirty="0" smtClean="0">
                <a:solidFill>
                  <a:srgbClr val="FF0000"/>
                </a:solidFill>
              </a:rPr>
              <a:t>to test out the system</a:t>
            </a:r>
          </a:p>
          <a:p>
            <a:pPr lvl="2"/>
            <a:r>
              <a:rPr lang="en-GB" sz="2000" noProof="0" dirty="0" smtClean="0"/>
              <a:t>prison officers soon discovered the value of the Housing Unit Management System: </a:t>
            </a:r>
          </a:p>
          <a:p>
            <a:pPr lvl="3"/>
            <a:r>
              <a:rPr lang="en-GB" sz="1600" noProof="0" dirty="0" smtClean="0"/>
              <a:t>besides rehabilitation, it helped them </a:t>
            </a:r>
            <a:r>
              <a:rPr lang="en-GB" sz="1600" noProof="0" dirty="0" smtClean="0">
                <a:solidFill>
                  <a:srgbClr val="FF0000"/>
                </a:solidFill>
              </a:rPr>
              <a:t>gather intelligence</a:t>
            </a:r>
            <a:r>
              <a:rPr lang="en-GB" sz="1600" noProof="0" dirty="0" smtClean="0"/>
              <a:t>, augmenting the level of security, discipline, and control in the prisons</a:t>
            </a:r>
          </a:p>
          <a:p>
            <a:pPr lvl="3"/>
            <a:r>
              <a:rPr lang="en-GB" sz="1600" b="1" noProof="0" dirty="0" smtClean="0"/>
              <a:t>they experienced the </a:t>
            </a:r>
            <a:r>
              <a:rPr lang="en-GB" sz="1600" b="1" noProof="0" dirty="0" smtClean="0">
                <a:solidFill>
                  <a:srgbClr val="FF0000"/>
                </a:solidFill>
              </a:rPr>
              <a:t>power of team </a:t>
            </a:r>
            <a:r>
              <a:rPr lang="en-GB" sz="1600" noProof="0" dirty="0" smtClean="0"/>
              <a:t>— working and learning together indeed enhanced the quality of decisions and outcomes</a:t>
            </a:r>
            <a:endParaRPr lang="en-GB" noProof="0" dirty="0" smtClean="0"/>
          </a:p>
          <a:p>
            <a:pPr lvl="2">
              <a:lnSpc>
                <a:spcPct val="150000"/>
              </a:lnSpc>
            </a:pPr>
            <a:endParaRPr lang="en-GB" sz="1600" noProof="0" dirty="0" smtClean="0"/>
          </a:p>
          <a:p>
            <a:pPr>
              <a:lnSpc>
                <a:spcPct val="150000"/>
              </a:lnSpc>
            </a:pPr>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26</a:t>
            </a:fld>
            <a:endParaRPr lang="en-US" dirty="0"/>
          </a:p>
        </p:txBody>
      </p:sp>
    </p:spTree>
    <p:extLst>
      <p:ext uri="{BB962C8B-B14F-4D97-AF65-F5344CB8AC3E}">
        <p14:creationId xmlns="" xmlns:p14="http://schemas.microsoft.com/office/powerpoint/2010/main" val="22927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-7</a:t>
            </a:r>
            <a:endParaRPr lang="en-GB" noProof="0"/>
          </a:p>
        </p:txBody>
      </p:sp>
      <p:sp>
        <p:nvSpPr>
          <p:cNvPr id="3" name="Tijdelijke aanduiding voor inhoud 2"/>
          <p:cNvSpPr>
            <a:spLocks noGrp="1"/>
          </p:cNvSpPr>
          <p:nvPr>
            <p:ph idx="1"/>
          </p:nvPr>
        </p:nvSpPr>
        <p:spPr>
          <a:xfrm>
            <a:off x="419100" y="1176338"/>
            <a:ext cx="8229600" cy="5076825"/>
          </a:xfrm>
        </p:spPr>
        <p:txBody>
          <a:bodyPr/>
          <a:lstStyle/>
          <a:p>
            <a:pPr lvl="1"/>
            <a:r>
              <a:rPr lang="en-GB" sz="1800" noProof="0" dirty="0" smtClean="0"/>
              <a:t>Getting new rehabilitation services off the ground by engaging prisoners and their families</a:t>
            </a:r>
          </a:p>
          <a:p>
            <a:pPr lvl="2"/>
            <a:r>
              <a:rPr lang="en-GB" sz="1600" noProof="0" dirty="0" smtClean="0"/>
              <a:t>A Programme Branch was set up to give greater focus to rehabilitation</a:t>
            </a:r>
          </a:p>
          <a:p>
            <a:pPr lvl="2"/>
            <a:r>
              <a:rPr lang="en-GB" sz="1600" noProof="0" dirty="0" smtClean="0">
                <a:solidFill>
                  <a:srgbClr val="FF0000"/>
                </a:solidFill>
              </a:rPr>
              <a:t>Inmates were roped in </a:t>
            </a:r>
            <a:r>
              <a:rPr lang="en-GB" sz="1600" noProof="0" dirty="0" smtClean="0"/>
              <a:t>to help out in simple duties, including peer support counselling and tutoring and some participated as members of Work Improvement Teams</a:t>
            </a:r>
          </a:p>
          <a:p>
            <a:pPr lvl="2"/>
            <a:r>
              <a:rPr lang="en-GB" sz="1600" noProof="0" dirty="0" smtClean="0"/>
              <a:t>These initiatives not only relieved prison officers' workload and </a:t>
            </a:r>
            <a:r>
              <a:rPr lang="en-GB" sz="1600" noProof="0" dirty="0" smtClean="0">
                <a:solidFill>
                  <a:srgbClr val="FF0000"/>
                </a:solidFill>
              </a:rPr>
              <a:t>improved inmate-staff relationship</a:t>
            </a:r>
            <a:r>
              <a:rPr lang="en-GB" sz="1600" noProof="0" dirty="0" smtClean="0"/>
              <a:t>, but also became an essential part of the rehabilitation process. </a:t>
            </a:r>
          </a:p>
          <a:p>
            <a:pPr lvl="2"/>
            <a:r>
              <a:rPr lang="en-GB" sz="1600" b="1" noProof="0" dirty="0" smtClean="0"/>
              <a:t>SPS also observed that chances of rehabilitation were higher if inmates had the support of their </a:t>
            </a:r>
            <a:r>
              <a:rPr lang="en-GB" sz="1600" b="1" noProof="0" dirty="0" smtClean="0">
                <a:solidFill>
                  <a:srgbClr val="FF0000"/>
                </a:solidFill>
              </a:rPr>
              <a:t>families</a:t>
            </a:r>
          </a:p>
          <a:p>
            <a:pPr lvl="3"/>
            <a:r>
              <a:rPr lang="en-GB" sz="1400" noProof="0" dirty="0" smtClean="0"/>
              <a:t>yet divorces were common in the prisons</a:t>
            </a:r>
          </a:p>
          <a:p>
            <a:pPr lvl="3"/>
            <a:r>
              <a:rPr lang="en-GB" sz="1400" noProof="0" dirty="0" smtClean="0"/>
              <a:t>Family Resource Centres were set up to help inmates' families cope with incarceration</a:t>
            </a:r>
          </a:p>
          <a:p>
            <a:pPr lvl="3"/>
            <a:r>
              <a:rPr lang="en-GB" sz="1400" noProof="0" dirty="0" smtClean="0"/>
              <a:t>SPS introduced family visits during Fathers' Day and Mothers' Day, other family celebrations within the prisons, and </a:t>
            </a:r>
            <a:r>
              <a:rPr lang="en-GB" sz="1400" noProof="0" dirty="0" err="1" smtClean="0"/>
              <a:t>tele</a:t>
            </a:r>
            <a:r>
              <a:rPr lang="en-GB" sz="1400" noProof="0" dirty="0" smtClean="0"/>
              <a:t>-visits to enhance family bonding</a:t>
            </a:r>
          </a:p>
          <a:p>
            <a:pPr lvl="2"/>
            <a:r>
              <a:rPr lang="en-GB" sz="1800" b="1" noProof="0" dirty="0" smtClean="0"/>
              <a:t>In NS, this entails a move both to the civic results (inmates) and towards collective power (families)</a:t>
            </a:r>
          </a:p>
          <a:p>
            <a:pPr lvl="0"/>
            <a:endParaRPr lang="en-GB" sz="2000" noProof="0" dirty="0" smtClean="0"/>
          </a:p>
          <a:p>
            <a:endParaRPr lang="en-GB" sz="2000" noProof="0" dirty="0" smtClean="0"/>
          </a:p>
          <a:p>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27</a:t>
            </a:fld>
            <a:endParaRPr lang="en-US" dirty="0"/>
          </a:p>
        </p:txBody>
      </p:sp>
      <p:grpSp>
        <p:nvGrpSpPr>
          <p:cNvPr id="5" name="Groep 4"/>
          <p:cNvGrpSpPr/>
          <p:nvPr/>
        </p:nvGrpSpPr>
        <p:grpSpPr>
          <a:xfrm>
            <a:off x="6337858" y="5781572"/>
            <a:ext cx="1542492" cy="984453"/>
            <a:chOff x="6337858" y="5781572"/>
            <a:chExt cx="1542492" cy="984453"/>
          </a:xfrm>
        </p:grpSpPr>
        <p:pic>
          <p:nvPicPr>
            <p:cNvPr id="1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37858" y="5781572"/>
              <a:ext cx="1542492" cy="984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Ovaal 13"/>
            <p:cNvSpPr/>
            <p:nvPr/>
          </p:nvSpPr>
          <p:spPr>
            <a:xfrm>
              <a:off x="7109104" y="5883171"/>
              <a:ext cx="320396" cy="7571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 xmlns:p14="http://schemas.microsoft.com/office/powerpoint/2010/main" val="418615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-8</a:t>
            </a:r>
            <a:endParaRPr lang="en-GB" noProof="0"/>
          </a:p>
        </p:txBody>
      </p:sp>
      <p:sp>
        <p:nvSpPr>
          <p:cNvPr id="3" name="Tijdelijke aanduiding voor inhoud 2"/>
          <p:cNvSpPr>
            <a:spLocks noGrp="1"/>
          </p:cNvSpPr>
          <p:nvPr>
            <p:ph idx="1"/>
          </p:nvPr>
        </p:nvSpPr>
        <p:spPr>
          <a:xfrm>
            <a:off x="251520" y="1124744"/>
            <a:ext cx="8813800" cy="5076825"/>
          </a:xfrm>
        </p:spPr>
        <p:txBody>
          <a:bodyPr/>
          <a:lstStyle/>
          <a:p>
            <a:r>
              <a:rPr lang="en-GB" sz="2000" b="1" noProof="0" dirty="0" smtClean="0"/>
              <a:t>The next phase: moving beyond the prison walls </a:t>
            </a:r>
          </a:p>
          <a:p>
            <a:pPr lvl="1"/>
            <a:r>
              <a:rPr lang="en-GB" sz="1800" noProof="0" dirty="0" smtClean="0"/>
              <a:t>other effective rehabilitative programmes such as the Home Detention Scheme, deployment of female officers in male institutions, </a:t>
            </a:r>
            <a:r>
              <a:rPr lang="en-GB" sz="1800" noProof="0" dirty="0" err="1" smtClean="0"/>
              <a:t>tele</a:t>
            </a:r>
            <a:r>
              <a:rPr lang="en-GB" sz="1800" noProof="0" dirty="0" smtClean="0"/>
              <a:t>-visits and virtual court sessions fundamentally changed how SPS operated</a:t>
            </a:r>
          </a:p>
          <a:p>
            <a:pPr lvl="1"/>
            <a:r>
              <a:rPr lang="en-GB" sz="1800" noProof="0" dirty="0" smtClean="0"/>
              <a:t>… some of these not only </a:t>
            </a:r>
            <a:r>
              <a:rPr lang="en-GB" sz="1800" noProof="0" dirty="0" smtClean="0">
                <a:solidFill>
                  <a:srgbClr val="FF0000"/>
                </a:solidFill>
              </a:rPr>
              <a:t>freed SPS resources </a:t>
            </a:r>
            <a:r>
              <a:rPr lang="en-GB" sz="1800" noProof="0" dirty="0" smtClean="0"/>
              <a:t>for other areas of need, but also gave SPS </a:t>
            </a:r>
            <a:r>
              <a:rPr lang="en-GB" sz="1800" noProof="0" dirty="0" smtClean="0">
                <a:solidFill>
                  <a:srgbClr val="FF0000"/>
                </a:solidFill>
              </a:rPr>
              <a:t>staff the confidence to explore </a:t>
            </a:r>
            <a:r>
              <a:rPr lang="en-GB" sz="1800" noProof="0" dirty="0" smtClean="0"/>
              <a:t>new solutions beyond the prison walls</a:t>
            </a:r>
          </a:p>
          <a:p>
            <a:pPr lvl="1"/>
            <a:r>
              <a:rPr lang="en-GB" sz="1800" noProof="0" dirty="0" smtClean="0"/>
              <a:t>their new vision: a system of well-established rehabilitation and reintegration programmes with strong emphasis on family and societal support</a:t>
            </a:r>
          </a:p>
          <a:p>
            <a:pPr lvl="1"/>
            <a:r>
              <a:rPr lang="en-GB" sz="1800" noProof="0" dirty="0" smtClean="0"/>
              <a:t>for this they had to work more closely with </a:t>
            </a:r>
            <a:r>
              <a:rPr lang="en-GB" sz="1800" noProof="0" dirty="0" smtClean="0">
                <a:solidFill>
                  <a:srgbClr val="FF0000"/>
                </a:solidFill>
              </a:rPr>
              <a:t>family members, and community partners</a:t>
            </a:r>
            <a:r>
              <a:rPr lang="en-GB" sz="1800" noProof="0" dirty="0" smtClean="0"/>
              <a:t> like Singapore Corporation of Rehabilitative Enterprises (SCORE), the Singapore After-Care Association, and the Singapore Anti-Narcotics Association as well as the Ministry of Home Affairs, Ministry of Community Development, Youth &amp; Sports, the National Council of Social Service,… </a:t>
            </a:r>
            <a:r>
              <a:rPr lang="en-GB" sz="1800" b="1" noProof="0" dirty="0" smtClean="0"/>
              <a:t>all gathered in the CARE (Community Action for the Rehabilitation of Ex-offenders ) network</a:t>
            </a:r>
          </a:p>
          <a:p>
            <a:pPr lvl="1"/>
            <a:r>
              <a:rPr lang="en-GB" sz="1800" b="1" noProof="0" dirty="0" smtClean="0"/>
              <a:t>In NS this is a further move towards more collective power</a:t>
            </a:r>
            <a:endParaRPr lang="en-GB" sz="1800" b="1" noProof="0" dirty="0"/>
          </a:p>
        </p:txBody>
      </p:sp>
      <p:sp>
        <p:nvSpPr>
          <p:cNvPr id="4" name="Tijdelijke aanduiding voor dianummer 3"/>
          <p:cNvSpPr>
            <a:spLocks noGrp="1"/>
          </p:cNvSpPr>
          <p:nvPr>
            <p:ph type="sldNum" sz="quarter" idx="11"/>
          </p:nvPr>
        </p:nvSpPr>
        <p:spPr>
          <a:xfrm>
            <a:off x="6788150" y="6477398"/>
            <a:ext cx="2133600" cy="365125"/>
          </a:xfrm>
        </p:spPr>
        <p:txBody>
          <a:bodyPr/>
          <a:lstStyle/>
          <a:p>
            <a:pPr>
              <a:defRPr/>
            </a:pPr>
            <a:fld id="{35A0D4B1-61D4-4C6F-B245-2B2DEB95FFE4}" type="slidenum">
              <a:rPr lang="en-US" smtClean="0"/>
              <a:pPr>
                <a:defRPr/>
              </a:pPr>
              <a:t>28</a:t>
            </a:fld>
            <a:endParaRPr lang="en-US" dirty="0"/>
          </a:p>
        </p:txBody>
      </p:sp>
      <p:grpSp>
        <p:nvGrpSpPr>
          <p:cNvPr id="7" name="Groep 6"/>
          <p:cNvGrpSpPr/>
          <p:nvPr/>
        </p:nvGrpSpPr>
        <p:grpSpPr>
          <a:xfrm>
            <a:off x="3563888" y="5661248"/>
            <a:ext cx="1542492" cy="984453"/>
            <a:chOff x="3543858" y="5934373"/>
            <a:chExt cx="1542492" cy="984453"/>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3858" y="5934373"/>
              <a:ext cx="1542492" cy="984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al 5"/>
            <p:cNvSpPr/>
            <p:nvPr/>
          </p:nvSpPr>
          <p:spPr>
            <a:xfrm>
              <a:off x="4315104" y="6035973"/>
              <a:ext cx="771246" cy="4414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 xmlns:p14="http://schemas.microsoft.com/office/powerpoint/2010/main" val="3469372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-9</a:t>
            </a:r>
            <a:endParaRPr lang="en-GB" noProof="0"/>
          </a:p>
        </p:txBody>
      </p:sp>
      <p:sp>
        <p:nvSpPr>
          <p:cNvPr id="3" name="Tijdelijke aanduiding voor inhoud 2"/>
          <p:cNvSpPr>
            <a:spLocks noGrp="1"/>
          </p:cNvSpPr>
          <p:nvPr>
            <p:ph idx="1"/>
          </p:nvPr>
        </p:nvSpPr>
        <p:spPr>
          <a:xfrm>
            <a:off x="469900" y="1049338"/>
            <a:ext cx="8229600" cy="5076825"/>
          </a:xfrm>
        </p:spPr>
        <p:txBody>
          <a:bodyPr/>
          <a:lstStyle/>
          <a:p>
            <a:pPr lvl="1"/>
            <a:r>
              <a:rPr lang="en-GB" sz="1800" noProof="0" smtClean="0"/>
              <a:t>Under CARE various initiatives were launched:</a:t>
            </a:r>
          </a:p>
          <a:p>
            <a:pPr lvl="2"/>
            <a:r>
              <a:rPr lang="en-GB" sz="1600" noProof="0" smtClean="0"/>
              <a:t>Case Management Framework: </a:t>
            </a:r>
          </a:p>
          <a:p>
            <a:pPr lvl="3"/>
            <a:r>
              <a:rPr lang="en-GB" sz="1400" noProof="0" smtClean="0"/>
              <a:t>case managers from Singapore After-Care Association and the Singapore Anti-Narcotics Association would meet with inmates to identify with them their aftercare needs </a:t>
            </a:r>
            <a:r>
              <a:rPr lang="en-GB" sz="1400" noProof="0" smtClean="0">
                <a:solidFill>
                  <a:srgbClr val="FF0000"/>
                </a:solidFill>
              </a:rPr>
              <a:t>one to two months before their release</a:t>
            </a:r>
            <a:r>
              <a:rPr lang="en-GB" sz="1400" noProof="0" smtClean="0"/>
              <a:t> and then followed up to ensure that they received the needed support up to six months after release</a:t>
            </a:r>
          </a:p>
          <a:p>
            <a:pPr lvl="3"/>
            <a:r>
              <a:rPr lang="en-GB" sz="1400" noProof="0" smtClean="0"/>
              <a:t>co-funded by SPS, SCORE, the National Council of Social Service and the respective aftercare agencies </a:t>
            </a:r>
          </a:p>
          <a:p>
            <a:pPr lvl="2"/>
            <a:r>
              <a:rPr lang="en-GB" sz="1600" noProof="0" smtClean="0"/>
              <a:t>Singapore's first community movie, "Twilight Kitchen", featured an ex-offender seeking a second chance in life</a:t>
            </a:r>
          </a:p>
          <a:p>
            <a:pPr lvl="3"/>
            <a:r>
              <a:rPr lang="en-GB" sz="1400" noProof="0" smtClean="0"/>
              <a:t> A private movie company, who supported the cause, funded the publicity efforts for the movie</a:t>
            </a:r>
          </a:p>
          <a:p>
            <a:pPr lvl="2"/>
            <a:r>
              <a:rPr lang="en-GB" sz="1600" noProof="0" smtClean="0"/>
              <a:t>Community Involvement Framework: </a:t>
            </a:r>
          </a:p>
          <a:p>
            <a:pPr lvl="3"/>
            <a:r>
              <a:rPr lang="en-GB" sz="1400" noProof="0" smtClean="0"/>
              <a:t>Emphasis was placed </a:t>
            </a:r>
            <a:r>
              <a:rPr lang="en-GB" sz="1400" noProof="0" smtClean="0">
                <a:solidFill>
                  <a:srgbClr val="FF0000"/>
                </a:solidFill>
              </a:rPr>
              <a:t>on volunteer </a:t>
            </a:r>
            <a:r>
              <a:rPr lang="en-GB" sz="1400" noProof="0" smtClean="0"/>
              <a:t>management </a:t>
            </a:r>
          </a:p>
          <a:p>
            <a:pPr lvl="3"/>
            <a:r>
              <a:rPr lang="en-GB" sz="1400" noProof="0" smtClean="0"/>
              <a:t>Groups with high leverage were identified </a:t>
            </a:r>
          </a:p>
          <a:p>
            <a:pPr lvl="3"/>
            <a:r>
              <a:rPr lang="en-GB" sz="1400" noProof="0" smtClean="0"/>
              <a:t>Regular dialogues with volunteers were instituted to </a:t>
            </a:r>
            <a:r>
              <a:rPr lang="en-GB" sz="1400" noProof="0" smtClean="0">
                <a:solidFill>
                  <a:srgbClr val="FF0000"/>
                </a:solidFill>
              </a:rPr>
              <a:t>better understand challenges at the ground</a:t>
            </a:r>
            <a:r>
              <a:rPr lang="en-GB" sz="1400" noProof="0" smtClean="0"/>
              <a:t>, seek feedback to improve processes and identify new avenues for community contribution</a:t>
            </a:r>
          </a:p>
          <a:p>
            <a:pPr lvl="2"/>
            <a:r>
              <a:rPr lang="en-GB" sz="1600" noProof="0" smtClean="0"/>
              <a:t>The </a:t>
            </a:r>
            <a:r>
              <a:rPr lang="en-GB" sz="1600" noProof="0" smtClean="0">
                <a:solidFill>
                  <a:srgbClr val="FF0000"/>
                </a:solidFill>
              </a:rPr>
              <a:t>yellow ribbon project:</a:t>
            </a:r>
          </a:p>
          <a:p>
            <a:pPr lvl="3"/>
            <a:r>
              <a:rPr lang="en-GB" sz="1400" noProof="0" smtClean="0"/>
              <a:t>a series of public education efforts </a:t>
            </a:r>
          </a:p>
          <a:p>
            <a:pPr lvl="1"/>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29</a:t>
            </a:fld>
            <a:endParaRPr lang="en-US" dirty="0"/>
          </a:p>
        </p:txBody>
      </p:sp>
    </p:spTree>
    <p:extLst>
      <p:ext uri="{BB962C8B-B14F-4D97-AF65-F5344CB8AC3E}">
        <p14:creationId xmlns="" xmlns:p14="http://schemas.microsoft.com/office/powerpoint/2010/main" val="3958319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Homework feedback</a:t>
            </a:r>
            <a:endParaRPr lang="en-GB" noProof="0"/>
          </a:p>
        </p:txBody>
      </p:sp>
      <p:sp>
        <p:nvSpPr>
          <p:cNvPr id="3" name="Zástupný symbol pro obsah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pic>
        <p:nvPicPr>
          <p:cNvPr id="5" name="Afbeelding 4"/>
          <p:cNvPicPr/>
          <p:nvPr/>
        </p:nvPicPr>
        <p:blipFill>
          <a:blip r:embed="rId2" cstate="print"/>
          <a:stretch>
            <a:fillRect/>
          </a:stretch>
        </p:blipFill>
        <p:spPr>
          <a:xfrm>
            <a:off x="-1094875" y="-469229"/>
            <a:ext cx="11273589" cy="7664115"/>
          </a:xfrm>
          <a:prstGeom prst="rect">
            <a:avLst/>
          </a:prstGeom>
        </p:spPr>
      </p:pic>
    </p:spTree>
    <p:extLst>
      <p:ext uri="{BB962C8B-B14F-4D97-AF65-F5344CB8AC3E}">
        <p14:creationId xmlns="" xmlns:p14="http://schemas.microsoft.com/office/powerpoint/2010/main" val="6191455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–10</a:t>
            </a:r>
            <a:endParaRPr lang="en-GB" noProof="0"/>
          </a:p>
        </p:txBody>
      </p:sp>
      <p:sp>
        <p:nvSpPr>
          <p:cNvPr id="3" name="Tijdelijke aanduiding voor inhoud 2"/>
          <p:cNvSpPr>
            <a:spLocks noGrp="1"/>
          </p:cNvSpPr>
          <p:nvPr>
            <p:ph idx="1"/>
          </p:nvPr>
        </p:nvSpPr>
        <p:spPr>
          <a:xfrm>
            <a:off x="457200" y="1087438"/>
            <a:ext cx="8597900" cy="5076825"/>
          </a:xfrm>
        </p:spPr>
        <p:txBody>
          <a:bodyPr>
            <a:normAutofit lnSpcReduction="10000"/>
          </a:bodyPr>
          <a:lstStyle/>
          <a:p>
            <a:r>
              <a:rPr lang="en-GB" sz="2400" noProof="0" smtClean="0"/>
              <a:t>Every year, the month of September would be set aside for intensive YRP activities. </a:t>
            </a:r>
          </a:p>
          <a:p>
            <a:r>
              <a:rPr lang="en-GB" sz="2400" noProof="0" smtClean="0"/>
              <a:t>The initial focus was on </a:t>
            </a:r>
            <a:r>
              <a:rPr lang="en-GB" sz="2400" noProof="0" smtClean="0">
                <a:solidFill>
                  <a:srgbClr val="FF0000"/>
                </a:solidFill>
              </a:rPr>
              <a:t>promoting to organisations that were more open</a:t>
            </a:r>
            <a:r>
              <a:rPr lang="en-GB" sz="2400" noProof="0" smtClean="0"/>
              <a:t>, e.g., the religious groups and schools, the message of giving second chances to ex-offenders</a:t>
            </a:r>
          </a:p>
          <a:p>
            <a:r>
              <a:rPr lang="en-GB" sz="2400" noProof="0" smtClean="0"/>
              <a:t>Gradually, the work extended to the </a:t>
            </a:r>
            <a:r>
              <a:rPr lang="en-GB" sz="2400" noProof="0" smtClean="0">
                <a:solidFill>
                  <a:srgbClr val="FF0000"/>
                </a:solidFill>
              </a:rPr>
              <a:t>rest of the community </a:t>
            </a:r>
          </a:p>
          <a:p>
            <a:r>
              <a:rPr lang="en-GB" sz="2400" noProof="0" smtClean="0"/>
              <a:t>Activities in the first two years (2004–2005) were aimed at creating general awareness</a:t>
            </a:r>
          </a:p>
          <a:p>
            <a:r>
              <a:rPr lang="en-GB" sz="2400" noProof="0" smtClean="0"/>
              <a:t>The next two (2006–2007) were focused on deepening the community's understanding of the rehabilitation journey and profiling the contribution of reformed ex-offenders</a:t>
            </a:r>
          </a:p>
          <a:p>
            <a:r>
              <a:rPr lang="en-GB" sz="2400" noProof="0" smtClean="0">
                <a:solidFill>
                  <a:srgbClr val="FF0000"/>
                </a:solidFill>
              </a:rPr>
              <a:t>Serving inmates and ex-offenders </a:t>
            </a:r>
            <a:r>
              <a:rPr lang="en-GB" sz="2400" noProof="0" smtClean="0"/>
              <a:t>were also mobilised to contribute to society through </a:t>
            </a:r>
            <a:r>
              <a:rPr lang="en-GB" sz="2400" noProof="0" smtClean="0">
                <a:solidFill>
                  <a:srgbClr val="FF0000"/>
                </a:solidFill>
              </a:rPr>
              <a:t>community service</a:t>
            </a:r>
            <a:endParaRPr lang="en-GB" sz="2400" noProof="0">
              <a:solidFill>
                <a:srgbClr val="FF0000"/>
              </a:solidFill>
            </a:endParaRPr>
          </a:p>
        </p:txBody>
      </p:sp>
      <p:sp>
        <p:nvSpPr>
          <p:cNvPr id="4" name="Tijdelijke aanduiding voor dianummer 3"/>
          <p:cNvSpPr>
            <a:spLocks noGrp="1"/>
          </p:cNvSpPr>
          <p:nvPr>
            <p:ph type="sldNum" sz="quarter" idx="11"/>
          </p:nvPr>
        </p:nvSpPr>
        <p:spPr>
          <a:xfrm>
            <a:off x="7010400" y="6492875"/>
            <a:ext cx="2133600" cy="365125"/>
          </a:xfrm>
        </p:spPr>
        <p:txBody>
          <a:bodyPr/>
          <a:lstStyle/>
          <a:p>
            <a:pPr>
              <a:defRPr/>
            </a:pPr>
            <a:fld id="{35A0D4B1-61D4-4C6F-B245-2B2DEB95FFE4}" type="slidenum">
              <a:rPr lang="en-US" smtClean="0"/>
              <a:pPr>
                <a:defRPr/>
              </a:pPr>
              <a:t>31</a:t>
            </a:fld>
            <a:endParaRPr lang="en-US" dirty="0"/>
          </a:p>
        </p:txBody>
      </p:sp>
    </p:spTree>
    <p:extLst>
      <p:ext uri="{BB962C8B-B14F-4D97-AF65-F5344CB8AC3E}">
        <p14:creationId xmlns="" xmlns:p14="http://schemas.microsoft.com/office/powerpoint/2010/main" val="2434324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–11</a:t>
            </a:r>
            <a:endParaRPr lang="en-GB" noProof="0"/>
          </a:p>
        </p:txBody>
      </p:sp>
      <p:sp>
        <p:nvSpPr>
          <p:cNvPr id="3" name="Tijdelijke aanduiding voor inhoud 2"/>
          <p:cNvSpPr>
            <a:spLocks noGrp="1"/>
          </p:cNvSpPr>
          <p:nvPr>
            <p:ph idx="1"/>
          </p:nvPr>
        </p:nvSpPr>
        <p:spPr>
          <a:xfrm>
            <a:off x="457200" y="1493838"/>
            <a:ext cx="8229600" cy="5076825"/>
          </a:xfrm>
        </p:spPr>
        <p:txBody>
          <a:bodyPr>
            <a:normAutofit fontScale="92500"/>
          </a:bodyPr>
          <a:lstStyle/>
          <a:p>
            <a:pPr lvl="1">
              <a:lnSpc>
                <a:spcPct val="110000"/>
              </a:lnSpc>
            </a:pPr>
            <a:r>
              <a:rPr lang="en-GB" sz="2100" noProof="0" dirty="0" smtClean="0"/>
              <a:t>In the recent years (2008–2009), the themes shifted focus from raising awareness to generating acceptance and inspiring action</a:t>
            </a:r>
          </a:p>
          <a:p>
            <a:pPr lvl="1">
              <a:lnSpc>
                <a:spcPct val="110000"/>
              </a:lnSpc>
            </a:pPr>
            <a:r>
              <a:rPr lang="en-GB" sz="2100" noProof="0" dirty="0" smtClean="0"/>
              <a:t>YRP's activities were fully government-funded in the initial years, with growing corporate donors' support in the recent years and an YR fund being set up</a:t>
            </a:r>
          </a:p>
          <a:p>
            <a:pPr lvl="1">
              <a:lnSpc>
                <a:spcPct val="110000"/>
              </a:lnSpc>
            </a:pPr>
            <a:r>
              <a:rPr lang="en-GB" sz="2100" noProof="0" dirty="0" smtClean="0"/>
              <a:t>A nation-wide public perception survey in 2007 revealed that </a:t>
            </a:r>
            <a:r>
              <a:rPr lang="en-GB" sz="2100" noProof="0" dirty="0" smtClean="0">
                <a:solidFill>
                  <a:srgbClr val="FF0000"/>
                </a:solidFill>
              </a:rPr>
              <a:t>94 percent of respondents expressed awareness of YRP</a:t>
            </a:r>
          </a:p>
          <a:p>
            <a:pPr lvl="1">
              <a:lnSpc>
                <a:spcPct val="110000"/>
              </a:lnSpc>
            </a:pPr>
            <a:r>
              <a:rPr lang="en-GB" sz="2100" noProof="0" dirty="0" smtClean="0">
                <a:solidFill>
                  <a:srgbClr val="FF0000"/>
                </a:solidFill>
              </a:rPr>
              <a:t>70 percent were willing to accept </a:t>
            </a:r>
            <a:r>
              <a:rPr lang="en-GB" sz="2100" noProof="0" dirty="0" smtClean="0"/>
              <a:t>ex-offenders as either a friend or colleague.</a:t>
            </a:r>
          </a:p>
          <a:p>
            <a:pPr lvl="1">
              <a:lnSpc>
                <a:spcPct val="110000"/>
              </a:lnSpc>
            </a:pPr>
            <a:r>
              <a:rPr lang="en-GB" sz="2100" noProof="0" dirty="0" smtClean="0"/>
              <a:t>Between 2004 and 2008, about 300,000 Singaporeans had participated in YRP events, 690 new employers added to SCORE's database, 720 new volunteers recruited, more than 400 inmates and ex-offenders mobilised, and S$3.9 million raised for the Yellow Ribbon Fund's work.</a:t>
            </a:r>
          </a:p>
          <a:p>
            <a:pPr lvl="1">
              <a:lnSpc>
                <a:spcPct val="150000"/>
              </a:lnSpc>
            </a:pPr>
            <a:r>
              <a:rPr lang="en-GB" sz="1800" b="1" noProof="0" dirty="0" smtClean="0"/>
              <a:t>In NS, this represent a further move into the civic results</a:t>
            </a:r>
          </a:p>
          <a:p>
            <a:pPr lvl="2">
              <a:lnSpc>
                <a:spcPct val="150000"/>
              </a:lnSpc>
            </a:pPr>
            <a:endParaRPr lang="en-GB" sz="16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32</a:t>
            </a:fld>
            <a:endParaRPr lang="en-US" dirty="0"/>
          </a:p>
        </p:txBody>
      </p:sp>
      <p:grpSp>
        <p:nvGrpSpPr>
          <p:cNvPr id="7" name="Groep 6"/>
          <p:cNvGrpSpPr/>
          <p:nvPr/>
        </p:nvGrpSpPr>
        <p:grpSpPr>
          <a:xfrm>
            <a:off x="7164288" y="5733256"/>
            <a:ext cx="1542492" cy="984453"/>
            <a:chOff x="6110985" y="5338542"/>
            <a:chExt cx="1542492" cy="984453"/>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0985" y="5338542"/>
              <a:ext cx="1542492" cy="984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al 5"/>
            <p:cNvSpPr/>
            <p:nvPr/>
          </p:nvSpPr>
          <p:spPr>
            <a:xfrm>
              <a:off x="6882231" y="5716069"/>
              <a:ext cx="771246" cy="546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 xmlns:p14="http://schemas.microsoft.com/office/powerpoint/2010/main" val="30237487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7638"/>
            <a:ext cx="8229600" cy="647700"/>
          </a:xfrm>
        </p:spPr>
        <p:txBody>
          <a:bodyPr>
            <a:normAutofit fontScale="90000"/>
          </a:bodyPr>
          <a:lstStyle/>
          <a:p>
            <a:r>
              <a:rPr lang="en-GB" noProof="0" smtClean="0"/>
              <a:t>Singapore Prison Service case –12</a:t>
            </a:r>
            <a:endParaRPr lang="en-GB" noProof="0"/>
          </a:p>
        </p:txBody>
      </p:sp>
      <p:sp>
        <p:nvSpPr>
          <p:cNvPr id="3" name="Tijdelijke aanduiding voor inhoud 2"/>
          <p:cNvSpPr>
            <a:spLocks noGrp="1"/>
          </p:cNvSpPr>
          <p:nvPr>
            <p:ph idx="1"/>
          </p:nvPr>
        </p:nvSpPr>
        <p:spPr>
          <a:xfrm>
            <a:off x="457200" y="896938"/>
            <a:ext cx="8407400" cy="5076825"/>
          </a:xfrm>
        </p:spPr>
        <p:txBody>
          <a:bodyPr>
            <a:normAutofit lnSpcReduction="10000"/>
          </a:bodyPr>
          <a:lstStyle/>
          <a:p>
            <a:r>
              <a:rPr lang="en-GB" sz="2000" noProof="0" dirty="0" smtClean="0"/>
              <a:t>What about compliance and performance? </a:t>
            </a:r>
          </a:p>
          <a:p>
            <a:pPr lvl="1"/>
            <a:r>
              <a:rPr lang="en-GB" sz="1800" b="1" noProof="0" dirty="0" smtClean="0"/>
              <a:t>Between 1998 and 2009, the </a:t>
            </a:r>
            <a:r>
              <a:rPr lang="en-GB" sz="1800" b="1" noProof="0" dirty="0" smtClean="0">
                <a:solidFill>
                  <a:srgbClr val="FF0000"/>
                </a:solidFill>
              </a:rPr>
              <a:t>recidivism rate </a:t>
            </a:r>
            <a:r>
              <a:rPr lang="en-GB" sz="1800" b="1" noProof="0" dirty="0" smtClean="0"/>
              <a:t>dropped significantly from 44.4 percent to 26.5 percent.</a:t>
            </a:r>
          </a:p>
          <a:p>
            <a:pPr lvl="1"/>
            <a:r>
              <a:rPr lang="en-GB" sz="1800" noProof="0" dirty="0" smtClean="0"/>
              <a:t> It is also one of the most </a:t>
            </a:r>
            <a:r>
              <a:rPr lang="en-GB" sz="1800" noProof="0" dirty="0" smtClean="0">
                <a:solidFill>
                  <a:srgbClr val="FF0000"/>
                </a:solidFill>
              </a:rPr>
              <a:t>cost-effective</a:t>
            </a:r>
            <a:r>
              <a:rPr lang="en-GB" sz="1800" noProof="0" dirty="0" smtClean="0"/>
              <a:t> prison institutions in the world with an average cost of incarceration at S$75 per day and an inmate-to-staff ratio of 7.6:1. </a:t>
            </a:r>
          </a:p>
          <a:p>
            <a:pPr lvl="1"/>
            <a:r>
              <a:rPr lang="en-GB" sz="1800" noProof="0" dirty="0" smtClean="0"/>
              <a:t>More than 1,800 </a:t>
            </a:r>
            <a:r>
              <a:rPr lang="en-GB" sz="1800" noProof="0" dirty="0" smtClean="0">
                <a:solidFill>
                  <a:srgbClr val="FF0000"/>
                </a:solidFill>
              </a:rPr>
              <a:t>employers</a:t>
            </a:r>
            <a:r>
              <a:rPr lang="en-GB" sz="1800" noProof="0" dirty="0" smtClean="0"/>
              <a:t> have come forward to offer employment to ex-offenders, and about 1,400 </a:t>
            </a:r>
            <a:r>
              <a:rPr lang="en-GB" sz="1800" noProof="0" dirty="0" smtClean="0">
                <a:solidFill>
                  <a:srgbClr val="FF0000"/>
                </a:solidFill>
              </a:rPr>
              <a:t>volunteers</a:t>
            </a:r>
            <a:r>
              <a:rPr lang="en-GB" sz="1800" noProof="0" dirty="0" smtClean="0"/>
              <a:t> served alongside Prison staff in counselling, various personnel development activities for inmates</a:t>
            </a:r>
          </a:p>
          <a:p>
            <a:pPr lvl="1"/>
            <a:r>
              <a:rPr lang="en-GB" sz="1800" noProof="0" dirty="0" smtClean="0"/>
              <a:t>Yet, </a:t>
            </a:r>
            <a:r>
              <a:rPr lang="en-GB" sz="1800" noProof="0" dirty="0" smtClean="0">
                <a:solidFill>
                  <a:srgbClr val="FF0000"/>
                </a:solidFill>
              </a:rPr>
              <a:t>security and disciplin</a:t>
            </a:r>
            <a:r>
              <a:rPr lang="en-GB" sz="1800" noProof="0" dirty="0" smtClean="0"/>
              <a:t>e have not been compromised — there has been no escape or major riot, and assault rate has been kept low.</a:t>
            </a:r>
          </a:p>
          <a:p>
            <a:pPr lvl="1"/>
            <a:r>
              <a:rPr lang="en-GB" sz="1800" noProof="0" dirty="0" smtClean="0"/>
              <a:t> </a:t>
            </a:r>
            <a:r>
              <a:rPr lang="en-GB" sz="1800" b="1" noProof="0" dirty="0" smtClean="0">
                <a:solidFill>
                  <a:srgbClr val="FF0000"/>
                </a:solidFill>
              </a:rPr>
              <a:t>Staff morale </a:t>
            </a:r>
            <a:r>
              <a:rPr lang="en-GB" sz="1800" b="1" noProof="0" dirty="0" smtClean="0"/>
              <a:t>has also been high, with about 81 percent of officers indicating their satisfaction with work in the organization</a:t>
            </a:r>
          </a:p>
          <a:p>
            <a:pPr lvl="1"/>
            <a:r>
              <a:rPr lang="en-GB" sz="1800" noProof="0" dirty="0" smtClean="0"/>
              <a:t>In 2006, SPS won the top Public Service Award for Organisational Excellence and the Singapore Quality Award. In 2007 and 2009, it was voted one of the top ten Best Employers in Singapore by the global human resource consultancy, Hewitt Resources, and has little difficulty recruiting the talent it needs.</a:t>
            </a:r>
          </a:p>
          <a:p>
            <a:endParaRPr lang="en-GB" sz="2000" noProof="0" dirty="0"/>
          </a:p>
        </p:txBody>
      </p:sp>
      <p:sp>
        <p:nvSpPr>
          <p:cNvPr id="4" name="Tijdelijke aanduiding voor dianummer 3"/>
          <p:cNvSpPr>
            <a:spLocks noGrp="1"/>
          </p:cNvSpPr>
          <p:nvPr>
            <p:ph type="sldNum" sz="quarter" idx="11"/>
          </p:nvPr>
        </p:nvSpPr>
        <p:spPr>
          <a:xfrm>
            <a:off x="6648450" y="6419850"/>
            <a:ext cx="2133600" cy="365125"/>
          </a:xfrm>
        </p:spPr>
        <p:txBody>
          <a:bodyPr/>
          <a:lstStyle/>
          <a:p>
            <a:fld id="{35A0D4B1-61D4-4C6F-B245-2B2DEB95FFE4}" type="slidenum">
              <a:rPr lang="en-US" smtClean="0"/>
              <a:pPr/>
              <a:t>33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4" y="5589240"/>
            <a:ext cx="1542492" cy="984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al 5"/>
          <p:cNvSpPr/>
          <p:nvPr/>
        </p:nvSpPr>
        <p:spPr>
          <a:xfrm>
            <a:off x="6516216" y="5661248"/>
            <a:ext cx="771246" cy="87890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 xmlns:p14="http://schemas.microsoft.com/office/powerpoint/2010/main" val="148075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62087"/>
            <a:ext cx="8229600" cy="5076825"/>
          </a:xfrm>
        </p:spPr>
        <p:txBody>
          <a:bodyPr/>
          <a:lstStyle/>
          <a:p>
            <a:pPr marL="0" indent="0">
              <a:buNone/>
            </a:pPr>
            <a:r>
              <a:rPr lang="en-GB" sz="2800" noProof="0" smtClean="0"/>
              <a:t>The Singapore case embodies a relentless quest for challenging fundamentally how people think about what they are doing e.g.</a:t>
            </a:r>
          </a:p>
          <a:p>
            <a:pPr lvl="1"/>
            <a:r>
              <a:rPr lang="en-GB" sz="2400" noProof="0" smtClean="0"/>
              <a:t>Shift beyond security and safety to the rehabilitation and reintegration of offenders into the society</a:t>
            </a:r>
          </a:p>
          <a:p>
            <a:pPr lvl="1"/>
            <a:r>
              <a:rPr lang="en-GB" sz="2400" noProof="0" smtClean="0"/>
              <a:t>Recognising that prisoners are also people</a:t>
            </a:r>
          </a:p>
          <a:p>
            <a:pPr lvl="1"/>
            <a:r>
              <a:rPr lang="en-GB" sz="2400" noProof="0" smtClean="0"/>
              <a:t>Prisoners, their families and others outside the prison walls can play an active role rather than pose a threat to security</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sp>
        <p:nvSpPr>
          <p:cNvPr id="5" name="Titel 1"/>
          <p:cNvSpPr>
            <a:spLocks noGrp="1"/>
          </p:cNvSpPr>
          <p:nvPr>
            <p:ph type="title"/>
          </p:nvPr>
        </p:nvSpPr>
        <p:spPr>
          <a:xfrm>
            <a:off x="457200" y="224943"/>
            <a:ext cx="8229600" cy="647700"/>
          </a:xfrm>
        </p:spPr>
        <p:txBody>
          <a:bodyPr>
            <a:normAutofit fontScale="90000"/>
          </a:bodyPr>
          <a:lstStyle/>
          <a:p>
            <a:r>
              <a:rPr lang="en-GB" noProof="0" smtClean="0"/>
              <a:t>Conclusion</a:t>
            </a:r>
            <a:endParaRPr lang="en-GB" noProof="0"/>
          </a:p>
        </p:txBody>
      </p:sp>
    </p:spTree>
    <p:extLst>
      <p:ext uri="{BB962C8B-B14F-4D97-AF65-F5344CB8AC3E}">
        <p14:creationId xmlns="" xmlns:p14="http://schemas.microsoft.com/office/powerpoint/2010/main" val="17497187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smtClean="0"/>
              <a:t>My take aways from readings (3) </a:t>
            </a:r>
            <a:endParaRPr lang="en-GB" noProof="0"/>
          </a:p>
        </p:txBody>
      </p:sp>
      <p:sp>
        <p:nvSpPr>
          <p:cNvPr id="3" name="Tijdelijke aanduiding voor inhoud 2"/>
          <p:cNvSpPr>
            <a:spLocks noGrp="1"/>
          </p:cNvSpPr>
          <p:nvPr>
            <p:ph idx="1"/>
          </p:nvPr>
        </p:nvSpPr>
        <p:spPr/>
        <p:txBody>
          <a:bodyPr>
            <a:normAutofit fontScale="92500" lnSpcReduction="10000"/>
          </a:bodyPr>
          <a:lstStyle/>
          <a:p>
            <a:pPr>
              <a:buNone/>
            </a:pPr>
            <a:r>
              <a:rPr lang="en-GB" sz="2800" noProof="0" smtClean="0"/>
              <a:t>For understanding the challenges of management it is useful to distinguish several types of situations according their level of complexity:</a:t>
            </a:r>
          </a:p>
          <a:p>
            <a:pPr lvl="1"/>
            <a:r>
              <a:rPr lang="en-GB" sz="2400" noProof="0" smtClean="0"/>
              <a:t>Obvious (or simple) systems</a:t>
            </a:r>
          </a:p>
          <a:p>
            <a:pPr lvl="1"/>
            <a:r>
              <a:rPr lang="en-GB" sz="2400" noProof="0" smtClean="0"/>
              <a:t>Complicated systems</a:t>
            </a:r>
          </a:p>
          <a:p>
            <a:pPr lvl="1"/>
            <a:r>
              <a:rPr lang="en-GB" sz="2400" noProof="0" smtClean="0"/>
              <a:t>Complex systems</a:t>
            </a:r>
          </a:p>
          <a:p>
            <a:pPr lvl="1"/>
            <a:r>
              <a:rPr lang="en-GB" sz="2400" noProof="0" smtClean="0"/>
              <a:t>Chaotic systems</a:t>
            </a:r>
          </a:p>
          <a:p>
            <a:r>
              <a:rPr lang="en-GB" noProof="0" smtClean="0"/>
              <a:t>There are no objective boundaries, what matters is what we can perceive</a:t>
            </a:r>
          </a:p>
          <a:p>
            <a:r>
              <a:rPr lang="en-GB" noProof="0" smtClean="0"/>
              <a:t>In the long run, any socioeconomic system is a complex system.</a:t>
            </a:r>
            <a:endParaRPr lang="en-GB"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35</a:t>
            </a:fld>
            <a:endParaRPr lang="en-US" dirty="0"/>
          </a:p>
        </p:txBody>
      </p:sp>
    </p:spTree>
    <p:extLst>
      <p:ext uri="{BB962C8B-B14F-4D97-AF65-F5344CB8AC3E}">
        <p14:creationId xmlns="" xmlns:p14="http://schemas.microsoft.com/office/powerpoint/2010/main" val="383136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r>
              <a:rPr lang="en-GB" noProof="0" dirty="0" smtClean="0"/>
              <a:t>Again into groups</a:t>
            </a:r>
          </a:p>
          <a:p>
            <a:r>
              <a:rPr lang="en-GB" noProof="0" dirty="0" smtClean="0"/>
              <a:t>Do exercise 1-3 in the group</a:t>
            </a:r>
          </a:p>
          <a:p>
            <a:endParaRPr lang="en-GB" noProof="0" dirty="0" smtClean="0"/>
          </a:p>
          <a:p>
            <a:r>
              <a:rPr lang="en-GB" noProof="0" dirty="0" smtClean="0"/>
              <a:t>Do exercise 1-4 in the group.</a:t>
            </a:r>
          </a:p>
          <a:p>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7664" y="1003300"/>
            <a:ext cx="4458722" cy="467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5334000" y="2044700"/>
            <a:ext cx="3238500" cy="4154984"/>
          </a:xfrm>
          <a:prstGeom prst="rect">
            <a:avLst/>
          </a:prstGeom>
          <a:noFill/>
        </p:spPr>
        <p:txBody>
          <a:bodyPr wrap="square" rtlCol="0">
            <a:spAutoFit/>
          </a:bodyPr>
          <a:lstStyle/>
          <a:p>
            <a:r>
              <a:rPr lang="nl-BE" sz="2400" dirty="0" err="1"/>
              <a:t>When</a:t>
            </a:r>
            <a:r>
              <a:rPr lang="nl-BE" sz="2400" dirty="0"/>
              <a:t> in the </a:t>
            </a:r>
            <a:r>
              <a:rPr lang="nl-BE" sz="2400" dirty="0" err="1"/>
              <a:t>fog</a:t>
            </a:r>
            <a:r>
              <a:rPr lang="nl-BE" sz="2400" dirty="0"/>
              <a:t> (</a:t>
            </a:r>
            <a:r>
              <a:rPr lang="nl-BE" sz="2400" dirty="0" err="1"/>
              <a:t>limited</a:t>
            </a:r>
            <a:r>
              <a:rPr lang="nl-BE" sz="2400" dirty="0"/>
              <a:t> information), </a:t>
            </a:r>
            <a:r>
              <a:rPr lang="nl-BE" sz="2400" dirty="0" err="1"/>
              <a:t>and</a:t>
            </a:r>
            <a:r>
              <a:rPr lang="nl-BE" sz="2400" dirty="0"/>
              <a:t> </a:t>
            </a:r>
            <a:r>
              <a:rPr lang="nl-BE" sz="2400" dirty="0" err="1"/>
              <a:t>you</a:t>
            </a:r>
            <a:r>
              <a:rPr lang="nl-BE" sz="2400" dirty="0"/>
              <a:t> want </a:t>
            </a:r>
            <a:r>
              <a:rPr lang="nl-BE" sz="2400" dirty="0" err="1"/>
              <a:t>to</a:t>
            </a:r>
            <a:r>
              <a:rPr lang="nl-BE" sz="2400" dirty="0"/>
              <a:t> </a:t>
            </a:r>
            <a:r>
              <a:rPr lang="nl-BE" sz="2400" dirty="0" err="1"/>
              <a:t>find</a:t>
            </a:r>
            <a:r>
              <a:rPr lang="nl-BE" sz="2400" dirty="0"/>
              <a:t> the high </a:t>
            </a:r>
            <a:r>
              <a:rPr lang="nl-BE" sz="2400" dirty="0" err="1"/>
              <a:t>ground</a:t>
            </a:r>
            <a:r>
              <a:rPr lang="nl-BE" sz="2400" dirty="0"/>
              <a:t>…keep </a:t>
            </a:r>
            <a:r>
              <a:rPr lang="nl-BE" sz="2400" dirty="0" err="1"/>
              <a:t>climbing</a:t>
            </a:r>
            <a:r>
              <a:rPr lang="nl-BE" sz="2400" dirty="0"/>
              <a:t>.</a:t>
            </a:r>
          </a:p>
          <a:p>
            <a:endParaRPr lang="nl-BE" sz="2400" dirty="0"/>
          </a:p>
          <a:p>
            <a:r>
              <a:rPr lang="nl-BE" sz="2400" dirty="0" err="1"/>
              <a:t>Only</a:t>
            </a:r>
            <a:r>
              <a:rPr lang="nl-BE" sz="2400" dirty="0"/>
              <a:t> in </a:t>
            </a:r>
            <a:r>
              <a:rPr lang="nl-BE" sz="2400" dirty="0" err="1"/>
              <a:t>hindsight</a:t>
            </a:r>
            <a:r>
              <a:rPr lang="nl-BE" sz="2400" dirty="0"/>
              <a:t> </a:t>
            </a:r>
            <a:r>
              <a:rPr lang="nl-BE" sz="2400" dirty="0" err="1"/>
              <a:t>can</a:t>
            </a:r>
            <a:r>
              <a:rPr lang="nl-BE" sz="2400" dirty="0"/>
              <a:t> </a:t>
            </a:r>
            <a:r>
              <a:rPr lang="nl-BE" sz="2400" dirty="0" err="1"/>
              <a:t>you</a:t>
            </a:r>
            <a:r>
              <a:rPr lang="nl-BE" sz="2400" dirty="0"/>
              <a:t> say </a:t>
            </a:r>
            <a:r>
              <a:rPr lang="nl-BE" sz="2400" dirty="0" err="1"/>
              <a:t>what</a:t>
            </a:r>
            <a:r>
              <a:rPr lang="nl-BE" sz="2400" dirty="0"/>
              <a:t> </a:t>
            </a:r>
            <a:r>
              <a:rPr lang="nl-BE" sz="2400" dirty="0" err="1"/>
              <a:t>would</a:t>
            </a:r>
            <a:r>
              <a:rPr lang="nl-BE" sz="2400" dirty="0"/>
              <a:t> have been the best route…</a:t>
            </a:r>
          </a:p>
        </p:txBody>
      </p:sp>
      <p:grpSp>
        <p:nvGrpSpPr>
          <p:cNvPr id="6" name="Groep 10"/>
          <p:cNvGrpSpPr/>
          <p:nvPr/>
        </p:nvGrpSpPr>
        <p:grpSpPr>
          <a:xfrm>
            <a:off x="3238500" y="4051300"/>
            <a:ext cx="1208461" cy="469901"/>
            <a:chOff x="3238500" y="3886200"/>
            <a:chExt cx="1208461" cy="469901"/>
          </a:xfrm>
        </p:grpSpPr>
        <p:cxnSp>
          <p:nvCxnSpPr>
            <p:cNvPr id="3" name="Gekromde verbindingslijn 2"/>
            <p:cNvCxnSpPr/>
            <p:nvPr/>
          </p:nvCxnSpPr>
          <p:spPr>
            <a:xfrm rot="10800000">
              <a:off x="3238500" y="4106804"/>
              <a:ext cx="546100" cy="249297"/>
            </a:xfrm>
            <a:prstGeom prst="curvedConnector3">
              <a:avLst>
                <a:gd name="adj1" fmla="val -1976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3784600" y="3886200"/>
              <a:ext cx="662361" cy="307777"/>
            </a:xfrm>
            <a:prstGeom prst="rect">
              <a:avLst/>
            </a:prstGeom>
            <a:noFill/>
          </p:spPr>
          <p:txBody>
            <a:bodyPr wrap="none" rtlCol="0">
              <a:spAutoFit/>
            </a:bodyPr>
            <a:lstStyle/>
            <a:p>
              <a:r>
                <a:rPr lang="nl-BE" sz="1400" b="1" i="1" dirty="0" err="1">
                  <a:solidFill>
                    <a:srgbClr val="FF0000"/>
                  </a:solidFill>
                </a:rPr>
                <a:t>Jump</a:t>
              </a:r>
              <a:endParaRPr lang="nl-BE" sz="1400" b="1" i="1" dirty="0">
                <a:solidFill>
                  <a:srgbClr val="FF0000"/>
                </a:solidFill>
              </a:endParaRPr>
            </a:p>
          </p:txBody>
        </p:sp>
      </p:grpSp>
      <p:sp>
        <p:nvSpPr>
          <p:cNvPr id="2" name="Wolkvormige toelichting 1"/>
          <p:cNvSpPr/>
          <p:nvPr/>
        </p:nvSpPr>
        <p:spPr>
          <a:xfrm>
            <a:off x="787399" y="1460500"/>
            <a:ext cx="3125180" cy="1727200"/>
          </a:xfrm>
          <a:prstGeom prst="cloudCallout">
            <a:avLst>
              <a:gd name="adj1" fmla="val -7829"/>
              <a:gd name="adj2" fmla="val 33824"/>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9" name="Wolkvormige toelichting 8"/>
          <p:cNvSpPr/>
          <p:nvPr/>
        </p:nvSpPr>
        <p:spPr>
          <a:xfrm>
            <a:off x="952499" y="3568700"/>
            <a:ext cx="3125180" cy="1727200"/>
          </a:xfrm>
          <a:prstGeom prst="cloudCallout">
            <a:avLst>
              <a:gd name="adj1" fmla="val -7829"/>
              <a:gd name="adj2" fmla="val 33824"/>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cxnSp>
        <p:nvCxnSpPr>
          <p:cNvPr id="7" name="Gekromde verbindingslijn 6"/>
          <p:cNvCxnSpPr/>
          <p:nvPr/>
        </p:nvCxnSpPr>
        <p:spPr>
          <a:xfrm rot="16200000" flipV="1">
            <a:off x="1888593" y="4048667"/>
            <a:ext cx="819140" cy="557725"/>
          </a:xfrm>
          <a:prstGeom prst="curvedConnector3">
            <a:avLst>
              <a:gd name="adj1" fmla="val 11511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2374900" y="3644900"/>
            <a:ext cx="662361" cy="307777"/>
          </a:xfrm>
          <a:prstGeom prst="rect">
            <a:avLst/>
          </a:prstGeom>
          <a:noFill/>
        </p:spPr>
        <p:txBody>
          <a:bodyPr wrap="none" rtlCol="0">
            <a:spAutoFit/>
          </a:bodyPr>
          <a:lstStyle/>
          <a:p>
            <a:r>
              <a:rPr lang="nl-BE" sz="1400" b="1" i="1" dirty="0" err="1">
                <a:solidFill>
                  <a:srgbClr val="FF0000"/>
                </a:solidFill>
              </a:rPr>
              <a:t>Jump</a:t>
            </a:r>
            <a:endParaRPr lang="nl-BE" sz="1400" b="1" i="1" dirty="0">
              <a:solidFill>
                <a:srgbClr val="FF0000"/>
              </a:solidFill>
            </a:endParaRPr>
          </a:p>
        </p:txBody>
      </p:sp>
      <p:sp>
        <p:nvSpPr>
          <p:cNvPr id="12" name="Tekstvak 11"/>
          <p:cNvSpPr txBox="1"/>
          <p:nvPr/>
        </p:nvSpPr>
        <p:spPr>
          <a:xfrm>
            <a:off x="5384800" y="952500"/>
            <a:ext cx="3263900" cy="923330"/>
          </a:xfrm>
          <a:prstGeom prst="rect">
            <a:avLst/>
          </a:prstGeom>
          <a:noFill/>
        </p:spPr>
        <p:txBody>
          <a:bodyPr wrap="square" rtlCol="0">
            <a:spAutoFit/>
          </a:bodyPr>
          <a:lstStyle/>
          <a:p>
            <a:r>
              <a:rPr lang="nl-BE" dirty="0"/>
              <a:t>EMERGENCE or, </a:t>
            </a:r>
            <a:r>
              <a:rPr lang="nl-BE" dirty="0" err="1"/>
              <a:t>not</a:t>
            </a:r>
            <a:r>
              <a:rPr lang="nl-BE" dirty="0"/>
              <a:t> </a:t>
            </a:r>
            <a:r>
              <a:rPr lang="nl-BE" dirty="0" err="1"/>
              <a:t>knowing</a:t>
            </a:r>
            <a:r>
              <a:rPr lang="nl-BE" dirty="0"/>
              <a:t> </a:t>
            </a:r>
            <a:r>
              <a:rPr lang="nl-BE" dirty="0" err="1"/>
              <a:t>what</a:t>
            </a:r>
            <a:r>
              <a:rPr lang="nl-BE" dirty="0"/>
              <a:t> next step </a:t>
            </a:r>
            <a:r>
              <a:rPr lang="nl-BE" dirty="0" err="1"/>
              <a:t>to</a:t>
            </a:r>
            <a:r>
              <a:rPr lang="nl-BE" dirty="0"/>
              <a:t> take, </a:t>
            </a:r>
            <a:r>
              <a:rPr lang="nl-BE" dirty="0" err="1"/>
              <a:t>before</a:t>
            </a:r>
            <a:r>
              <a:rPr lang="nl-BE" dirty="0"/>
              <a:t> </a:t>
            </a:r>
            <a:r>
              <a:rPr lang="nl-BE" dirty="0" err="1"/>
              <a:t>taking</a:t>
            </a:r>
            <a:r>
              <a:rPr lang="nl-BE" dirty="0"/>
              <a:t> a </a:t>
            </a:r>
            <a:r>
              <a:rPr lang="nl-BE" dirty="0" err="1"/>
              <a:t>previous</a:t>
            </a:r>
            <a:r>
              <a:rPr lang="nl-BE" dirty="0"/>
              <a:t> </a:t>
            </a:r>
            <a:r>
              <a:rPr lang="nl-BE" dirty="0" err="1"/>
              <a:t>one</a:t>
            </a:r>
            <a:endParaRPr lang="nl-BE" dirty="0"/>
          </a:p>
        </p:txBody>
      </p:sp>
      <p:sp>
        <p:nvSpPr>
          <p:cNvPr id="15" name="Titel 1"/>
          <p:cNvSpPr>
            <a:spLocks noGrp="1"/>
          </p:cNvSpPr>
          <p:nvPr>
            <p:ph type="title"/>
          </p:nvPr>
        </p:nvSpPr>
        <p:spPr>
          <a:xfrm>
            <a:off x="444500" y="122238"/>
            <a:ext cx="8229600" cy="647700"/>
          </a:xfrm>
        </p:spPr>
        <p:txBody>
          <a:bodyPr>
            <a:normAutofit fontScale="90000"/>
          </a:bodyPr>
          <a:lstStyle/>
          <a:p>
            <a:r>
              <a:rPr lang="en-GB" noProof="0" smtClean="0"/>
              <a:t>The challenge of complexity</a:t>
            </a:r>
            <a:endParaRPr lang="en-GB" noProof="0"/>
          </a:p>
        </p:txBody>
      </p:sp>
    </p:spTree>
    <p:extLst>
      <p:ext uri="{BB962C8B-B14F-4D97-AF65-F5344CB8AC3E}">
        <p14:creationId xmlns="" xmlns:p14="http://schemas.microsoft.com/office/powerpoint/2010/main" val="204774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
        <p:nvSpPr>
          <p:cNvPr id="5" name="Tekstvak 4"/>
          <p:cNvSpPr txBox="1"/>
          <p:nvPr/>
        </p:nvSpPr>
        <p:spPr>
          <a:xfrm>
            <a:off x="5422900" y="2603500"/>
            <a:ext cx="3238500" cy="2308324"/>
          </a:xfrm>
          <a:prstGeom prst="rect">
            <a:avLst/>
          </a:prstGeom>
          <a:noFill/>
        </p:spPr>
        <p:txBody>
          <a:bodyPr wrap="square" rtlCol="0">
            <a:spAutoFit/>
          </a:bodyPr>
          <a:lstStyle/>
          <a:p>
            <a:r>
              <a:rPr lang="nl-BE" sz="2400" dirty="0"/>
              <a:t>…</a:t>
            </a:r>
            <a:r>
              <a:rPr lang="nl-BE" sz="2400" dirty="0" err="1"/>
              <a:t>and</a:t>
            </a:r>
            <a:r>
              <a:rPr lang="nl-BE" sz="2400" dirty="0"/>
              <a:t> in </a:t>
            </a:r>
            <a:r>
              <a:rPr lang="nl-BE" sz="2400" dirty="0" err="1"/>
              <a:t>fact</a:t>
            </a:r>
            <a:r>
              <a:rPr lang="nl-BE" sz="2400" dirty="0"/>
              <a:t>, the </a:t>
            </a:r>
            <a:r>
              <a:rPr lang="nl-BE" sz="2400" dirty="0" err="1"/>
              <a:t>terrain</a:t>
            </a:r>
            <a:r>
              <a:rPr lang="nl-BE" sz="2400" dirty="0"/>
              <a:t> is </a:t>
            </a:r>
            <a:r>
              <a:rPr lang="nl-BE" sz="2400" dirty="0" err="1"/>
              <a:t>not</a:t>
            </a:r>
            <a:r>
              <a:rPr lang="nl-BE" sz="2400" dirty="0"/>
              <a:t> even </a:t>
            </a:r>
            <a:r>
              <a:rPr lang="nl-BE" sz="2400" dirty="0" err="1"/>
              <a:t>stable</a:t>
            </a:r>
            <a:r>
              <a:rPr lang="nl-BE" sz="2400" dirty="0"/>
              <a:t> but moves! </a:t>
            </a:r>
            <a:r>
              <a:rPr lang="nl-BE" sz="2400" dirty="0" err="1"/>
              <a:t>So</a:t>
            </a:r>
            <a:r>
              <a:rPr lang="nl-BE" sz="2400" dirty="0"/>
              <a:t> </a:t>
            </a:r>
            <a:r>
              <a:rPr lang="nl-BE" sz="2400" dirty="0" err="1"/>
              <a:t>yesterdays</a:t>
            </a:r>
            <a:r>
              <a:rPr lang="nl-BE" sz="2400" dirty="0"/>
              <a:t> </a:t>
            </a:r>
            <a:r>
              <a:rPr lang="nl-BE" sz="2400" dirty="0" err="1"/>
              <a:t>optimal</a:t>
            </a:r>
            <a:r>
              <a:rPr lang="nl-BE" sz="2400" dirty="0"/>
              <a:t> route </a:t>
            </a:r>
            <a:r>
              <a:rPr lang="nl-BE" sz="2400" dirty="0" err="1"/>
              <a:t>may</a:t>
            </a:r>
            <a:r>
              <a:rPr lang="nl-BE" sz="2400" dirty="0"/>
              <a:t> </a:t>
            </a:r>
            <a:r>
              <a:rPr lang="nl-BE" sz="2400" dirty="0" err="1"/>
              <a:t>not</a:t>
            </a:r>
            <a:r>
              <a:rPr lang="nl-BE" sz="2400" dirty="0"/>
              <a:t> </a:t>
            </a:r>
            <a:r>
              <a:rPr lang="nl-BE" sz="2400" dirty="0" err="1"/>
              <a:t>be</a:t>
            </a:r>
            <a:r>
              <a:rPr lang="nl-BE" sz="2400" dirty="0"/>
              <a:t> </a:t>
            </a:r>
            <a:r>
              <a:rPr lang="nl-BE" sz="2400" dirty="0" err="1"/>
              <a:t>there</a:t>
            </a:r>
            <a:r>
              <a:rPr lang="nl-BE" sz="2400" dirty="0"/>
              <a:t> </a:t>
            </a:r>
            <a:r>
              <a:rPr lang="nl-BE" sz="2400" dirty="0" err="1"/>
              <a:t>anymore</a:t>
            </a:r>
            <a:r>
              <a:rPr lang="nl-BE" sz="2400" dirty="0"/>
              <a:t> </a:t>
            </a:r>
            <a:r>
              <a:rPr lang="nl-BE" sz="2400" dirty="0" err="1"/>
              <a:t>today</a:t>
            </a:r>
            <a:r>
              <a:rPr lang="nl-BE" sz="2400" dirty="0"/>
              <a:t>... </a:t>
            </a:r>
          </a:p>
        </p:txBody>
      </p:sp>
      <p:sp>
        <p:nvSpPr>
          <p:cNvPr id="15" name="Titel 1"/>
          <p:cNvSpPr>
            <a:spLocks noGrp="1"/>
          </p:cNvSpPr>
          <p:nvPr>
            <p:ph type="title"/>
          </p:nvPr>
        </p:nvSpPr>
        <p:spPr>
          <a:xfrm>
            <a:off x="444500" y="122238"/>
            <a:ext cx="8229600" cy="647700"/>
          </a:xfrm>
        </p:spPr>
        <p:txBody>
          <a:bodyPr>
            <a:normAutofit fontScale="90000"/>
          </a:bodyPr>
          <a:lstStyle/>
          <a:p>
            <a:r>
              <a:rPr lang="en-GB" noProof="0" smtClean="0"/>
              <a:t>The challenge of complexity</a:t>
            </a:r>
            <a:endParaRPr lang="en-GB" noProof="0"/>
          </a:p>
        </p:txBody>
      </p:sp>
      <p:pic>
        <p:nvPicPr>
          <p:cNvPr id="8196" name="Picture 4" descr="http://www.idahogeology.org/uploads/Hazards/Landslides/Landslide_types_all_dlg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0700" y="1104900"/>
            <a:ext cx="4260850" cy="47158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910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r>
              <a:rPr lang="en-GB" noProof="0" smtClean="0"/>
              <a:t>Look at </a:t>
            </a:r>
            <a:r>
              <a:rPr lang="en-GB" noProof="0" smtClean="0">
                <a:hlinkClick r:id="rId2"/>
              </a:rPr>
              <a:t>http://prezi.com/o7ykjacbhlih/?utm_campaign=share&amp;utm_medium=copy</a:t>
            </a:r>
            <a:r>
              <a:rPr lang="en-GB" noProof="0" smtClean="0"/>
              <a:t> here</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smtClean="0"/>
              <a:t>Split into groups</a:t>
            </a:r>
          </a:p>
          <a:p>
            <a:r>
              <a:rPr lang="en-GB" noProof="0" smtClean="0"/>
              <a:t>Do exercise 1-1, first individually and then discuss within groups</a:t>
            </a:r>
          </a:p>
          <a:p>
            <a:endParaRPr lang="en-GB" noProof="0" smtClean="0"/>
          </a:p>
          <a:p>
            <a:r>
              <a:rPr lang="en-GB" noProof="0" smtClean="0"/>
              <a:t>Do exercise 1-2, first individually. </a:t>
            </a:r>
          </a:p>
          <a:p>
            <a:r>
              <a:rPr lang="en-GB" noProof="0" smtClean="0"/>
              <a:t>Then compare within groups and try to explain each other the problematic points.</a:t>
            </a:r>
            <a:endParaRPr lang="en-GB"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End of topic</a:t>
            </a:r>
            <a:endParaRPr lang="en-GB" noProof="0"/>
          </a:p>
        </p:txBody>
      </p:sp>
      <p:sp>
        <p:nvSpPr>
          <p:cNvPr id="3" name="Podnadpis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#2</a:t>
            </a:r>
            <a:br>
              <a:rPr lang="en-GB" b="1" noProof="0" smtClean="0"/>
            </a:br>
            <a:r>
              <a:rPr lang="en-GB" sz="3600" b="1" noProof="0" smtClean="0"/>
              <a:t>The People we Serve: Paradigm shift from selecting measures of human well-being from the point of view of policy-makers to understanding human development from the point of view of a diversity of citizens.</a:t>
            </a:r>
            <a:endParaRPr lang="en-GB" sz="3600" noProof="0"/>
          </a:p>
        </p:txBody>
      </p:sp>
      <p:sp>
        <p:nvSpPr>
          <p:cNvPr id="3" name="Podnadpis 2"/>
          <p:cNvSpPr>
            <a:spLocks noGrp="1"/>
          </p:cNvSpPr>
          <p:nvPr>
            <p:ph type="subTitle" idx="1"/>
          </p:nvPr>
        </p:nvSpPr>
        <p:spPr/>
        <p:txBody>
          <a:bodyPr>
            <a:normAutofit fontScale="85000" lnSpcReduction="20000"/>
          </a:bodyPr>
          <a:lstStyle/>
          <a:p>
            <a:r>
              <a:rPr lang="en-GB" noProof="0"/>
              <a:t>The purpose of any public service is positive change in the well-being of people and an expansion of their possibilities. These are the results we look for, not indicators or targets.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A story of a well in Africa…</a:t>
            </a:r>
            <a:endParaRPr lang="en-GB" noProof="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159" t="11932" r="11584" b="13492"/>
          <a:stretch/>
        </p:blipFill>
        <p:spPr bwMode="auto">
          <a:xfrm>
            <a:off x="0" y="1785617"/>
            <a:ext cx="9144000" cy="50277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68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dirty="0"/>
          </a:p>
        </p:txBody>
      </p:sp>
      <p:pic>
        <p:nvPicPr>
          <p:cNvPr id="3074" name="Picture 2" descr="File:Village Telly in Mal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624"/>
            <a:ext cx="9144000" cy="60921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délník 3"/>
          <p:cNvSpPr/>
          <p:nvPr/>
        </p:nvSpPr>
        <p:spPr>
          <a:xfrm>
            <a:off x="0" y="6536377"/>
            <a:ext cx="9144000" cy="246221"/>
          </a:xfrm>
          <a:prstGeom prst="rect">
            <a:avLst/>
          </a:prstGeom>
        </p:spPr>
        <p:txBody>
          <a:bodyPr wrap="square">
            <a:spAutoFit/>
          </a:bodyPr>
          <a:lstStyle/>
          <a:p>
            <a:r>
              <a:rPr lang="en-US" sz="1000" dirty="0"/>
              <a:t>Ferdinand Reus from Arnhem, Holland - The village of </a:t>
            </a:r>
            <a:r>
              <a:rPr lang="en-US" sz="1000" dirty="0" err="1" smtClean="0"/>
              <a:t>Telly</a:t>
            </a:r>
            <a:r>
              <a:rPr lang="cs-CZ" sz="1000" dirty="0" smtClean="0"/>
              <a:t> </a:t>
            </a:r>
            <a:r>
              <a:rPr lang="en-US" sz="1000" dirty="0" smtClean="0"/>
              <a:t>CC </a:t>
            </a:r>
            <a:r>
              <a:rPr lang="en-US" sz="1000" dirty="0"/>
              <a:t>BY-SA 2.0</a:t>
            </a:r>
          </a:p>
        </p:txBody>
      </p:sp>
    </p:spTree>
    <p:extLst>
      <p:ext uri="{BB962C8B-B14F-4D97-AF65-F5344CB8AC3E}">
        <p14:creationId xmlns:p14="http://schemas.microsoft.com/office/powerpoint/2010/main" xmlns="" val="2020455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36512" y="6597352"/>
            <a:ext cx="9101920" cy="261610"/>
          </a:xfrm>
          <a:prstGeom prst="rect">
            <a:avLst/>
          </a:prstGeom>
        </p:spPr>
        <p:txBody>
          <a:bodyPr wrap="square">
            <a:spAutoFit/>
          </a:bodyPr>
          <a:lstStyle/>
          <a:p>
            <a:r>
              <a:rPr lang="en-US" sz="1050" dirty="0"/>
              <a:t>"Mao Women". Licensed under CC BY-SA 2.5 via Commons - https://commons.wikimedia.org/wiki/File:Mao_Women.jpg#/</a:t>
            </a:r>
            <a:r>
              <a:rPr lang="en-US" sz="1050" dirty="0" smtClean="0"/>
              <a:t>media/File:Mao_Women.jpg</a:t>
            </a:r>
            <a:endParaRPr lang="cs-CZ" sz="1050" dirty="0"/>
          </a:p>
        </p:txBody>
      </p:sp>
      <p:pic>
        <p:nvPicPr>
          <p:cNvPr id="4098" name="Picture 2" descr="https://upload.wikimedia.org/wikipedia/commons/0/0f/Mao_Wom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624"/>
            <a:ext cx="9181021"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5545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20" t="17857" r="44001" b="10038"/>
          <a:stretch/>
        </p:blipFill>
        <p:spPr bwMode="auto">
          <a:xfrm>
            <a:off x="0" y="-21943"/>
            <a:ext cx="9144000" cy="68799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2089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a:p>
        </p:txBody>
      </p:sp>
      <p:pic>
        <p:nvPicPr>
          <p:cNvPr id="6146" name="Picture 2" descr="https://images.indiegogo.com/file_attachments/703445/files/20140708151721-Dongora_well__2_.JPG?14048578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407"/>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7014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GB" sz="4000" noProof="0" smtClean="0"/>
              <a:t>Let‘s interrogate the usual suspects</a:t>
            </a:r>
            <a:endParaRPr lang="en-GB" sz="4000" noProof="0"/>
          </a:p>
        </p:txBody>
      </p:sp>
      <p:pic>
        <p:nvPicPr>
          <p:cNvPr id="7170" name="Picture 2" descr="https://upload.wikimedia.org/wikipedia/commons/thumb/0/06/Women_Farmers_in_Itoculu%2C_Monapo_District%2C_Mozambique.JPG/800px-Women_Farmers_in_Itoculu%2C_Monapo_District%2C_Mozambiqu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389" y="4562238"/>
            <a:ext cx="2713484" cy="2035113"/>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Portraits of African American men free stock photograp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4557124"/>
            <a:ext cx="2952328" cy="1968219"/>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c2.staticflickr.com/4/3731/13724561035_b5a7d2378c_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4088" y="1988840"/>
            <a:ext cx="2966392" cy="19640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s://c2.staticflickr.com/4/3279/2969545601_dd43e45c23_b.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1505" y="1988840"/>
            <a:ext cx="2563251" cy="19224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1043608" y="1412776"/>
            <a:ext cx="1872208" cy="369332"/>
          </a:xfrm>
          <a:prstGeom prst="rect">
            <a:avLst/>
          </a:prstGeom>
          <a:noFill/>
        </p:spPr>
        <p:txBody>
          <a:bodyPr wrap="square" rtlCol="0">
            <a:spAutoFit/>
          </a:bodyPr>
          <a:lstStyle/>
          <a:p>
            <a:r>
              <a:rPr lang="cs-CZ" dirty="0" err="1" smtClean="0"/>
              <a:t>Kids</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0" name="TextovéPole 9"/>
          <p:cNvSpPr txBox="1"/>
          <p:nvPr/>
        </p:nvSpPr>
        <p:spPr>
          <a:xfrm>
            <a:off x="5904148" y="1415852"/>
            <a:ext cx="1872208" cy="369332"/>
          </a:xfrm>
          <a:prstGeom prst="rect">
            <a:avLst/>
          </a:prstGeom>
          <a:noFill/>
        </p:spPr>
        <p:txBody>
          <a:bodyPr wrap="square" rtlCol="0">
            <a:spAutoFit/>
          </a:bodyPr>
          <a:lstStyle/>
          <a:p>
            <a:r>
              <a:rPr lang="cs-CZ" dirty="0" err="1" smtClean="0"/>
              <a:t>Men</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1" name="TextovéPole 10"/>
          <p:cNvSpPr txBox="1"/>
          <p:nvPr/>
        </p:nvSpPr>
        <p:spPr>
          <a:xfrm>
            <a:off x="1043608" y="4139788"/>
            <a:ext cx="2217729" cy="369332"/>
          </a:xfrm>
          <a:prstGeom prst="rect">
            <a:avLst/>
          </a:prstGeom>
          <a:noFill/>
        </p:spPr>
        <p:txBody>
          <a:bodyPr wrap="square" rtlCol="0">
            <a:spAutoFit/>
          </a:bodyPr>
          <a:lstStyle/>
          <a:p>
            <a:r>
              <a:rPr lang="cs-CZ" dirty="0" err="1" smtClean="0"/>
              <a:t>Women</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2" name="TextovéPole 11"/>
          <p:cNvSpPr txBox="1"/>
          <p:nvPr/>
        </p:nvSpPr>
        <p:spPr>
          <a:xfrm>
            <a:off x="5422033" y="4139788"/>
            <a:ext cx="2966391" cy="369332"/>
          </a:xfrm>
          <a:prstGeom prst="rect">
            <a:avLst/>
          </a:prstGeom>
          <a:noFill/>
        </p:spPr>
        <p:txBody>
          <a:bodyPr wrap="square" rtlCol="0">
            <a:spAutoFit/>
          </a:bodyPr>
          <a:lstStyle/>
          <a:p>
            <a:r>
              <a:rPr lang="cs-CZ" dirty="0" err="1" smtClean="0"/>
              <a:t>People</a:t>
            </a:r>
            <a:r>
              <a:rPr lang="cs-CZ" dirty="0" smtClean="0"/>
              <a:t> </a:t>
            </a:r>
            <a:r>
              <a:rPr lang="cs-CZ" dirty="0" err="1" smtClean="0"/>
              <a:t>from</a:t>
            </a:r>
            <a:r>
              <a:rPr lang="cs-CZ" dirty="0" smtClean="0"/>
              <a:t> a </a:t>
            </a:r>
            <a:r>
              <a:rPr lang="cs-CZ" dirty="0" err="1" smtClean="0"/>
              <a:t>nearby</a:t>
            </a:r>
            <a:r>
              <a:rPr lang="cs-CZ" dirty="0" smtClean="0"/>
              <a:t> </a:t>
            </a:r>
            <a:r>
              <a:rPr lang="cs-CZ" dirty="0" err="1" smtClean="0"/>
              <a:t>village</a:t>
            </a:r>
            <a:endParaRPr lang="cs-CZ" dirty="0"/>
          </a:p>
        </p:txBody>
      </p:sp>
      <p:sp>
        <p:nvSpPr>
          <p:cNvPr id="3" name="Obdélník 2"/>
          <p:cNvSpPr/>
          <p:nvPr/>
        </p:nvSpPr>
        <p:spPr>
          <a:xfrm>
            <a:off x="376514" y="6329126"/>
            <a:ext cx="8424936" cy="553998"/>
          </a:xfrm>
          <a:prstGeom prst="rect">
            <a:avLst/>
          </a:prstGeom>
        </p:spPr>
        <p:txBody>
          <a:bodyPr wrap="square">
            <a:spAutoFit/>
          </a:bodyPr>
          <a:lstStyle/>
          <a:p>
            <a:r>
              <a:rPr lang="en-US" sz="1000" dirty="0">
                <a:solidFill>
                  <a:schemeClr val="bg1">
                    <a:lumMod val="85000"/>
                  </a:schemeClr>
                </a:solidFill>
              </a:rPr>
              <a:t>"Women Farmers in </a:t>
            </a:r>
            <a:r>
              <a:rPr lang="en-US" sz="1000" dirty="0" err="1">
                <a:solidFill>
                  <a:schemeClr val="bg1">
                    <a:lumMod val="85000"/>
                  </a:schemeClr>
                </a:solidFill>
              </a:rPr>
              <a:t>Itoculu</a:t>
            </a:r>
            <a:r>
              <a:rPr lang="en-US" sz="1000" dirty="0">
                <a:solidFill>
                  <a:schemeClr val="bg1">
                    <a:lumMod val="85000"/>
                  </a:schemeClr>
                </a:solidFill>
              </a:rPr>
              <a:t>, </a:t>
            </a:r>
            <a:r>
              <a:rPr lang="en-US" sz="1000" dirty="0" err="1">
                <a:solidFill>
                  <a:schemeClr val="bg1">
                    <a:lumMod val="85000"/>
                  </a:schemeClr>
                </a:solidFill>
              </a:rPr>
              <a:t>Monapo</a:t>
            </a:r>
            <a:r>
              <a:rPr lang="en-US" sz="1000" dirty="0">
                <a:solidFill>
                  <a:schemeClr val="bg1">
                    <a:lumMod val="85000"/>
                  </a:schemeClr>
                </a:solidFill>
              </a:rPr>
              <a:t> District, Mozambique" by Diksha41 - Own work. Licensed under CC BY-SA 3.0 via Commons - https://commons.wikimedia.org/wiki/File:Women_Farmers_in_Itoculu,_Monapo_District,_Mozambique.JPG#/media/File:Women_Farmers_in_Itoculu,_Monapo_District,_Mozambique.JPG</a:t>
            </a:r>
            <a:endParaRPr lang="cs-CZ" sz="1000" dirty="0">
              <a:solidFill>
                <a:schemeClr val="bg1">
                  <a:lumMod val="85000"/>
                </a:schemeClr>
              </a:solidFill>
            </a:endParaRPr>
          </a:p>
        </p:txBody>
      </p:sp>
    </p:spTree>
    <p:extLst>
      <p:ext uri="{BB962C8B-B14F-4D97-AF65-F5344CB8AC3E}">
        <p14:creationId xmlns:p14="http://schemas.microsoft.com/office/powerpoint/2010/main" xmlns="" val="3209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Discussion</a:t>
            </a:r>
            <a:endParaRPr lang="en-GB" noProof="0"/>
          </a:p>
        </p:txBody>
      </p:sp>
      <p:sp>
        <p:nvSpPr>
          <p:cNvPr id="3" name="Zástupný symbol pro obsah 2"/>
          <p:cNvSpPr>
            <a:spLocks noGrp="1"/>
          </p:cNvSpPr>
          <p:nvPr>
            <p:ph idx="1"/>
          </p:nvPr>
        </p:nvSpPr>
        <p:spPr/>
        <p:txBody>
          <a:bodyPr/>
          <a:lstStyle/>
          <a:p>
            <a:r>
              <a:rPr lang="en-GB" noProof="0" dirty="0" smtClean="0"/>
              <a:t>You are students, right?</a:t>
            </a:r>
          </a:p>
          <a:p>
            <a:r>
              <a:rPr lang="en-GB" noProof="0" dirty="0" smtClean="0"/>
              <a:t>What do you value on studying? What features of school are important for you?</a:t>
            </a:r>
          </a:p>
          <a:p>
            <a:endParaRPr lang="en-GB" noProof="0" dirty="0" smtClean="0"/>
          </a:p>
          <a:p>
            <a:r>
              <a:rPr lang="en-GB" noProof="0" dirty="0" smtClean="0"/>
              <a:t>How is the performance of university measured and rewarded?</a:t>
            </a:r>
          </a:p>
          <a:p>
            <a:endParaRPr lang="en-GB" noProof="0" dirty="0" smtClean="0"/>
          </a:p>
          <a:p>
            <a:r>
              <a:rPr lang="en-GB" noProof="0" dirty="0" smtClean="0"/>
              <a:t>Does it fit together?</a:t>
            </a:r>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two weeks</a:t>
            </a:r>
            <a:endParaRPr lang="en-GB" noProof="0"/>
          </a:p>
        </p:txBody>
      </p:sp>
      <p:sp>
        <p:nvSpPr>
          <p:cNvPr id="3" name="Zástupný symbol pro obsah 2"/>
          <p:cNvSpPr>
            <a:spLocks noGrp="1"/>
          </p:cNvSpPr>
          <p:nvPr>
            <p:ph idx="1"/>
          </p:nvPr>
        </p:nvSpPr>
        <p:spPr>
          <a:xfrm>
            <a:off x="323528" y="908720"/>
            <a:ext cx="8496944" cy="5544616"/>
          </a:xfrm>
        </p:spPr>
        <p:txBody>
          <a:bodyPr>
            <a:normAutofit fontScale="40000" lnSpcReduction="20000"/>
          </a:bodyPr>
          <a:lstStyle/>
          <a:p>
            <a:pPr>
              <a:buNone/>
            </a:pPr>
            <a:r>
              <a:rPr lang="en-GB" sz="6400" b="1" noProof="0" dirty="0" smtClean="0">
                <a:hlinkClick r:id="rId2"/>
              </a:rPr>
              <a:t>Compulsory video - Cutting hospital waiting times</a:t>
            </a:r>
            <a:endParaRPr lang="en-GB" sz="6400" b="1" noProof="0" dirty="0" smtClean="0"/>
          </a:p>
          <a:p>
            <a:pPr>
              <a:buNone/>
            </a:pPr>
            <a:r>
              <a:rPr lang="en-GB" sz="6400" b="1" noProof="0" dirty="0" smtClean="0"/>
              <a:t>Watch this 2' cartoon. </a:t>
            </a:r>
          </a:p>
          <a:p>
            <a:pPr>
              <a:buNone/>
            </a:pPr>
            <a:r>
              <a:rPr lang="en-GB" sz="6400" b="1" noProof="0" dirty="0" smtClean="0">
                <a:hlinkClick r:id="rId3"/>
              </a:rPr>
              <a:t>Compulsory reading - Bevan, Gwyn a Hood, Christopher. 2006. What’s Measured Is What Matters</a:t>
            </a:r>
            <a:endParaRPr lang="en-GB" sz="6400" b="1" noProof="0" dirty="0" smtClean="0"/>
          </a:p>
          <a:p>
            <a:pPr>
              <a:buNone/>
            </a:pPr>
            <a:r>
              <a:rPr lang="en-GB" sz="6400" b="1" noProof="0" dirty="0" smtClean="0"/>
              <a:t>Read Bevan, Gwyn a Hood, Christopher. 2006. It is closely linked to the video you have just seen.</a:t>
            </a:r>
          </a:p>
          <a:p>
            <a:pPr>
              <a:buNone/>
            </a:pPr>
            <a:r>
              <a:rPr lang="en-GB" sz="6400" b="1" noProof="0" dirty="0" smtClean="0">
                <a:hlinkClick r:id="rId4"/>
              </a:rPr>
              <a:t>Compulsory reading - Capability approach on Wikipedia</a:t>
            </a:r>
            <a:endParaRPr lang="en-GB" sz="6400" b="1" noProof="0" dirty="0" smtClean="0"/>
          </a:p>
          <a:p>
            <a:pPr>
              <a:buNone/>
            </a:pPr>
            <a:r>
              <a:rPr lang="en-GB" sz="6400" b="1" noProof="0" dirty="0" smtClean="0"/>
              <a:t>Read about Capability approach on Wikipedia - at least the whole Chapters 1 and 2, Beginning of Chapter 4 (and parts 4.1 and 4.2) and the whole Chapter 5.</a:t>
            </a:r>
          </a:p>
          <a:p>
            <a:pPr>
              <a:buNone/>
            </a:pPr>
            <a:r>
              <a:rPr lang="en-GB" sz="6400" b="1" noProof="0" dirty="0" smtClean="0">
                <a:hlinkClick r:id="rId5"/>
              </a:rPr>
              <a:t>Compulsory 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p>
          <a:p>
            <a:pPr>
              <a:buNone/>
            </a:pPr>
            <a:endParaRPr lang="en-GB" sz="6400" i="1" noProof="0" dirty="0" smtClean="0"/>
          </a:p>
          <a:p>
            <a:endParaRPr lang="en-GB" i="1"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My take aways from readings (1)</a:t>
            </a:r>
            <a:endParaRPr lang="en-GB" noProof="0"/>
          </a:p>
        </p:txBody>
      </p:sp>
      <p:sp>
        <p:nvSpPr>
          <p:cNvPr id="3" name="Zástupný symbol pro obsah 2"/>
          <p:cNvSpPr>
            <a:spLocks noGrp="1"/>
          </p:cNvSpPr>
          <p:nvPr>
            <p:ph idx="1"/>
          </p:nvPr>
        </p:nvSpPr>
        <p:spPr/>
        <p:txBody>
          <a:bodyPr>
            <a:normAutofit fontScale="92500" lnSpcReduction="20000"/>
          </a:bodyPr>
          <a:lstStyle/>
          <a:p>
            <a:r>
              <a:rPr lang="en-GB" noProof="0" dirty="0" smtClean="0"/>
              <a:t>Public administration is evolving</a:t>
            </a:r>
          </a:p>
          <a:p>
            <a:r>
              <a:rPr lang="en-GB" noProof="0" dirty="0" smtClean="0"/>
              <a:t>People distinguish several main historical models, like </a:t>
            </a:r>
            <a:r>
              <a:rPr lang="en-GB" noProof="0" dirty="0" err="1" smtClean="0"/>
              <a:t>Webberian</a:t>
            </a:r>
            <a:r>
              <a:rPr lang="en-GB" noProof="0" dirty="0" smtClean="0"/>
              <a:t> bureaucracy (or Classic model) or New Public Management</a:t>
            </a:r>
          </a:p>
          <a:p>
            <a:r>
              <a:rPr lang="en-GB" noProof="0" dirty="0" smtClean="0"/>
              <a:t>Each model has own problems that are somehow tackled by the next model, that has different problems…</a:t>
            </a:r>
          </a:p>
          <a:p>
            <a:r>
              <a:rPr lang="en-GB" noProof="0" dirty="0" smtClean="0"/>
              <a:t>Now the New Public Management is dead but there is no general consensus on what next</a:t>
            </a:r>
          </a:p>
          <a:p>
            <a:r>
              <a:rPr lang="en-GB" noProof="0" dirty="0" smtClean="0"/>
              <a:t>Promising framework offers </a:t>
            </a:r>
            <a:r>
              <a:rPr lang="en-GB" noProof="0" dirty="0" err="1" smtClean="0"/>
              <a:t>Jocelyne</a:t>
            </a:r>
            <a:r>
              <a:rPr lang="en-GB" noProof="0" dirty="0" smtClean="0"/>
              <a:t> </a:t>
            </a:r>
            <a:r>
              <a:rPr lang="en-GB" noProof="0" dirty="0" err="1" smtClean="0"/>
              <a:t>Bourgon</a:t>
            </a:r>
            <a:r>
              <a:rPr lang="en-GB" noProof="0" dirty="0" smtClean="0"/>
              <a:t> in New Synthesis</a:t>
            </a:r>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two weeks</a:t>
            </a:r>
            <a:endParaRPr lang="en-GB" noProof="0"/>
          </a:p>
        </p:txBody>
      </p:sp>
      <p:sp>
        <p:nvSpPr>
          <p:cNvPr id="3" name="Zástupný symbol pro obsah 2"/>
          <p:cNvSpPr>
            <a:spLocks noGrp="1"/>
          </p:cNvSpPr>
          <p:nvPr>
            <p:ph idx="1"/>
          </p:nvPr>
        </p:nvSpPr>
        <p:spPr>
          <a:xfrm>
            <a:off x="323528" y="908720"/>
            <a:ext cx="8496944" cy="5544616"/>
          </a:xfrm>
        </p:spPr>
        <p:txBody>
          <a:bodyPr>
            <a:normAutofit fontScale="32500" lnSpcReduction="20000"/>
          </a:bodyPr>
          <a:lstStyle/>
          <a:p>
            <a:pPr>
              <a:buNone/>
            </a:pPr>
            <a:r>
              <a:rPr lang="en-GB" sz="6400" i="1" noProof="0" dirty="0" smtClean="0">
                <a:hlinkClick r:id="rId2"/>
              </a:rPr>
              <a:t>Recommended video - Life Program by Participle</a:t>
            </a:r>
            <a:endParaRPr lang="en-GB" sz="6400" i="1" noProof="0" dirty="0" smtClean="0"/>
          </a:p>
          <a:p>
            <a:pPr>
              <a:buNone/>
            </a:pPr>
            <a:r>
              <a:rPr lang="en-GB" sz="6400" i="1" noProof="0" dirty="0" smtClean="0"/>
              <a:t>To get some more emotions, you may like this 3' video about a program using an approach that is quite close to what is suggested in "Locality" paper. You may then wish to learn more about them at </a:t>
            </a:r>
            <a:r>
              <a:rPr lang="en-GB" sz="6400" i="1" noProof="0" dirty="0" smtClean="0">
                <a:hlinkClick r:id="rId3"/>
              </a:rPr>
              <a:t>http://www.participle.net/families</a:t>
            </a:r>
            <a:r>
              <a:rPr lang="en-GB" sz="6400" i="1" noProof="0" dirty="0" smtClean="0"/>
              <a:t> and maybe even read </a:t>
            </a:r>
            <a:r>
              <a:rPr lang="en-GB" sz="6400" i="1" noProof="0" dirty="0" smtClean="0">
                <a:hlinkClick r:id="rId4"/>
              </a:rPr>
              <a:t>this</a:t>
            </a:r>
            <a:r>
              <a:rPr lang="en-GB" sz="6400" i="1" noProof="0" dirty="0" smtClean="0"/>
              <a:t>.</a:t>
            </a:r>
          </a:p>
          <a:p>
            <a:pPr>
              <a:buNone/>
            </a:pPr>
            <a:r>
              <a:rPr lang="en-GB" sz="6400" i="1" noProof="0" dirty="0" smtClean="0">
                <a:hlinkClick r:id="rId5"/>
              </a:rPr>
              <a:t>Recommended reading - </a:t>
            </a:r>
            <a:r>
              <a:rPr lang="en-GB" sz="6400" i="1" noProof="0" dirty="0" err="1" smtClean="0">
                <a:hlinkClick r:id="rId5"/>
              </a:rPr>
              <a:t>Stiglitz's</a:t>
            </a:r>
            <a:r>
              <a:rPr lang="en-GB" sz="6400" i="1" noProof="0" dirty="0" smtClean="0">
                <a:hlinkClick r:id="rId5"/>
              </a:rPr>
              <a:t> report</a:t>
            </a:r>
            <a:endParaRPr lang="en-GB" sz="6400" i="1" noProof="0" dirty="0" smtClean="0"/>
          </a:p>
          <a:p>
            <a:pPr>
              <a:buNone/>
            </a:pPr>
            <a:r>
              <a:rPr lang="en-GB" sz="6400" i="1" noProof="0" dirty="0" smtClean="0"/>
              <a:t>To see the government point of view, you may wish to read executive summary (pp 7-18) from </a:t>
            </a:r>
            <a:r>
              <a:rPr lang="en-GB" sz="6400" i="1" noProof="0" dirty="0" err="1" smtClean="0"/>
              <a:t>Stiglitz</a:t>
            </a:r>
            <a:r>
              <a:rPr lang="en-GB" sz="6400" i="1" noProof="0" dirty="0" smtClean="0"/>
              <a:t>, J., A. </a:t>
            </a:r>
            <a:r>
              <a:rPr lang="en-GB" sz="6400" i="1" noProof="0" dirty="0" err="1" smtClean="0"/>
              <a:t>Sen</a:t>
            </a:r>
            <a:r>
              <a:rPr lang="en-GB" sz="6400" i="1" noProof="0" dirty="0" smtClean="0"/>
              <a:t> and J.-P. </a:t>
            </a:r>
            <a:r>
              <a:rPr lang="en-GB" sz="6400" i="1" noProof="0" dirty="0" err="1" smtClean="0"/>
              <a:t>Fitoussi</a:t>
            </a:r>
            <a:r>
              <a:rPr lang="en-GB" sz="6400" i="1" noProof="0" dirty="0" smtClean="0"/>
              <a:t>. (2009) Report of the Commission on the Measurement of Economic Performance and Social Progress. You may wish to </a:t>
            </a:r>
            <a:r>
              <a:rPr lang="en-GB" sz="6400" i="1" noProof="0" dirty="0" err="1" smtClean="0"/>
              <a:t>google</a:t>
            </a:r>
            <a:r>
              <a:rPr lang="en-GB" sz="6400" i="1" noProof="0" dirty="0" smtClean="0"/>
              <a:t> the French or German version, they both exist.</a:t>
            </a:r>
          </a:p>
          <a:p>
            <a:pPr>
              <a:buNone/>
            </a:pPr>
            <a:r>
              <a:rPr lang="en-GB" sz="6400" i="1" noProof="0" dirty="0" smtClean="0">
                <a:hlinkClick r:id="rId6"/>
              </a:rPr>
              <a:t>Difficult reading for those VERY </a:t>
            </a:r>
            <a:r>
              <a:rPr lang="en-GB" sz="6400" i="1" noProof="0" dirty="0" err="1" smtClean="0">
                <a:hlinkClick r:id="rId6"/>
              </a:rPr>
              <a:t>insterested</a:t>
            </a:r>
            <a:r>
              <a:rPr lang="en-GB" sz="6400" i="1" noProof="0" dirty="0" smtClean="0">
                <a:hlinkClick r:id="rId6"/>
              </a:rPr>
              <a:t> :-) - </a:t>
            </a:r>
            <a:r>
              <a:rPr lang="en-GB" sz="6400" i="1" noProof="0" dirty="0" err="1" smtClean="0">
                <a:hlinkClick r:id="rId6"/>
              </a:rPr>
              <a:t>Wauters</a:t>
            </a:r>
            <a:r>
              <a:rPr lang="en-GB" sz="6400" i="1" noProof="0" dirty="0" smtClean="0">
                <a:hlinkClick r:id="rId6"/>
              </a:rPr>
              <a:t> 2015</a:t>
            </a:r>
            <a:endParaRPr lang="en-GB" sz="6400" i="1" noProof="0" dirty="0" smtClean="0"/>
          </a:p>
          <a:p>
            <a:pPr>
              <a:buNone/>
            </a:pPr>
            <a:r>
              <a:rPr lang="en-GB" sz="6400" i="1" noProof="0" dirty="0" err="1" smtClean="0"/>
              <a:t>Wauters</a:t>
            </a:r>
            <a:r>
              <a:rPr lang="en-GB" sz="6400" i="1" noProof="0" dirty="0" smtClean="0"/>
              <a:t>, B. (2015) Where did the well-being go in ESIF? </a:t>
            </a:r>
          </a:p>
          <a:p>
            <a:pPr>
              <a:buNone/>
            </a:pPr>
            <a:r>
              <a:rPr lang="en-GB" sz="6400" i="1" noProof="0" dirty="0" smtClean="0"/>
              <a:t>This paper investigates the idea how it is possible to use </a:t>
            </a:r>
            <a:r>
              <a:rPr lang="en-GB" sz="6400" i="1" noProof="0" dirty="0" err="1" smtClean="0"/>
              <a:t>Sen's</a:t>
            </a:r>
            <a:r>
              <a:rPr lang="en-GB" sz="6400" i="1" noProof="0" dirty="0" smtClean="0"/>
              <a:t> Capability approach ideas in practice for management of public services. It draws heavily from research in psychology and uses cases of Vanguard method (discussed also in Locality (2014). If you will pick Ruth for you homework (see the HW task), you will meet her in this paper as well :-). </a:t>
            </a:r>
          </a:p>
          <a:p>
            <a:pPr>
              <a:buNone/>
            </a:pPr>
            <a:r>
              <a:rPr lang="en-GB" sz="6400" i="1" noProof="0" dirty="0" smtClean="0"/>
              <a:t>However, this is not easy reading.</a:t>
            </a:r>
          </a:p>
          <a:p>
            <a:endParaRPr lang="en-GB" i="1" noProof="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smtClean="0"/>
              <a:t>Homework #2</a:t>
            </a:r>
            <a:endParaRPr lang="en-GB" noProof="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noProof="0" dirty="0" smtClean="0"/>
              <a:t>Read again the cases of „Child A“, „Ruth“ and „Jake“ in Locality. 2014. Pick one of these cases.</a:t>
            </a:r>
          </a:p>
          <a:p>
            <a:pPr>
              <a:buNone/>
            </a:pPr>
            <a:r>
              <a:rPr lang="en-GB" sz="2400" noProof="0" dirty="0" smtClean="0"/>
              <a:t>Imagine the story of this person (and their families) is happening in your country. Which public services would be involved in their lives?</a:t>
            </a:r>
          </a:p>
          <a:p>
            <a:pPr>
              <a:buNone/>
            </a:pPr>
            <a:r>
              <a:rPr lang="en-GB" sz="2400" noProof="0" dirty="0" smtClean="0"/>
              <a:t>Investigate, what are the goals of these organisations. How these measure their performance? What main tasks (related to the case) have these organisations? Look into official documents or other information sources to discover the objectives of the organisations, ideally including information on what is measured in the organisation.</a:t>
            </a:r>
          </a:p>
          <a:p>
            <a:pPr>
              <a:buNone/>
            </a:pPr>
            <a:r>
              <a:rPr lang="en-GB" sz="2400" noProof="0" dirty="0" smtClean="0"/>
              <a:t>Think about how well the goals of these organisations enable the staff of these organisation to really help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smtClean="0"/>
              <a:t>Homework #2</a:t>
            </a:r>
            <a:endParaRPr lang="en-GB" noProof="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b="1" noProof="0" dirty="0" smtClean="0"/>
              <a:t>Write two page essay (550-650 words) that would</a:t>
            </a:r>
            <a:endParaRPr lang="en-GB" sz="2400" noProof="0" dirty="0" smtClean="0"/>
          </a:p>
          <a:p>
            <a:pPr>
              <a:buNone/>
            </a:pPr>
            <a:r>
              <a:rPr lang="en-GB" sz="2400" noProof="0" dirty="0" smtClean="0"/>
              <a:t>-          indicate which case you deal with,</a:t>
            </a:r>
          </a:p>
          <a:p>
            <a:pPr>
              <a:buNone/>
            </a:pPr>
            <a:r>
              <a:rPr lang="en-GB" sz="2400" noProof="0" dirty="0" smtClean="0"/>
              <a:t>-          provide a list of public services/organisations involved if this case is happening in your country,</a:t>
            </a:r>
          </a:p>
          <a:p>
            <a:pPr>
              <a:buNone/>
            </a:pPr>
            <a:r>
              <a:rPr lang="en-GB" sz="2400" noProof="0" dirty="0" smtClean="0"/>
              <a:t>-          discuss how at least some of the involved organisations are managed (in terms of their main goals and measures used for these goals),</a:t>
            </a:r>
          </a:p>
          <a:p>
            <a:pPr>
              <a:buNone/>
            </a:pPr>
            <a:r>
              <a:rPr lang="en-GB" sz="2400" noProof="0" dirty="0" smtClean="0"/>
              <a:t>-          relate the management of these organisations to what you learned in the resources for this topic – Is it more like in „Hospital waiting times“ video and </a:t>
            </a:r>
            <a:r>
              <a:rPr lang="en-GB" sz="2400" noProof="0" dirty="0" err="1" smtClean="0"/>
              <a:t>Bevan&amp;Hood</a:t>
            </a:r>
            <a:r>
              <a:rPr lang="en-GB" sz="2400" noProof="0" dirty="0" smtClean="0"/>
              <a:t> article? Or is it supporting </a:t>
            </a:r>
            <a:r>
              <a:rPr lang="en-GB" sz="2400" noProof="0" dirty="0" err="1" smtClean="0"/>
              <a:t>functionings</a:t>
            </a:r>
            <a:r>
              <a:rPr lang="en-GB" sz="2400" noProof="0" dirty="0" smtClean="0"/>
              <a:t> and capabilities of people in </a:t>
            </a:r>
            <a:r>
              <a:rPr lang="en-GB" sz="2400" noProof="0" dirty="0" err="1" smtClean="0"/>
              <a:t>Sen’s</a:t>
            </a:r>
            <a:r>
              <a:rPr lang="en-GB" sz="2400" noProof="0" dirty="0" smtClean="0"/>
              <a:t> meaning (and as in practices of Locality or Life project by Participle)?</a:t>
            </a:r>
            <a:endParaRPr lang="en-GB" sz="24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smtClean="0"/>
              <a:t>Well-being </a:t>
            </a:r>
            <a:br>
              <a:rPr lang="en-GB" noProof="0" smtClean="0"/>
            </a:br>
            <a:r>
              <a:rPr lang="en-GB" noProof="0" smtClean="0"/>
              <a:t>and progress for people</a:t>
            </a:r>
            <a:endParaRPr lang="en-GB" noProof="0"/>
          </a:p>
        </p:txBody>
      </p:sp>
      <p:sp>
        <p:nvSpPr>
          <p:cNvPr id="3" name="Zástupný symbol pro obsah 2"/>
          <p:cNvSpPr>
            <a:spLocks noGrp="1"/>
          </p:cNvSpPr>
          <p:nvPr>
            <p:ph idx="1"/>
          </p:nvPr>
        </p:nvSpPr>
        <p:spPr>
          <a:xfrm>
            <a:off x="457200" y="3758606"/>
            <a:ext cx="8229600" cy="2367557"/>
          </a:xfrm>
        </p:spPr>
        <p:txBody>
          <a:bodyPr>
            <a:normAutofit/>
          </a:bodyPr>
          <a:lstStyle/>
          <a:p>
            <a:r>
              <a:rPr lang="en-GB" noProof="0" smtClean="0"/>
              <a:t>Amartya Sen</a:t>
            </a:r>
          </a:p>
          <a:p>
            <a:r>
              <a:rPr lang="en-GB" noProof="0" smtClean="0"/>
              <a:t>1998 Economics Nobel Price winner for his work in welfare economics</a:t>
            </a:r>
          </a:p>
          <a:p>
            <a:r>
              <a:rPr lang="en-GB" noProof="0" smtClean="0"/>
              <a:t>Capability approach</a:t>
            </a:r>
            <a:endParaRPr lang="en-GB" noProof="0"/>
          </a:p>
        </p:txBody>
      </p:sp>
      <p:pic>
        <p:nvPicPr>
          <p:cNvPr id="4" name="Picture 6"/>
          <p:cNvPicPr>
            <a:picLocks noChangeAspect="1"/>
          </p:cNvPicPr>
          <p:nvPr/>
        </p:nvPicPr>
        <p:blipFill>
          <a:blip r:embed="rId2" cstate="print"/>
          <a:stretch>
            <a:fillRect/>
          </a:stretch>
        </p:blipFill>
        <p:spPr>
          <a:xfrm>
            <a:off x="3131840" y="1669607"/>
            <a:ext cx="2785332" cy="2088999"/>
          </a:xfrm>
          <a:prstGeom prst="rect">
            <a:avLst/>
          </a:prstGeom>
        </p:spPr>
      </p:pic>
    </p:spTree>
    <p:extLst>
      <p:ext uri="{BB962C8B-B14F-4D97-AF65-F5344CB8AC3E}">
        <p14:creationId xmlns:p14="http://schemas.microsoft.com/office/powerpoint/2010/main" xmlns="" val="8795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42993" y="1065111"/>
            <a:ext cx="1182318" cy="42360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ectangle 19"/>
          <p:cNvSpPr/>
          <p:nvPr/>
        </p:nvSpPr>
        <p:spPr>
          <a:xfrm>
            <a:off x="5796136" y="321297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9" name="Rectangle 18"/>
          <p:cNvSpPr/>
          <p:nvPr/>
        </p:nvSpPr>
        <p:spPr>
          <a:xfrm>
            <a:off x="5796136" y="107458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8" name="Rectangle 17"/>
          <p:cNvSpPr/>
          <p:nvPr/>
        </p:nvSpPr>
        <p:spPr>
          <a:xfrm>
            <a:off x="4162817" y="1065111"/>
            <a:ext cx="1182318" cy="42360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5" name="Rectangle 14"/>
          <p:cNvSpPr/>
          <p:nvPr/>
        </p:nvSpPr>
        <p:spPr>
          <a:xfrm>
            <a:off x="984686" y="1052736"/>
            <a:ext cx="1182318" cy="42484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1"/>
          <p:cNvSpPr>
            <a:spLocks noGrp="1"/>
          </p:cNvSpPr>
          <p:nvPr>
            <p:ph type="title"/>
          </p:nvPr>
        </p:nvSpPr>
        <p:spPr>
          <a:xfrm>
            <a:off x="467544" y="0"/>
            <a:ext cx="8229600" cy="1143000"/>
          </a:xfrm>
        </p:spPr>
        <p:txBody>
          <a:bodyPr>
            <a:normAutofit/>
          </a:bodyPr>
          <a:lstStyle/>
          <a:p>
            <a:r>
              <a:rPr lang="en-GB" noProof="0" smtClean="0"/>
              <a:t>Example</a:t>
            </a:r>
            <a:endParaRPr lang="en-GB" noProof="0"/>
          </a:p>
        </p:txBody>
      </p:sp>
      <p:graphicFrame>
        <p:nvGraphicFramePr>
          <p:cNvPr id="6" name="Diagram 5"/>
          <p:cNvGraphicFramePr/>
          <p:nvPr>
            <p:extLst>
              <p:ext uri="{D42A27DB-BD31-4B8C-83A1-F6EECF244321}">
                <p14:modId xmlns:p14="http://schemas.microsoft.com/office/powerpoint/2010/main" xmlns="" val="2109003051"/>
              </p:ext>
            </p:extLst>
          </p:nvPr>
        </p:nvGraphicFramePr>
        <p:xfrm>
          <a:off x="899592" y="5445224"/>
          <a:ext cx="6958077" cy="82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xmlns="" val="379368249"/>
              </p:ext>
            </p:extLst>
          </p:nvPr>
        </p:nvGraphicFramePr>
        <p:xfrm>
          <a:off x="2054269" y="6309319"/>
          <a:ext cx="5110019" cy="391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stretch>
            <a:fillRect/>
          </a:stretch>
        </p:blipFill>
        <p:spPr>
          <a:xfrm>
            <a:off x="984686" y="1571547"/>
            <a:ext cx="1182318" cy="1182318"/>
          </a:xfrm>
          <a:prstGeom prst="rect">
            <a:avLst/>
          </a:prstGeom>
        </p:spPr>
      </p:pic>
      <p:pic>
        <p:nvPicPr>
          <p:cNvPr id="9" name="Picture 8"/>
          <p:cNvPicPr>
            <a:picLocks noChangeAspect="1"/>
          </p:cNvPicPr>
          <p:nvPr/>
        </p:nvPicPr>
        <p:blipFill>
          <a:blip r:embed="rId14" cstate="print"/>
          <a:stretch>
            <a:fillRect/>
          </a:stretch>
        </p:blipFill>
        <p:spPr>
          <a:xfrm>
            <a:off x="1147524" y="3220431"/>
            <a:ext cx="856641" cy="856641"/>
          </a:xfrm>
          <a:prstGeom prst="rect">
            <a:avLst/>
          </a:prstGeom>
        </p:spPr>
      </p:pic>
      <p:pic>
        <p:nvPicPr>
          <p:cNvPr id="10" name="Picture 9"/>
          <p:cNvPicPr>
            <a:picLocks noChangeAspect="1"/>
          </p:cNvPicPr>
          <p:nvPr/>
        </p:nvPicPr>
        <p:blipFill>
          <a:blip r:embed="rId15" cstate="print"/>
          <a:stretch>
            <a:fillRect/>
          </a:stretch>
        </p:blipFill>
        <p:spPr>
          <a:xfrm>
            <a:off x="4284946" y="2541027"/>
            <a:ext cx="959981" cy="959981"/>
          </a:xfrm>
          <a:prstGeom prst="rect">
            <a:avLst/>
          </a:prstGeom>
        </p:spPr>
      </p:pic>
      <p:pic>
        <p:nvPicPr>
          <p:cNvPr id="11" name="Picture 10"/>
          <p:cNvPicPr>
            <a:picLocks noChangeAspect="1"/>
          </p:cNvPicPr>
          <p:nvPr/>
        </p:nvPicPr>
        <p:blipFill>
          <a:blip r:embed="rId15" cstate="print"/>
          <a:stretch>
            <a:fillRect/>
          </a:stretch>
        </p:blipFill>
        <p:spPr>
          <a:xfrm>
            <a:off x="5858071" y="1120364"/>
            <a:ext cx="959981" cy="959981"/>
          </a:xfrm>
          <a:prstGeom prst="rect">
            <a:avLst/>
          </a:prstGeom>
        </p:spPr>
      </p:pic>
      <p:pic>
        <p:nvPicPr>
          <p:cNvPr id="12" name="Picture 11"/>
          <p:cNvPicPr>
            <a:picLocks noChangeAspect="1"/>
          </p:cNvPicPr>
          <p:nvPr/>
        </p:nvPicPr>
        <p:blipFill>
          <a:blip r:embed="rId15" cstate="print"/>
          <a:stretch>
            <a:fillRect/>
          </a:stretch>
        </p:blipFill>
        <p:spPr>
          <a:xfrm>
            <a:off x="5914373" y="3284984"/>
            <a:ext cx="959981" cy="959981"/>
          </a:xfrm>
          <a:prstGeom prst="rect">
            <a:avLst/>
          </a:prstGeom>
        </p:spPr>
      </p:pic>
      <p:pic>
        <p:nvPicPr>
          <p:cNvPr id="13" name="Picture 12"/>
          <p:cNvPicPr>
            <a:picLocks noChangeAspect="1"/>
          </p:cNvPicPr>
          <p:nvPr/>
        </p:nvPicPr>
        <p:blipFill>
          <a:blip r:embed="rId16" cstate="print"/>
          <a:stretch>
            <a:fillRect/>
          </a:stretch>
        </p:blipFill>
        <p:spPr>
          <a:xfrm>
            <a:off x="7046483" y="3284984"/>
            <a:ext cx="981901" cy="981901"/>
          </a:xfrm>
          <a:prstGeom prst="rect">
            <a:avLst/>
          </a:prstGeom>
        </p:spPr>
      </p:pic>
      <p:pic>
        <p:nvPicPr>
          <p:cNvPr id="14" name="Picture 13"/>
          <p:cNvPicPr>
            <a:picLocks noChangeAspect="1"/>
          </p:cNvPicPr>
          <p:nvPr/>
        </p:nvPicPr>
        <p:blipFill>
          <a:blip r:embed="rId17" cstate="print"/>
          <a:stretch>
            <a:fillRect/>
          </a:stretch>
        </p:blipFill>
        <p:spPr>
          <a:xfrm>
            <a:off x="7138857" y="1186141"/>
            <a:ext cx="806537" cy="806537"/>
          </a:xfrm>
          <a:prstGeom prst="rect">
            <a:avLst/>
          </a:prstGeom>
        </p:spPr>
      </p:pic>
      <p:sp>
        <p:nvSpPr>
          <p:cNvPr id="21" name="Rectangle 20"/>
          <p:cNvSpPr/>
          <p:nvPr/>
        </p:nvSpPr>
        <p:spPr>
          <a:xfrm>
            <a:off x="5796136" y="213285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2" name="Picture 21"/>
          <p:cNvPicPr>
            <a:picLocks noChangeAspect="1"/>
          </p:cNvPicPr>
          <p:nvPr/>
        </p:nvPicPr>
        <p:blipFill>
          <a:blip r:embed="rId15" cstate="print"/>
          <a:stretch>
            <a:fillRect/>
          </a:stretch>
        </p:blipFill>
        <p:spPr>
          <a:xfrm>
            <a:off x="5901847" y="2204864"/>
            <a:ext cx="959981" cy="959981"/>
          </a:xfrm>
          <a:prstGeom prst="rect">
            <a:avLst/>
          </a:prstGeom>
        </p:spPr>
      </p:pic>
      <p:pic>
        <p:nvPicPr>
          <p:cNvPr id="24" name="Picture 23"/>
          <p:cNvPicPr>
            <a:picLocks noChangeAspect="1"/>
          </p:cNvPicPr>
          <p:nvPr/>
        </p:nvPicPr>
        <p:blipFill>
          <a:blip r:embed="rId18" cstate="print"/>
          <a:stretch>
            <a:fillRect/>
          </a:stretch>
        </p:blipFill>
        <p:spPr>
          <a:xfrm>
            <a:off x="7202465" y="2276872"/>
            <a:ext cx="757478" cy="757478"/>
          </a:xfrm>
          <a:prstGeom prst="rect">
            <a:avLst/>
          </a:prstGeom>
        </p:spPr>
      </p:pic>
      <p:pic>
        <p:nvPicPr>
          <p:cNvPr id="25" name="Picture 24"/>
          <p:cNvPicPr>
            <a:picLocks noChangeAspect="1"/>
          </p:cNvPicPr>
          <p:nvPr/>
        </p:nvPicPr>
        <p:blipFill>
          <a:blip r:embed="rId19" cstate="print"/>
          <a:stretch>
            <a:fillRect/>
          </a:stretch>
        </p:blipFill>
        <p:spPr>
          <a:xfrm>
            <a:off x="2786476" y="1567182"/>
            <a:ext cx="921969" cy="921969"/>
          </a:xfrm>
          <a:prstGeom prst="rect">
            <a:avLst/>
          </a:prstGeom>
        </p:spPr>
      </p:pic>
      <p:pic>
        <p:nvPicPr>
          <p:cNvPr id="26" name="Picture 25"/>
          <p:cNvPicPr>
            <a:picLocks noChangeAspect="1"/>
          </p:cNvPicPr>
          <p:nvPr/>
        </p:nvPicPr>
        <p:blipFill>
          <a:blip r:embed="rId20" cstate="print"/>
          <a:stretch>
            <a:fillRect/>
          </a:stretch>
        </p:blipFill>
        <p:spPr>
          <a:xfrm>
            <a:off x="2760635" y="2649168"/>
            <a:ext cx="894080" cy="894080"/>
          </a:xfrm>
          <a:prstGeom prst="rect">
            <a:avLst/>
          </a:prstGeom>
        </p:spPr>
      </p:pic>
      <p:pic>
        <p:nvPicPr>
          <p:cNvPr id="27" name="Picture 26"/>
          <p:cNvPicPr>
            <a:picLocks noChangeAspect="1"/>
          </p:cNvPicPr>
          <p:nvPr/>
        </p:nvPicPr>
        <p:blipFill>
          <a:blip r:embed="rId21" cstate="print"/>
          <a:stretch>
            <a:fillRect/>
          </a:stretch>
        </p:blipFill>
        <p:spPr>
          <a:xfrm>
            <a:off x="2843408" y="3710906"/>
            <a:ext cx="870222" cy="870222"/>
          </a:xfrm>
          <a:prstGeom prst="rect">
            <a:avLst/>
          </a:prstGeom>
        </p:spPr>
      </p:pic>
      <p:sp>
        <p:nvSpPr>
          <p:cNvPr id="28" name="Rectangle 19"/>
          <p:cNvSpPr/>
          <p:nvPr/>
        </p:nvSpPr>
        <p:spPr>
          <a:xfrm>
            <a:off x="5810113" y="429309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9" name="Picture 11"/>
          <p:cNvPicPr>
            <a:picLocks noChangeAspect="1"/>
          </p:cNvPicPr>
          <p:nvPr/>
        </p:nvPicPr>
        <p:blipFill>
          <a:blip r:embed="rId15" cstate="print"/>
          <a:stretch>
            <a:fillRect/>
          </a:stretch>
        </p:blipFill>
        <p:spPr>
          <a:xfrm>
            <a:off x="5928350" y="4365104"/>
            <a:ext cx="959981" cy="959981"/>
          </a:xfrm>
          <a:prstGeom prst="rect">
            <a:avLst/>
          </a:prstGeom>
        </p:spPr>
      </p:pic>
      <p:sp>
        <p:nvSpPr>
          <p:cNvPr id="31" name="TextovéPole 30"/>
          <p:cNvSpPr txBox="1"/>
          <p:nvPr/>
        </p:nvSpPr>
        <p:spPr>
          <a:xfrm>
            <a:off x="7164288" y="4581128"/>
            <a:ext cx="864096" cy="707886"/>
          </a:xfrm>
          <a:prstGeom prst="rect">
            <a:avLst/>
          </a:prstGeom>
          <a:noFill/>
        </p:spPr>
        <p:txBody>
          <a:bodyPr wrap="square" rtlCol="0">
            <a:spAutoFit/>
          </a:bodyPr>
          <a:lstStyle/>
          <a:p>
            <a:r>
              <a:rPr lang="cs-CZ" sz="4000" dirty="0" smtClean="0"/>
              <a:t>…</a:t>
            </a:r>
            <a:endParaRPr lang="cs-CZ" dirty="0"/>
          </a:p>
        </p:txBody>
      </p:sp>
    </p:spTree>
    <p:extLst>
      <p:ext uri="{BB962C8B-B14F-4D97-AF65-F5344CB8AC3E}">
        <p14:creationId xmlns:p14="http://schemas.microsoft.com/office/powerpoint/2010/main" xmlns="" val="36611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animBg="1"/>
      <p:bldP spid="18" grpId="0" animBg="1"/>
      <p:bldP spid="15" grpId="0" animBg="1"/>
      <p:bldGraphic spid="6" grpId="0">
        <p:bldAsOne/>
      </p:bldGraphic>
      <p:bldGraphic spid="7" grpId="0">
        <p:bldAsOne/>
      </p:bldGraphic>
      <p:bldP spid="21" grpId="0" animBg="1"/>
      <p:bldP spid="28" grpId="0" animBg="1"/>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5493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5547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702397912"/>
              </p:ext>
            </p:extLst>
          </p:nvPr>
        </p:nvGraphicFramePr>
        <p:xfrm>
          <a:off x="4772417" y="1637734"/>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539552" y="1700808"/>
            <a:ext cx="4248472" cy="4762647"/>
          </a:xfrm>
        </p:spPr>
        <p:txBody>
          <a:bodyPr>
            <a:noAutofit/>
          </a:bodyPr>
          <a:lstStyle/>
          <a:p>
            <a:pPr marL="0" indent="0">
              <a:buNone/>
            </a:pPr>
            <a:r>
              <a:rPr lang="en-GB" sz="3200" noProof="0" smtClean="0"/>
              <a:t>Any doing or being a person </a:t>
            </a:r>
            <a:r>
              <a:rPr lang="en-GB" sz="3200" b="1" noProof="0" smtClean="0"/>
              <a:t>has a </a:t>
            </a:r>
            <a:r>
              <a:rPr lang="en-GB" sz="3200" noProof="0" smtClean="0"/>
              <a:t>(internal) </a:t>
            </a:r>
            <a:r>
              <a:rPr lang="en-GB" sz="3200" b="1" noProof="0" smtClean="0"/>
              <a:t>reason to value</a:t>
            </a:r>
          </a:p>
          <a:p>
            <a:pPr marL="0" indent="0">
              <a:buNone/>
            </a:pPr>
            <a:r>
              <a:rPr lang="en-GB" sz="3200" noProof="0" smtClean="0"/>
              <a:t>From basic ones – being healthy, not being hungry, having a save job to more complex like being happy or wanting to change the public administration.</a:t>
            </a:r>
            <a:endParaRPr lang="en-GB" sz="3200" noProof="0"/>
          </a:p>
        </p:txBody>
      </p:sp>
    </p:spTree>
    <p:extLst>
      <p:ext uri="{BB962C8B-B14F-4D97-AF65-F5344CB8AC3E}">
        <p14:creationId xmlns:p14="http://schemas.microsoft.com/office/powerpoint/2010/main" xmlns="" val="298080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4283833710"/>
              </p:ext>
            </p:extLst>
          </p:nvPr>
        </p:nvGraphicFramePr>
        <p:xfrm>
          <a:off x="1039660" y="1675313"/>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rmAutofit/>
          </a:bodyPr>
          <a:lstStyle/>
          <a:p>
            <a:pPr marL="0" indent="0">
              <a:buNone/>
            </a:pPr>
            <a:r>
              <a:rPr lang="en-GB" sz="3200" noProof="0" smtClean="0"/>
              <a:t>Capabilities are the alternative sets or combinations of functionings that are feasible for a person to achieve.</a:t>
            </a:r>
            <a:endParaRPr lang="en-GB" sz="3200" noProof="0" smtClean="0"/>
          </a:p>
        </p:txBody>
      </p:sp>
    </p:spTree>
    <p:extLst>
      <p:ext uri="{BB962C8B-B14F-4D97-AF65-F5344CB8AC3E}">
        <p14:creationId xmlns:p14="http://schemas.microsoft.com/office/powerpoint/2010/main" xmlns="" val="1463042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933902423"/>
              </p:ext>
            </p:extLst>
          </p:nvPr>
        </p:nvGraphicFramePr>
        <p:xfrm>
          <a:off x="4947781" y="3815719"/>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583635" y="1825625"/>
            <a:ext cx="38862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cs-CZ" sz="3200" dirty="0" smtClean="0"/>
          </a:p>
          <a:p>
            <a:pPr marL="0" indent="0">
              <a:buFont typeface="Arial" panose="020B0604020202020204" pitchFamily="34" charset="0"/>
              <a:buNone/>
            </a:pPr>
            <a:endParaRPr lang="en-US" sz="3200" dirty="0" smtClean="0"/>
          </a:p>
          <a:p>
            <a:pPr marL="0" indent="0">
              <a:buNone/>
            </a:pPr>
            <a:r>
              <a:rPr lang="cs-CZ" sz="3200" dirty="0" err="1" smtClean="0"/>
              <a:t>Ability</a:t>
            </a:r>
            <a:r>
              <a:rPr lang="cs-CZ" sz="3200" dirty="0" smtClean="0"/>
              <a:t> to </a:t>
            </a:r>
            <a:r>
              <a:rPr lang="cs-CZ" sz="3200" dirty="0" err="1" smtClean="0"/>
              <a:t>transform</a:t>
            </a:r>
            <a:r>
              <a:rPr lang="cs-CZ" sz="3200" dirty="0" smtClean="0"/>
              <a:t> </a:t>
            </a:r>
            <a:r>
              <a:rPr lang="cs-CZ" sz="3200" dirty="0" err="1" smtClean="0"/>
              <a:t>resources</a:t>
            </a:r>
            <a:r>
              <a:rPr lang="cs-CZ" sz="3200" dirty="0" smtClean="0"/>
              <a:t> </a:t>
            </a:r>
            <a:r>
              <a:rPr lang="cs-CZ" sz="3200" dirty="0" err="1" smtClean="0"/>
              <a:t>into</a:t>
            </a:r>
            <a:r>
              <a:rPr lang="cs-CZ" sz="3200" dirty="0" smtClean="0"/>
              <a:t> </a:t>
            </a:r>
            <a:r>
              <a:rPr lang="en-US" sz="3200" i="1" dirty="0" err="1" smtClean="0"/>
              <a:t>functionings</a:t>
            </a:r>
            <a:r>
              <a:rPr lang="en-US" sz="3200" i="1" dirty="0" smtClean="0"/>
              <a:t>.</a:t>
            </a:r>
            <a:endParaRPr lang="cs-CZ" sz="3200" i="1" dirty="0" smtClean="0"/>
          </a:p>
          <a:p>
            <a:pPr marL="0" indent="0">
              <a:buNone/>
            </a:pPr>
            <a:r>
              <a:rPr lang="cs-CZ" sz="3200" dirty="0" err="1" smtClean="0"/>
              <a:t>Internal</a:t>
            </a:r>
            <a:r>
              <a:rPr lang="cs-CZ" sz="3200" dirty="0" smtClean="0"/>
              <a:t> </a:t>
            </a:r>
            <a:r>
              <a:rPr lang="cs-CZ" sz="3200" dirty="0" err="1" smtClean="0"/>
              <a:t>conversion</a:t>
            </a:r>
            <a:r>
              <a:rPr lang="cs-CZ" sz="3200" dirty="0" smtClean="0"/>
              <a:t> </a:t>
            </a:r>
            <a:r>
              <a:rPr lang="cs-CZ" sz="3200" dirty="0" err="1" smtClean="0"/>
              <a:t>factors</a:t>
            </a:r>
            <a:r>
              <a:rPr lang="cs-CZ" sz="3200" dirty="0" smtClean="0"/>
              <a:t> </a:t>
            </a:r>
            <a:r>
              <a:rPr lang="cs-CZ" sz="3200" dirty="0" err="1" smtClean="0"/>
              <a:t>and</a:t>
            </a:r>
            <a:r>
              <a:rPr lang="cs-CZ" sz="3200" dirty="0" smtClean="0"/>
              <a:t> </a:t>
            </a:r>
            <a:r>
              <a:rPr lang="cs-CZ" sz="3200" dirty="0" err="1" smtClean="0"/>
              <a:t>contextual</a:t>
            </a:r>
            <a:r>
              <a:rPr lang="cs-CZ" sz="3200" dirty="0" smtClean="0"/>
              <a:t> </a:t>
            </a:r>
            <a:r>
              <a:rPr lang="cs-CZ" sz="3200" dirty="0" err="1" smtClean="0"/>
              <a:t>conversion</a:t>
            </a:r>
            <a:r>
              <a:rPr lang="cs-CZ" sz="3200" dirty="0" smtClean="0"/>
              <a:t> </a:t>
            </a:r>
            <a:r>
              <a:rPr lang="cs-CZ" sz="3200" dirty="0" err="1" smtClean="0"/>
              <a:t>factors</a:t>
            </a:r>
            <a:r>
              <a:rPr lang="cs-CZ" sz="3200" dirty="0" smtClean="0"/>
              <a:t>.</a:t>
            </a:r>
            <a:endParaRPr lang="en-US" sz="3200" dirty="0"/>
          </a:p>
        </p:txBody>
      </p:sp>
    </p:spTree>
    <p:extLst>
      <p:ext uri="{BB962C8B-B14F-4D97-AF65-F5344CB8AC3E}">
        <p14:creationId xmlns:p14="http://schemas.microsoft.com/office/powerpoint/2010/main" xmlns="" val="1633936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1814985677"/>
              </p:ext>
            </p:extLst>
          </p:nvPr>
        </p:nvGraphicFramePr>
        <p:xfrm>
          <a:off x="1039660" y="3754629"/>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Autofit/>
          </a:bodyPr>
          <a:lstStyle/>
          <a:p>
            <a:pPr marL="0" indent="0">
              <a:buNone/>
            </a:pPr>
            <a:endParaRPr lang="en-GB" sz="3200" noProof="0" smtClean="0"/>
          </a:p>
          <a:p>
            <a:pPr marL="0" indent="0">
              <a:buNone/>
            </a:pPr>
            <a:endParaRPr lang="en-GB" sz="3200" noProof="0" smtClean="0"/>
          </a:p>
          <a:p>
            <a:pPr marL="0" indent="0">
              <a:buNone/>
            </a:pPr>
            <a:r>
              <a:rPr lang="en-GB" sz="3200" noProof="0" smtClean="0"/>
              <a:t>Ability to personally choose the functionings one values in the way that enlarges the capability set. Ability to expand opportunity freedoms. </a:t>
            </a:r>
            <a:endParaRPr lang="en-GB" sz="3200" i="1" noProof="0"/>
          </a:p>
        </p:txBody>
      </p:sp>
    </p:spTree>
    <p:extLst>
      <p:ext uri="{BB962C8B-B14F-4D97-AF65-F5344CB8AC3E}">
        <p14:creationId xmlns:p14="http://schemas.microsoft.com/office/powerpoint/2010/main" xmlns="" val="3071321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43312B69-3394-40AF-928E-A603DA2A36C8}" type="slidenum">
              <a:rPr lang="en-US" smtClean="0">
                <a:solidFill>
                  <a:prstClr val="black">
                    <a:tint val="75000"/>
                  </a:prstClr>
                </a:solidFill>
              </a:rPr>
              <a:pPr>
                <a:defRPr/>
              </a:pPr>
              <a:t>6</a:t>
            </a:fld>
            <a:endParaRPr lang="en-US" dirty="0">
              <a:solidFill>
                <a:prstClr val="black">
                  <a:tint val="75000"/>
                </a:prstClr>
              </a:solidFill>
            </a:endParaRPr>
          </a:p>
        </p:txBody>
      </p:sp>
      <p:sp>
        <p:nvSpPr>
          <p:cNvPr id="20" name="Volný tvar 19"/>
          <p:cNvSpPr/>
          <p:nvPr/>
        </p:nvSpPr>
        <p:spPr>
          <a:xfrm>
            <a:off x="244402" y="937711"/>
            <a:ext cx="1450597" cy="316800"/>
          </a:xfrm>
          <a:custGeom>
            <a:avLst/>
            <a:gdLst>
              <a:gd name="connsiteX0" fmla="*/ 0 w 1450597"/>
              <a:gd name="connsiteY0" fmla="*/ 0 h 316800"/>
              <a:gd name="connsiteX1" fmla="*/ 1450597 w 1450597"/>
              <a:gd name="connsiteY1" fmla="*/ 0 h 316800"/>
              <a:gd name="connsiteX2" fmla="*/ 1450597 w 1450597"/>
              <a:gd name="connsiteY2" fmla="*/ 316800 h 316800"/>
              <a:gd name="connsiteX3" fmla="*/ 0 w 1450597"/>
              <a:gd name="connsiteY3" fmla="*/ 316800 h 316800"/>
              <a:gd name="connsiteX4" fmla="*/ 0 w 1450597"/>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97" h="316800">
                <a:moveTo>
                  <a:pt x="0" y="0"/>
                </a:moveTo>
                <a:lnTo>
                  <a:pt x="1450597" y="0"/>
                </a:lnTo>
                <a:lnTo>
                  <a:pt x="1450597"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Problem</a:t>
            </a:r>
            <a:r>
              <a:rPr lang="cs-CZ" sz="1100" b="1" dirty="0">
                <a:solidFill>
                  <a:prstClr val="white"/>
                </a:solidFill>
              </a:rPr>
              <a:t>: </a:t>
            </a:r>
            <a:r>
              <a:rPr lang="cs-CZ" sz="1100" b="1" dirty="0" err="1">
                <a:solidFill>
                  <a:prstClr val="white"/>
                </a:solidFill>
              </a:rPr>
              <a:t>Perceived</a:t>
            </a:r>
            <a:r>
              <a:rPr lang="cs-CZ" sz="1100" b="1" dirty="0">
                <a:solidFill>
                  <a:prstClr val="white"/>
                </a:solidFill>
              </a:rPr>
              <a:t> </a:t>
            </a:r>
            <a:r>
              <a:rPr lang="cs-CZ" sz="1100" b="1" dirty="0" err="1">
                <a:solidFill>
                  <a:prstClr val="white"/>
                </a:solidFill>
              </a:rPr>
              <a:t>lack</a:t>
            </a:r>
            <a:r>
              <a:rPr lang="cs-CZ" sz="1100" b="1" dirty="0">
                <a:solidFill>
                  <a:prstClr val="white"/>
                </a:solidFill>
              </a:rPr>
              <a:t> </a:t>
            </a:r>
            <a:r>
              <a:rPr lang="cs-CZ" sz="1100" b="1" dirty="0" err="1">
                <a:solidFill>
                  <a:prstClr val="white"/>
                </a:solidFill>
              </a:rPr>
              <a:t>of</a:t>
            </a:r>
            <a:endParaRPr lang="cs-CZ" sz="1100" b="1" dirty="0">
              <a:solidFill>
                <a:prstClr val="white"/>
              </a:solidFill>
            </a:endParaRPr>
          </a:p>
        </p:txBody>
      </p:sp>
      <p:sp>
        <p:nvSpPr>
          <p:cNvPr id="21" name="Volný tvar 20"/>
          <p:cNvSpPr/>
          <p:nvPr/>
        </p:nvSpPr>
        <p:spPr>
          <a:xfrm>
            <a:off x="244402" y="1254511"/>
            <a:ext cx="1450597" cy="2042408"/>
          </a:xfrm>
          <a:custGeom>
            <a:avLst/>
            <a:gdLst>
              <a:gd name="connsiteX0" fmla="*/ 0 w 1303365"/>
              <a:gd name="connsiteY0" fmla="*/ 0 h 2042408"/>
              <a:gd name="connsiteX1" fmla="*/ 1303365 w 1303365"/>
              <a:gd name="connsiteY1" fmla="*/ 0 h 2042408"/>
              <a:gd name="connsiteX2" fmla="*/ 1303365 w 1303365"/>
              <a:gd name="connsiteY2" fmla="*/ 2042408 h 2042408"/>
              <a:gd name="connsiteX3" fmla="*/ 0 w 1303365"/>
              <a:gd name="connsiteY3" fmla="*/ 2042408 h 2042408"/>
              <a:gd name="connsiteX4" fmla="*/ 0 w 1303365"/>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65" h="2042408">
                <a:moveTo>
                  <a:pt x="0" y="0"/>
                </a:moveTo>
                <a:lnTo>
                  <a:pt x="1303365" y="0"/>
                </a:lnTo>
                <a:lnTo>
                  <a:pt x="1303365"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Performance</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Responsibility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Accountability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Transparency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Control</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capacity</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guarantee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results</a:t>
            </a:r>
            <a:endParaRPr lang="cs-CZ" sz="1200" dirty="0">
              <a:solidFill>
                <a:prstClr val="black">
                  <a:hueOff val="0"/>
                  <a:satOff val="0"/>
                  <a:lumOff val="0"/>
                  <a:alphaOff val="0"/>
                </a:prstClr>
              </a:solidFill>
            </a:endParaRPr>
          </a:p>
        </p:txBody>
      </p:sp>
      <p:grpSp>
        <p:nvGrpSpPr>
          <p:cNvPr id="3" name="Groep 27"/>
          <p:cNvGrpSpPr/>
          <p:nvPr/>
        </p:nvGrpSpPr>
        <p:grpSpPr>
          <a:xfrm>
            <a:off x="5916587" y="3012122"/>
            <a:ext cx="2064789" cy="3153182"/>
            <a:chOff x="5916587" y="3012122"/>
            <a:chExt cx="2064789" cy="3153182"/>
          </a:xfrm>
        </p:grpSpPr>
        <p:sp>
          <p:nvSpPr>
            <p:cNvPr id="33" name="Volný tvar 32"/>
            <p:cNvSpPr/>
            <p:nvPr/>
          </p:nvSpPr>
          <p:spPr>
            <a:xfrm>
              <a:off x="5987601" y="3436368"/>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a:solidFill>
                    <a:prstClr val="white"/>
                  </a:solidFill>
                </a:rPr>
                <a:t>Another new solution?</a:t>
              </a:r>
            </a:p>
          </p:txBody>
        </p:sp>
        <p:sp>
          <p:nvSpPr>
            <p:cNvPr id="34" name="Volný tvar 33"/>
            <p:cNvSpPr/>
            <p:nvPr/>
          </p:nvSpPr>
          <p:spPr>
            <a:xfrm>
              <a:off x="5987601" y="3810768"/>
              <a:ext cx="1993775" cy="2354536"/>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Re-establish Trust (especially WITHIN the public sector)</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Re-equilibrate Trust and Performance</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governance approach</a:t>
              </a:r>
            </a:p>
          </p:txBody>
        </p:sp>
        <p:sp>
          <p:nvSpPr>
            <p:cNvPr id="7" name="Šipka dolů 6"/>
            <p:cNvSpPr/>
            <p:nvPr/>
          </p:nvSpPr>
          <p:spPr>
            <a:xfrm rot="19580479">
              <a:off x="591658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1" name="Textové pole 2"/>
          <p:cNvSpPr txBox="1">
            <a:spLocks noChangeArrowheads="1"/>
          </p:cNvSpPr>
          <p:nvPr/>
        </p:nvSpPr>
        <p:spPr bwMode="auto">
          <a:xfrm>
            <a:off x="244402" y="228600"/>
            <a:ext cx="1450597" cy="5878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err="1">
                <a:solidFill>
                  <a:prstClr val="black"/>
                </a:solidFill>
                <a:ea typeface="Calibri"/>
                <a:cs typeface="Times New Roman"/>
              </a:rPr>
              <a:t>Weberian</a:t>
            </a:r>
            <a:r>
              <a:rPr lang="en-GB" sz="1400" b="1" dirty="0">
                <a:solidFill>
                  <a:prstClr val="black"/>
                </a:solidFill>
                <a:ea typeface="Calibri"/>
                <a:cs typeface="Times New Roman"/>
              </a:rPr>
              <a:t> bureaucracy</a:t>
            </a:r>
            <a:endParaRPr lang="cs-CZ" sz="1100" dirty="0">
              <a:solidFill>
                <a:prstClr val="black"/>
              </a:solidFill>
              <a:ea typeface="Calibri"/>
              <a:cs typeface="Times New Roman"/>
            </a:endParaRPr>
          </a:p>
        </p:txBody>
      </p:sp>
      <p:grpSp>
        <p:nvGrpSpPr>
          <p:cNvPr id="4" name="Groep 3"/>
          <p:cNvGrpSpPr/>
          <p:nvPr/>
        </p:nvGrpSpPr>
        <p:grpSpPr>
          <a:xfrm>
            <a:off x="969701" y="395556"/>
            <a:ext cx="3551659" cy="5769748"/>
            <a:chOff x="969701" y="395556"/>
            <a:chExt cx="3551659" cy="5769748"/>
          </a:xfrm>
        </p:grpSpPr>
        <p:grpSp>
          <p:nvGrpSpPr>
            <p:cNvPr id="16" name="Groep 2"/>
            <p:cNvGrpSpPr/>
            <p:nvPr/>
          </p:nvGrpSpPr>
          <p:grpSpPr>
            <a:xfrm>
              <a:off x="969701" y="3012122"/>
              <a:ext cx="1995819" cy="3153182"/>
              <a:chOff x="969701" y="3012122"/>
              <a:chExt cx="1995819" cy="3153182"/>
            </a:xfrm>
          </p:grpSpPr>
          <p:sp>
            <p:nvSpPr>
              <p:cNvPr id="29" name="Volný tvar 28"/>
              <p:cNvSpPr/>
              <p:nvPr/>
            </p:nvSpPr>
            <p:spPr>
              <a:xfrm>
                <a:off x="969701" y="3462021"/>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err="1">
                    <a:solidFill>
                      <a:prstClr val="white"/>
                    </a:solidFill>
                  </a:rPr>
                  <a:t>Solution</a:t>
                </a:r>
                <a:endParaRPr lang="cs-CZ" sz="1300" dirty="0">
                  <a:solidFill>
                    <a:prstClr val="white"/>
                  </a:solidFill>
                </a:endParaRPr>
              </a:p>
            </p:txBody>
          </p:sp>
          <p:sp>
            <p:nvSpPr>
              <p:cNvPr id="30" name="Volný tvar 29"/>
              <p:cNvSpPr/>
              <p:nvPr/>
            </p:nvSpPr>
            <p:spPr>
              <a:xfrm>
                <a:off x="971745" y="3821265"/>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Creation</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agencies</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autonomy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t>
                </a:r>
                <a:r>
                  <a:rPr lang="cs-CZ" sz="1300" dirty="0" err="1">
                    <a:solidFill>
                      <a:prstClr val="black">
                        <a:hueOff val="0"/>
                        <a:satOff val="0"/>
                        <a:lumOff val="0"/>
                        <a:alphaOff val="0"/>
                      </a:prstClr>
                    </a:solidFill>
                  </a:rPr>
                  <a:t>specialisation</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Increase</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single </a:t>
                </a:r>
                <a:r>
                  <a:rPr lang="cs-CZ" sz="1300" dirty="0" err="1">
                    <a:solidFill>
                      <a:prstClr val="black">
                        <a:hueOff val="0"/>
                        <a:satOff val="0"/>
                        <a:lumOff val="0"/>
                        <a:alphaOff val="0"/>
                      </a:prstClr>
                    </a:solidFill>
                  </a:rPr>
                  <a:t>policy</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capacity</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Me</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surement Systems introduced</a:t>
                </a:r>
              </a:p>
            </p:txBody>
          </p:sp>
          <p:sp>
            <p:nvSpPr>
              <p:cNvPr id="5" name="Šipka dolů 4"/>
              <p:cNvSpPr/>
              <p:nvPr/>
            </p:nvSpPr>
            <p:spPr>
              <a:xfrm rot="19580479">
                <a:off x="110709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2" name="Textové pole 2"/>
            <p:cNvSpPr txBox="1">
              <a:spLocks noChangeArrowheads="1"/>
            </p:cNvSpPr>
            <p:nvPr/>
          </p:nvSpPr>
          <p:spPr bwMode="auto">
            <a:xfrm>
              <a:off x="1925583" y="395556"/>
              <a:ext cx="2595777" cy="3400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cs-CZ" sz="1400" b="1" dirty="0">
                  <a:solidFill>
                    <a:prstClr val="black"/>
                  </a:solidFill>
                  <a:ea typeface="Calibri"/>
                  <a:cs typeface="Times New Roman"/>
                </a:rPr>
                <a:t>New Public Management</a:t>
              </a:r>
              <a:endParaRPr lang="cs-CZ" sz="1100" dirty="0">
                <a:solidFill>
                  <a:prstClr val="black"/>
                </a:solidFill>
                <a:ea typeface="Calibri"/>
                <a:cs typeface="Times New Roman"/>
              </a:endParaRPr>
            </a:p>
          </p:txBody>
        </p:sp>
      </p:grpSp>
      <p:grpSp>
        <p:nvGrpSpPr>
          <p:cNvPr id="17" name="Groep 16"/>
          <p:cNvGrpSpPr/>
          <p:nvPr/>
        </p:nvGrpSpPr>
        <p:grpSpPr>
          <a:xfrm>
            <a:off x="3402622" y="395555"/>
            <a:ext cx="4441330" cy="5754060"/>
            <a:chOff x="3402622" y="395555"/>
            <a:chExt cx="4441330" cy="5754060"/>
          </a:xfrm>
        </p:grpSpPr>
        <p:sp>
          <p:nvSpPr>
            <p:cNvPr id="31" name="Volný tvar 30"/>
            <p:cNvSpPr/>
            <p:nvPr/>
          </p:nvSpPr>
          <p:spPr>
            <a:xfrm>
              <a:off x="3524472" y="3416560"/>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a:solidFill>
                    <a:prstClr val="white"/>
                  </a:solidFill>
                </a:rPr>
                <a:t>New </a:t>
              </a:r>
              <a:r>
                <a:rPr lang="cs-CZ" sz="1300" dirty="0" err="1">
                  <a:solidFill>
                    <a:prstClr val="white"/>
                  </a:solidFill>
                </a:rPr>
                <a:t>solution</a:t>
              </a:r>
              <a:endParaRPr lang="cs-CZ" sz="1300" dirty="0">
                <a:solidFill>
                  <a:prstClr val="white"/>
                </a:solidFill>
              </a:endParaRPr>
            </a:p>
          </p:txBody>
        </p:sp>
        <p:sp>
          <p:nvSpPr>
            <p:cNvPr id="32" name="Volný tvar 31"/>
            <p:cNvSpPr/>
            <p:nvPr/>
          </p:nvSpPr>
          <p:spPr>
            <a:xfrm>
              <a:off x="3524472" y="3805576"/>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Reinvent coordination (or in</a:t>
              </a:r>
              <a:r>
                <a:rPr lang="en-US" sz="1300" dirty="0">
                  <a:solidFill>
                    <a:prstClr val="black">
                      <a:hueOff val="0"/>
                      <a:satOff val="0"/>
                      <a:lumOff val="0"/>
                      <a:alphaOff val="0"/>
                    </a:prstClr>
                  </a:solidFill>
                </a:rPr>
                <a:t>t</a:t>
              </a:r>
              <a:r>
                <a:rPr lang="cs-CZ" sz="1300" dirty="0">
                  <a:solidFill>
                    <a:prstClr val="black">
                      <a:hueOff val="0"/>
                      <a:satOff val="0"/>
                      <a:lumOff val="0"/>
                      <a:alphaOff val="0"/>
                    </a:prstClr>
                  </a:solidFill>
                </a:rPr>
                <a:t>roduce brand new):</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Hierarchy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Market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Network mechanisms</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Gu</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rantee effective policy capacity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Increase of Audit capacity</a:t>
              </a:r>
            </a:p>
          </p:txBody>
        </p:sp>
        <p:sp>
          <p:nvSpPr>
            <p:cNvPr id="6" name="Šipka dolů 5"/>
            <p:cNvSpPr/>
            <p:nvPr/>
          </p:nvSpPr>
          <p:spPr>
            <a:xfrm rot="19580479">
              <a:off x="3402622" y="3011487"/>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sp>
          <p:nvSpPr>
            <p:cNvPr id="13" name="Textové pole 2"/>
            <p:cNvSpPr txBox="1">
              <a:spLocks noChangeArrowheads="1"/>
            </p:cNvSpPr>
            <p:nvPr/>
          </p:nvSpPr>
          <p:spPr bwMode="auto">
            <a:xfrm>
              <a:off x="4644007" y="395555"/>
              <a:ext cx="3199945" cy="3400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a:solidFill>
                    <a:prstClr val="black"/>
                  </a:solidFill>
                  <a:ea typeface="Calibri"/>
                  <a:cs typeface="Times New Roman"/>
                </a:rPr>
                <a:t>Discussion </a:t>
              </a:r>
              <a:r>
                <a:rPr lang="cs-CZ" sz="1400" b="1" dirty="0" err="1" smtClean="0">
                  <a:solidFill>
                    <a:prstClr val="black"/>
                  </a:solidFill>
                  <a:ea typeface="Calibri"/>
                  <a:cs typeface="Times New Roman"/>
                </a:rPr>
                <a:t>after</a:t>
              </a:r>
              <a:r>
                <a:rPr lang="cs-CZ" sz="1400" b="1" dirty="0" smtClean="0">
                  <a:solidFill>
                    <a:prstClr val="black"/>
                  </a:solidFill>
                  <a:ea typeface="Calibri"/>
                  <a:cs typeface="Times New Roman"/>
                </a:rPr>
                <a:t> </a:t>
              </a:r>
              <a:r>
                <a:rPr lang="en-GB" sz="1400" b="1" dirty="0" smtClean="0">
                  <a:solidFill>
                    <a:prstClr val="black"/>
                  </a:solidFill>
                  <a:ea typeface="Calibri"/>
                  <a:cs typeface="Times New Roman"/>
                </a:rPr>
                <a:t>the NPM</a:t>
              </a:r>
              <a:endParaRPr lang="cs-CZ" sz="1100" dirty="0">
                <a:solidFill>
                  <a:prstClr val="black"/>
                </a:solidFill>
                <a:ea typeface="Calibri"/>
                <a:cs typeface="Times New Roman"/>
              </a:endParaRPr>
            </a:p>
          </p:txBody>
        </p:sp>
      </p:grpSp>
      <p:sp>
        <p:nvSpPr>
          <p:cNvPr id="14"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sp>
        <p:nvSpPr>
          <p:cNvPr id="15"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grpSp>
        <p:nvGrpSpPr>
          <p:cNvPr id="18" name="Groep 15"/>
          <p:cNvGrpSpPr/>
          <p:nvPr/>
        </p:nvGrpSpPr>
        <p:grpSpPr>
          <a:xfrm>
            <a:off x="1925583" y="944791"/>
            <a:ext cx="2595776" cy="2643276"/>
            <a:chOff x="1925583" y="944791"/>
            <a:chExt cx="2595776" cy="2643276"/>
          </a:xfrm>
        </p:grpSpPr>
        <p:sp>
          <p:nvSpPr>
            <p:cNvPr id="22" name="Volný tvar 21"/>
            <p:cNvSpPr/>
            <p:nvPr/>
          </p:nvSpPr>
          <p:spPr>
            <a:xfrm>
              <a:off x="1925583" y="944791"/>
              <a:ext cx="2595776"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a:solidFill>
                    <a:prstClr val="white"/>
                  </a:solidFill>
                </a:rPr>
                <a:t>New problem</a:t>
              </a:r>
            </a:p>
          </p:txBody>
        </p:sp>
        <p:sp>
          <p:nvSpPr>
            <p:cNvPr id="23" name="Volný tvar 22"/>
            <p:cNvSpPr/>
            <p:nvPr/>
          </p:nvSpPr>
          <p:spPr>
            <a:xfrm>
              <a:off x="1925583" y="1261591"/>
              <a:ext cx="259577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Dysfunctional autonomy</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Centrifugal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agencies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Suboptimal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focus</a:t>
              </a:r>
              <a:r>
                <a:rPr lang="cs-CZ" sz="1200" dirty="0">
                  <a:solidFill>
                    <a:prstClr val="black">
                      <a:hueOff val="0"/>
                      <a:satOff val="0"/>
                      <a:lumOff val="0"/>
                      <a:alphaOff val="0"/>
                    </a:prstClr>
                  </a:solidFill>
                </a:rPr>
                <a:t> on </a:t>
              </a:r>
              <a:r>
                <a:rPr lang="cs-CZ" sz="1200" dirty="0" err="1">
                  <a:solidFill>
                    <a:prstClr val="black">
                      <a:hueOff val="0"/>
                      <a:satOff val="0"/>
                      <a:lumOff val="0"/>
                      <a:alphaOff val="0"/>
                    </a:prstClr>
                  </a:solidFill>
                </a:rPr>
                <a:t>agency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outputs</a:t>
              </a:r>
              <a:r>
                <a:rPr lang="cs-CZ" sz="1200" dirty="0">
                  <a:solidFill>
                    <a:prstClr val="black">
                      <a:hueOff val="0"/>
                      <a:satOff val="0"/>
                      <a:lumOff val="0"/>
                      <a:alphaOff val="0"/>
                    </a:prstClr>
                  </a:solidFill>
                </a:rPr>
                <a:t>, not on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outcomes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Considerable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transaction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costs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t>
              </a:r>
              <a:r>
                <a:rPr lang="cs-CZ" sz="1200" dirty="0" err="1">
                  <a:solidFill>
                    <a:prstClr val="black">
                      <a:hueOff val="0"/>
                      <a:satOff val="0"/>
                      <a:lumOff val="0"/>
                      <a:alphaOff val="0"/>
                    </a:prstClr>
                  </a:solidFill>
                </a:rPr>
                <a:t>Silos</a:t>
              </a:r>
              <a:r>
                <a:rPr lang="cs-CZ" sz="1200" dirty="0">
                  <a:solidFill>
                    <a:prstClr val="black">
                      <a:hueOff val="0"/>
                      <a:satOff val="0"/>
                      <a:lumOff val="0"/>
                      <a:alphaOff val="0"/>
                    </a:prstClr>
                  </a:solidFill>
                </a:rPr>
                <a:t>" - </a:t>
              </a:r>
              <a:r>
                <a:rPr lang="cs-CZ" sz="1200" dirty="0" err="1">
                  <a:solidFill>
                    <a:prstClr val="black">
                      <a:hueOff val="0"/>
                      <a:satOff val="0"/>
                      <a:lumOff val="0"/>
                      <a:alphaOff val="0"/>
                    </a:prstClr>
                  </a:solidFill>
                </a:rPr>
                <a:t>disconnected</a:t>
              </a:r>
              <a:r>
                <a:rPr lang="cs-CZ" sz="1200" dirty="0">
                  <a:solidFill>
                    <a:prstClr val="black">
                      <a:hueOff val="0"/>
                      <a:satOff val="0"/>
                      <a:lumOff val="0"/>
                      <a:alphaOff val="0"/>
                    </a:prstClr>
                  </a:solidFill>
                </a:rPr>
                <a:t> single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Perverse effects of Performance Measurement Systems (</a:t>
              </a:r>
              <a:r>
                <a:rPr lang="en-US" sz="1200" dirty="0">
                  <a:solidFill>
                    <a:prstClr val="black">
                      <a:hueOff val="0"/>
                      <a:satOff val="0"/>
                      <a:lumOff val="0"/>
                      <a:alphaOff val="0"/>
                    </a:prstClr>
                  </a:solidFill>
                </a:rPr>
                <a:t>g</a:t>
              </a:r>
              <a:r>
                <a:rPr lang="cs-CZ" sz="1200" dirty="0">
                  <a:solidFill>
                    <a:prstClr val="black">
                      <a:hueOff val="0"/>
                      <a:satOff val="0"/>
                      <a:lumOff val="0"/>
                      <a:alphaOff val="0"/>
                    </a:prstClr>
                  </a:solidFill>
                </a:rPr>
                <a:t>aming</a:t>
              </a:r>
              <a:r>
                <a:rPr lang="en-US" sz="1200" dirty="0">
                  <a:solidFill>
                    <a:prstClr val="black">
                      <a:hueOff val="0"/>
                      <a:satOff val="0"/>
                      <a:lumOff val="0"/>
                      <a:alphaOff val="0"/>
                    </a:prstClr>
                  </a:solidFill>
                </a:rPr>
                <a:t> and cheating</a:t>
              </a:r>
              <a:r>
                <a:rPr lang="cs-CZ" sz="1200" dirty="0">
                  <a:solidFill>
                    <a:prstClr val="black">
                      <a:hueOff val="0"/>
                      <a:satOff val="0"/>
                      <a:lumOff val="0"/>
                      <a:alphaOff val="0"/>
                    </a:prstClr>
                  </a:solidFill>
                </a:rPr>
                <a:t>)</a:t>
              </a:r>
            </a:p>
          </p:txBody>
        </p:sp>
        <p:sp>
          <p:nvSpPr>
            <p:cNvPr id="8" name="Šipka dolů 7"/>
            <p:cNvSpPr/>
            <p:nvPr/>
          </p:nvSpPr>
          <p:spPr>
            <a:xfrm rot="13154929">
              <a:off x="2032292" y="3007042"/>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19" name="Groep 18"/>
          <p:cNvGrpSpPr/>
          <p:nvPr/>
        </p:nvGrpSpPr>
        <p:grpSpPr>
          <a:xfrm>
            <a:off x="4540793" y="944791"/>
            <a:ext cx="3303160" cy="2642640"/>
            <a:chOff x="4540793" y="944791"/>
            <a:chExt cx="3303160" cy="2642640"/>
          </a:xfrm>
        </p:grpSpPr>
        <p:grpSp>
          <p:nvGrpSpPr>
            <p:cNvPr id="28" name="Groep 17"/>
            <p:cNvGrpSpPr/>
            <p:nvPr/>
          </p:nvGrpSpPr>
          <p:grpSpPr>
            <a:xfrm>
              <a:off x="4644007" y="944791"/>
              <a:ext cx="3199946" cy="2368276"/>
              <a:chOff x="4644007" y="944791"/>
              <a:chExt cx="3199946" cy="2368276"/>
            </a:xfrm>
          </p:grpSpPr>
          <p:sp>
            <p:nvSpPr>
              <p:cNvPr id="24" name="Volný tvar 23"/>
              <p:cNvSpPr/>
              <p:nvPr/>
            </p:nvSpPr>
            <p:spPr>
              <a:xfrm>
                <a:off x="4644007" y="944791"/>
                <a:ext cx="3199945"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Another</a:t>
                </a:r>
                <a:r>
                  <a:rPr lang="cs-CZ" sz="1100" b="1" dirty="0">
                    <a:solidFill>
                      <a:prstClr val="white"/>
                    </a:solidFill>
                  </a:rPr>
                  <a:t> </a:t>
                </a:r>
                <a:r>
                  <a:rPr lang="cs-CZ" sz="1100" b="1" dirty="0" err="1">
                    <a:solidFill>
                      <a:prstClr val="white"/>
                    </a:solidFill>
                  </a:rPr>
                  <a:t>new</a:t>
                </a:r>
                <a:r>
                  <a:rPr lang="cs-CZ" sz="1100" b="1" dirty="0">
                    <a:solidFill>
                      <a:prstClr val="white"/>
                    </a:solidFill>
                  </a:rPr>
                  <a:t> </a:t>
                </a:r>
                <a:r>
                  <a:rPr lang="cs-CZ" sz="1100" b="1" dirty="0" err="1">
                    <a:solidFill>
                      <a:prstClr val="white"/>
                    </a:solidFill>
                  </a:rPr>
                  <a:t>problem</a:t>
                </a:r>
                <a:endParaRPr lang="cs-CZ" sz="1100" b="1" dirty="0">
                  <a:solidFill>
                    <a:prstClr val="white"/>
                  </a:solidFill>
                </a:endParaRPr>
              </a:p>
            </p:txBody>
          </p:sp>
          <p:sp>
            <p:nvSpPr>
              <p:cNvPr id="25" name="Volný tvar 24"/>
              <p:cNvSpPr/>
              <p:nvPr/>
            </p:nvSpPr>
            <p:spPr>
              <a:xfrm>
                <a:off x="4644007" y="1270659"/>
                <a:ext cx="319994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Hierarchical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pure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recentralization</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Market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leads</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private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monopolies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Network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only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symbolic</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policies</a:t>
                </a:r>
                <a:r>
                  <a:rPr lang="cs-CZ" sz="1200" dirty="0">
                    <a:solidFill>
                      <a:prstClr val="black">
                        <a:hueOff val="0"/>
                        <a:satOff val="0"/>
                        <a:lumOff val="0"/>
                        <a:alphaOff val="0"/>
                      </a:prstClr>
                    </a:solidFill>
                  </a:rPr>
                  <a:t> and </a:t>
                </a:r>
                <a:r>
                  <a:rPr lang="cs-CZ" sz="1200" dirty="0" err="1">
                    <a:solidFill>
                      <a:prstClr val="black">
                        <a:hueOff val="0"/>
                        <a:satOff val="0"/>
                        <a:lumOff val="0"/>
                        <a:alphaOff val="0"/>
                      </a:prstClr>
                    </a:solidFill>
                  </a:rPr>
                  <a:t>weak</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networks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Audit tsunami</a:t>
                </a: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New performance </a:t>
                </a:r>
                <a:r>
                  <a:rPr lang="cs-CZ" sz="1200" dirty="0" err="1">
                    <a:solidFill>
                      <a:prstClr val="black">
                        <a:hueOff val="0"/>
                        <a:satOff val="0"/>
                        <a:lumOff val="0"/>
                        <a:alphaOff val="0"/>
                      </a:prstClr>
                    </a:solidFill>
                  </a:rPr>
                  <a:t>approaches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triggered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Tape</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Rise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of</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deep</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distrust</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within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the</a:t>
                </a:r>
                <a:r>
                  <a:rPr lang="cs-CZ" sz="1200" dirty="0">
                    <a:solidFill>
                      <a:prstClr val="black">
                        <a:hueOff val="0"/>
                        <a:satOff val="0"/>
                        <a:lumOff val="0"/>
                        <a:alphaOff val="0"/>
                      </a:prstClr>
                    </a:solidFill>
                  </a:rPr>
                  <a:t> public </a:t>
                </a:r>
                <a:r>
                  <a:rPr lang="cs-CZ" sz="1200" dirty="0" err="1">
                    <a:solidFill>
                      <a:prstClr val="black">
                        <a:hueOff val="0"/>
                        <a:satOff val="0"/>
                        <a:lumOff val="0"/>
                        <a:alphaOff val="0"/>
                      </a:prstClr>
                    </a:solidFill>
                  </a:rPr>
                  <a:t>sector</a:t>
                </a:r>
                <a:endParaRPr lang="cs-CZ" sz="1200" dirty="0">
                  <a:solidFill>
                    <a:prstClr val="black">
                      <a:hueOff val="0"/>
                      <a:satOff val="0"/>
                      <a:lumOff val="0"/>
                      <a:alphaOff val="0"/>
                    </a:prstClr>
                  </a:solidFill>
                </a:endParaRPr>
              </a:p>
            </p:txBody>
          </p:sp>
        </p:grpSp>
        <p:sp>
          <p:nvSpPr>
            <p:cNvPr id="9" name="Šipka dolů 8"/>
            <p:cNvSpPr/>
            <p:nvPr/>
          </p:nvSpPr>
          <p:spPr>
            <a:xfrm rot="13154929">
              <a:off x="4540793" y="3006406"/>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35" name="Groep 34"/>
          <p:cNvGrpSpPr/>
          <p:nvPr/>
        </p:nvGrpSpPr>
        <p:grpSpPr>
          <a:xfrm>
            <a:off x="7694039" y="944791"/>
            <a:ext cx="1181916" cy="2658789"/>
            <a:chOff x="7694039" y="944791"/>
            <a:chExt cx="1181916" cy="2658789"/>
          </a:xfrm>
        </p:grpSpPr>
        <p:sp>
          <p:nvSpPr>
            <p:cNvPr id="26" name="Volný tvar 25"/>
            <p:cNvSpPr/>
            <p:nvPr/>
          </p:nvSpPr>
          <p:spPr>
            <a:xfrm>
              <a:off x="8024347" y="944791"/>
              <a:ext cx="851608" cy="316800"/>
            </a:xfrm>
            <a:custGeom>
              <a:avLst/>
              <a:gdLst>
                <a:gd name="connsiteX0" fmla="*/ 0 w 1032002"/>
                <a:gd name="connsiteY0" fmla="*/ 0 h 316800"/>
                <a:gd name="connsiteX1" fmla="*/ 1032002 w 1032002"/>
                <a:gd name="connsiteY1" fmla="*/ 0 h 316800"/>
                <a:gd name="connsiteX2" fmla="*/ 1032002 w 1032002"/>
                <a:gd name="connsiteY2" fmla="*/ 316800 h 316800"/>
                <a:gd name="connsiteX3" fmla="*/ 0 w 1032002"/>
                <a:gd name="connsiteY3" fmla="*/ 316800 h 316800"/>
                <a:gd name="connsiteX4" fmla="*/ 0 w 103200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02" h="316800">
                  <a:moveTo>
                    <a:pt x="0" y="0"/>
                  </a:moveTo>
                  <a:lnTo>
                    <a:pt x="1032002" y="0"/>
                  </a:lnTo>
                  <a:lnTo>
                    <a:pt x="1032002"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a:solidFill>
                    <a:prstClr val="white"/>
                  </a:solidFill>
                </a:rPr>
                <a:t>Coming problems</a:t>
              </a:r>
            </a:p>
          </p:txBody>
        </p:sp>
        <p:sp>
          <p:nvSpPr>
            <p:cNvPr id="27" name="Volný tvar 26"/>
            <p:cNvSpPr/>
            <p:nvPr/>
          </p:nvSpPr>
          <p:spPr>
            <a:xfrm flipH="1">
              <a:off x="8024347" y="1261591"/>
              <a:ext cx="838343" cy="2042408"/>
            </a:xfrm>
            <a:custGeom>
              <a:avLst/>
              <a:gdLst>
                <a:gd name="connsiteX0" fmla="*/ 0 w 1005474"/>
                <a:gd name="connsiteY0" fmla="*/ 0 h 2042408"/>
                <a:gd name="connsiteX1" fmla="*/ 1005474 w 1005474"/>
                <a:gd name="connsiteY1" fmla="*/ 0 h 2042408"/>
                <a:gd name="connsiteX2" fmla="*/ 1005474 w 1005474"/>
                <a:gd name="connsiteY2" fmla="*/ 2042408 h 2042408"/>
                <a:gd name="connsiteX3" fmla="*/ 0 w 1005474"/>
                <a:gd name="connsiteY3" fmla="*/ 2042408 h 2042408"/>
                <a:gd name="connsiteX4" fmla="*/ 0 w 1005474"/>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74" h="2042408">
                  <a:moveTo>
                    <a:pt x="0" y="0"/>
                  </a:moveTo>
                  <a:lnTo>
                    <a:pt x="1005474" y="0"/>
                  </a:lnTo>
                  <a:lnTo>
                    <a:pt x="1005474"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ct val="90000"/>
                </a:lnSpc>
                <a:spcBef>
                  <a:spcPct val="0"/>
                </a:spcBef>
                <a:spcAft>
                  <a:spcPct val="15000"/>
                </a:spcAft>
                <a:buFontTx/>
                <a:buChar char="••"/>
              </a:pPr>
              <a:r>
                <a:rPr lang="cs-CZ" sz="2000" b="1">
                  <a:solidFill>
                    <a:prstClr val="black">
                      <a:hueOff val="0"/>
                      <a:satOff val="0"/>
                      <a:lumOff val="0"/>
                      <a:alphaOff val="0"/>
                    </a:prstClr>
                  </a:solidFill>
                </a:rPr>
                <a:t>?</a:t>
              </a:r>
            </a:p>
          </p:txBody>
        </p:sp>
        <p:sp>
          <p:nvSpPr>
            <p:cNvPr id="10" name="Šipka dolů 9"/>
            <p:cNvSpPr/>
            <p:nvPr/>
          </p:nvSpPr>
          <p:spPr>
            <a:xfrm rot="13154929">
              <a:off x="7694039" y="3022555"/>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36" name="Tekstvak 35"/>
          <p:cNvSpPr txBox="1"/>
          <p:nvPr/>
        </p:nvSpPr>
        <p:spPr>
          <a:xfrm>
            <a:off x="2303754" y="6464300"/>
            <a:ext cx="1888659" cy="261610"/>
          </a:xfrm>
          <a:prstGeom prst="rect">
            <a:avLst/>
          </a:prstGeom>
          <a:noFill/>
        </p:spPr>
        <p:txBody>
          <a:bodyPr wrap="none" rtlCol="0">
            <a:spAutoFit/>
          </a:bodyPr>
          <a:lstStyle/>
          <a:p>
            <a:r>
              <a:rPr lang="nl-BE" sz="1100" dirty="0" err="1"/>
              <a:t>Adapted</a:t>
            </a:r>
            <a:r>
              <a:rPr lang="nl-BE" sz="1100" dirty="0"/>
              <a:t> </a:t>
            </a:r>
            <a:r>
              <a:rPr lang="nl-BE" sz="1100" dirty="0" err="1"/>
              <a:t>from</a:t>
            </a:r>
            <a:r>
              <a:rPr lang="nl-BE" sz="1100" dirty="0"/>
              <a:t> G. Bouckaert</a:t>
            </a:r>
          </a:p>
        </p:txBody>
      </p:sp>
    </p:spTree>
    <p:extLst>
      <p:ext uri="{BB962C8B-B14F-4D97-AF65-F5344CB8AC3E}">
        <p14:creationId xmlns="" xmlns:p14="http://schemas.microsoft.com/office/powerpoint/2010/main" val="3030618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0" y="0"/>
            <a:ext cx="1331640" cy="47667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Results</a:t>
            </a:r>
            <a:endParaRPr lang="el-GR" dirty="0"/>
          </a:p>
        </p:txBody>
      </p:sp>
      <p:sp>
        <p:nvSpPr>
          <p:cNvPr id="6" name="Snip Single Corner Rectangle 5"/>
          <p:cNvSpPr/>
          <p:nvPr/>
        </p:nvSpPr>
        <p:spPr>
          <a:xfrm>
            <a:off x="133164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Complexity</a:t>
            </a:r>
            <a:endParaRPr lang="el-GR" dirty="0"/>
          </a:p>
        </p:txBody>
      </p:sp>
      <p:sp>
        <p:nvSpPr>
          <p:cNvPr id="7" name="Snip Single Corner Rectangle 6"/>
          <p:cNvSpPr/>
          <p:nvPr/>
        </p:nvSpPr>
        <p:spPr>
          <a:xfrm>
            <a:off x="2663280" y="0"/>
            <a:ext cx="1764704"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Accountability</a:t>
            </a:r>
            <a:endParaRPr lang="el-GR" dirty="0"/>
          </a:p>
        </p:txBody>
      </p:sp>
      <p:sp>
        <p:nvSpPr>
          <p:cNvPr id="8" name="Snip Single Corner Rectangle 7"/>
          <p:cNvSpPr/>
          <p:nvPr/>
        </p:nvSpPr>
        <p:spPr>
          <a:xfrm>
            <a:off x="5796136" y="2809"/>
            <a:ext cx="1512168"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Motivation</a:t>
            </a:r>
            <a:endParaRPr lang="el-GR" dirty="0"/>
          </a:p>
        </p:txBody>
      </p:sp>
      <p:sp>
        <p:nvSpPr>
          <p:cNvPr id="9" name="Snip Single Corner Rectangle 8"/>
          <p:cNvSpPr/>
          <p:nvPr/>
        </p:nvSpPr>
        <p:spPr>
          <a:xfrm>
            <a:off x="4427984" y="2809"/>
            <a:ext cx="1368152"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Resilience</a:t>
            </a:r>
            <a:endParaRPr lang="el-GR" dirty="0"/>
          </a:p>
        </p:txBody>
      </p:sp>
      <p:sp>
        <p:nvSpPr>
          <p:cNvPr id="10" name="Snip Single Corner Rectangle 9"/>
          <p:cNvSpPr/>
          <p:nvPr/>
        </p:nvSpPr>
        <p:spPr>
          <a:xfrm>
            <a:off x="7308304" y="2809"/>
            <a:ext cx="1835696"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“You” Factor</a:t>
            </a:r>
            <a:endParaRPr lang="el-GR" dirty="0"/>
          </a:p>
        </p:txBody>
      </p:sp>
      <p:pic>
        <p:nvPicPr>
          <p:cNvPr id="11" name="Picture 4" descr="http://static.guim.co.uk/sys-images/Guardian/Pix/pictures/2013/1/30/1359549064145/Crowd-of-people-008.jpg"/>
          <p:cNvPicPr>
            <a:picLocks noChangeAspect="1" noChangeArrowheads="1"/>
          </p:cNvPicPr>
          <p:nvPr/>
        </p:nvPicPr>
        <p:blipFill>
          <a:blip r:embed="rId3" cstate="print"/>
          <a:srcRect l="2643"/>
          <a:stretch>
            <a:fillRect/>
          </a:stretch>
        </p:blipFill>
        <p:spPr bwMode="auto">
          <a:xfrm>
            <a:off x="0" y="0"/>
            <a:ext cx="9302891" cy="6569968"/>
          </a:xfrm>
          <a:prstGeom prst="rect">
            <a:avLst/>
          </a:prstGeom>
          <a:noFill/>
        </p:spPr>
      </p:pic>
      <p:sp>
        <p:nvSpPr>
          <p:cNvPr id="12" name="Flowchart: Alternate Process 11"/>
          <p:cNvSpPr/>
          <p:nvPr/>
        </p:nvSpPr>
        <p:spPr bwMode="auto">
          <a:xfrm>
            <a:off x="-15805" y="1645350"/>
            <a:ext cx="7596336" cy="2016224"/>
          </a:xfrm>
          <a:prstGeom prst="flowChartAlternateProcess">
            <a:avLst/>
          </a:prstGeom>
          <a:solidFill>
            <a:srgbClr val="4162BF">
              <a:alpha val="72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4800" b="0" i="0" u="none" strike="noStrike" cap="none" normalizeH="0" baseline="0" dirty="0" smtClean="0">
              <a:ln>
                <a:noFill/>
              </a:ln>
              <a:solidFill>
                <a:schemeClr val="accent3">
                  <a:lumMod val="95000"/>
                </a:schemeClr>
              </a:solidFill>
              <a:effectLst/>
              <a:latin typeface="Times" pitchFamily="18" charset="0"/>
            </a:endParaRPr>
          </a:p>
        </p:txBody>
      </p:sp>
      <p:sp>
        <p:nvSpPr>
          <p:cNvPr id="13" name="Tijdelijke aanduiding voor inhoud 2"/>
          <p:cNvSpPr txBox="1">
            <a:spLocks/>
          </p:cNvSpPr>
          <p:nvPr/>
        </p:nvSpPr>
        <p:spPr>
          <a:xfrm>
            <a:off x="323850" y="1793032"/>
            <a:ext cx="7272486" cy="23540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2800" b="1" i="1" dirty="0">
                <a:solidFill>
                  <a:schemeClr val="bg1"/>
                </a:solidFill>
              </a:rPr>
              <a:t>No matter what we build, buy,  or </a:t>
            </a:r>
            <a:r>
              <a:rPr lang="en-US" sz="2800" b="1" i="1" dirty="0" smtClean="0">
                <a:solidFill>
                  <a:schemeClr val="bg1"/>
                </a:solidFill>
              </a:rPr>
              <a:t>strengthen</a:t>
            </a:r>
            <a:r>
              <a:rPr lang="en-US" sz="2800" b="1" i="1" dirty="0">
                <a:solidFill>
                  <a:schemeClr val="bg1"/>
                </a:solidFill>
              </a:rPr>
              <a:t>, results constitute positive changes in the wellbeing of people and human development</a:t>
            </a:r>
            <a:r>
              <a:rPr lang="en-US" sz="2800" i="1" dirty="0">
                <a:solidFill>
                  <a:schemeClr val="bg1"/>
                </a:solidFill>
              </a:rPr>
              <a:t>. </a:t>
            </a:r>
          </a:p>
          <a:p>
            <a:pPr marL="0" indent="0">
              <a:buFontTx/>
              <a:buNone/>
            </a:pPr>
            <a:endParaRPr lang="en-US" sz="2800" i="1" dirty="0">
              <a:solidFill>
                <a:schemeClr val="bg1"/>
              </a:solidFill>
            </a:endParaRPr>
          </a:p>
        </p:txBody>
      </p:sp>
    </p:spTree>
    <p:extLst>
      <p:ext uri="{BB962C8B-B14F-4D97-AF65-F5344CB8AC3E}">
        <p14:creationId xmlns:p14="http://schemas.microsoft.com/office/powerpoint/2010/main" xmlns="" val="30807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Capability Approach</a:t>
            </a:r>
            <a:endParaRPr lang="en-GB" noProof="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78255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xmlns="" val="2544998388"/>
              </p:ext>
            </p:extLst>
          </p:nvPr>
        </p:nvGraphicFramePr>
        <p:xfrm>
          <a:off x="611560" y="1484784"/>
          <a:ext cx="777686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64902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6118578" cy="5076825"/>
          </a:xfrm>
        </p:spPr>
        <p:txBody>
          <a:bodyPr/>
          <a:lstStyle/>
          <a:p>
            <a:pPr marL="0" indent="0">
              <a:buNone/>
            </a:pPr>
            <a:r>
              <a:rPr lang="en-GB" sz="1200" noProof="0" smtClean="0"/>
              <a:t>The Honourable Jocelyne Bourgon is President of PGI (Public Governance International) and President Emeritus of the Canada School of Public Service. She is also a Distinguished Research Professor at the University of Waterloo. </a:t>
            </a:r>
          </a:p>
          <a:p>
            <a:pPr marL="0" indent="0">
              <a:buNone/>
            </a:pPr>
            <a:r>
              <a:rPr lang="en-GB" sz="1200" noProof="0" smtClean="0"/>
              <a:t>Madame Bourgon has had a distinguished career in the Canadian Public Service. She served as Deputy Minister of several major departments. She also served as Secretary to the Cabinet for federal provincial relations and later as Clerk of the Privy Council (head of the Canadian civil service) and Secretary to the Cabinet for five years. </a:t>
            </a:r>
          </a:p>
          <a:p>
            <a:pPr marL="0" indent="0">
              <a:buNone/>
            </a:pPr>
            <a:r>
              <a:rPr lang="en-GB" sz="1200" noProof="0" smtClean="0"/>
              <a:t>She served for eight years as member and President of the UN Committee of Experts in Public Administration. She was President of the Commonwealth Association for Public Administration and Management (CAPAM) for four years and is credited with creating a Network of Training and Development Institutes across the Commonwealth. She was Canada’s Ambassador to the Organisation for Economic Co-operation and Development (OECD) from 2003-2007. </a:t>
            </a:r>
          </a:p>
          <a:p>
            <a:pPr marL="0" indent="0">
              <a:buNone/>
            </a:pPr>
            <a:r>
              <a:rPr lang="en-GB" sz="1200" noProof="0" smtClean="0"/>
              <a:t>Madame Bourgon has published extensively on the subject of public administration. In 2008, she received the Sam Richardson Award for her article entitled “The Future of the Public Service: A Search for a New Balance.” as the most influential article published in a volume of the Australian Journal of Public Administration. Additionally, her article entitled “Responsive, Responsible and Respected Government: Towards a ‘New’ Public Administration Theory” was the most frequently cited article in the International Review of Administrative Sciences in 2007 and, as of February 2011, was the eleventh most cited article in the history of the journal. </a:t>
            </a:r>
          </a:p>
          <a:p>
            <a:pPr marL="0" indent="0">
              <a:buNone/>
            </a:pPr>
            <a:r>
              <a:rPr lang="en-GB" sz="1200" noProof="0" smtClean="0"/>
              <a:t>She has been awarded the Public Service Outstanding Achievement Award (1999), the Order of Canada (2001) and the Ordre de la Pléiade (2001).</a:t>
            </a:r>
            <a:endParaRPr lang="en-GB" sz="12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a:t>
            </a:fld>
            <a:endParaRPr lang="en-US" dirty="0"/>
          </a:p>
        </p:txBody>
      </p:sp>
      <p:sp>
        <p:nvSpPr>
          <p:cNvPr id="5" name="AutoShape 2" descr="data:image/jpeg;base64,/9j/4AAQSkZJRgABAQAAAQABAAD/2wCEAAkGBxMSEhUUExIUFRQWGBwbFhgXFxoYHRogHCAcGRwaGRgYICggHRwlHRYYIjEhJSkrMzAuGh8zODMsNygtLiwBCgoKDQwNGg8QGjclHyU3NzY0LTcvNzU3Nzg0ODA0NzAuNDQ3LC03NzQ3NDQsNCw3LCwrNC80LTQ2LCwsNDQ1NP/AABEIAFMAQwMBIgACEQEDEQH/xAAbAAACAgMBAAAAAAAAAAAAAAAFBgAEAgMHAf/EADMQAAECAwUGBgEDBQAAAAAAAAECEQADIQQFEjFBBiJRYXGxE4GRocHw0VLh8QcUJDJC/8QAGgEAAwEBAQEAAAAAAAAAAAAAAgMEBQEABv/EACgRAAIBAwMCBQUAAAAAAAAAAAABAgMREgQhMRNRIjJBYZEFFFKx8P/aAAwDAQACEQMRAD8AGJAQEJLEkhKQrJhqdHFGjC+F4iA70z010jYtKQSpQcoAAByL8BpTWKVoICnfEOPP56x85pYJ1c36GhUbtYkuQSXA68BzP3SBltny0KYqUo8QO0W77twkSwhB3lg4tXqPaF2yWWZMchJPONJSvv6AKn8jZLvUBKSpQTi/678ng1ZCkpBCsWj4uMc+tVmmIRgILEvXT6Iyum9VSakOAag8PyIHBSV0dknHYfr0GCUS3L1pCbaUKcJq707/ADD7InypsvECFIOTsYwnIlioQk5VYelIGEsAJK4pKsS9Ev5x5DN4o/T2/ESD6z7HOmDVpWCPFGIEFxkAXcDFqwLeUBb9tgxhKUhIFacT994ZJ87eViYIdgWzNMj9yMI17TcRWrn/AB7ARNpN4pNWY6XLZcuewqtloQjNIFejx06y3MiWlgAIUf6WyEiUu0LUEgHC50Z/kw5JvmTNLS14j0I9HFY7W81uxbp0lFPuVLZcqZmjxzraW4l2ck4TgOv5h/ve8loVhC0y2TiJbEW5DtzYZkCMJVoE9BSoGekgUKMKwDkSFMCOBEDTk4bnqsYz8JzLZy3rSrwce4vTnoOTwzyypAwYlBKTpmIT75uaZZpq6ECWUkKzzNK5PDpd19omISpcoORVWRPT7pF8rNZLcy2nF2YQSHDlRrwJiQLmXmkEgSww4rIMSF4+xy4Sk2kosqyo7xBIYZPWp1Nc4QL2VhS3Grdf2g5bbYnwpQKiopCgt2DkGmWkJ9vtZmKJ0gdNTu+LIdOVo+7Og7ASFmy7oFFKIeoxOwcQTkWGeZ4WtSiASXchug4PxgZ/TecoSiQd3FlwIz9c4YLfeBXa5UvJFVEZOUinWpBhFVvqSRfRinTizbfd1ILzSVOKKq9C756MTThFm6ZSBKxS2YChDZRVmWspXvzklHAM/Og5cYF2Wa9pV4WPwVuS6WGIZ4eUL3aHWSZr23l/4s1fEJHUvTzELFwF5KWzZifMn5MEdv7wp4LnJJbR3OfpFbZaxq8EKILE0PQt3eLKCtS37mbq3epsXP7QnUeYiQXTdhNcX30iQWaJsWIt+zsS6BqUHWrwACawUtE3ExHr7RTmSaiHUfDGw7Uy6k3NeoSuO9lWdCihRxY0KwtRSRixAl6GqdD7R0qymRaxKmYQocxxDEevaORyg33yh12GnEyly33kLcdFV7hUI1UFbNcjdHUd8HwOxuVCcOFKEgcu5jK3qSgCoJ0/iFy8rdPSyQT95xlYkKO9MLnTlENtrs0chV24paEn9SB3P5hg2fnlNnQlAfPjqSdIXdvJoM5DNup+YoXTtCuQnCA4GVYvjTc6UbGVWaVWQ++LONWPpEgJJvuapIOBQcZDD8l4kKwfYC4LmXYCoqCnHQDtAu2jDplDLYrJjFVEJ5UJ89KxXvO7pS14UuGAcg+zGChUafiZrVPpuccqSsvf+/YrylivSDez1uEmeCTurGFXwfXvFS2XRgZiSDx9PxGyRddASurgHlXSHTlCS5I46LUU5Xx4H204CQCT0EZcgM42WyZLkSkzFDGrJIOvEvAIbRFyUygOp/aM5Rb4NKNKTV0iX7sqqZvo3lcIWEXOZa95i2jv6mGK1XvOmf7KIGiU0HnqfOKKksIphOpFWuEvp1OUspmpBU2Z7xIz9I9jl33Kft6X4r4CiCxLcE/MUpGZ6mJEgS3sZ2oUEUrRRB6RIkEuRVXysLX5MJlyATTA/m8DpQiRIGPAuh5Eek1jxXxEiR0a+DQoxIkSPHT/2Q=="/>
          <p:cNvSpPr>
            <a:spLocks noChangeAspect="1" noChangeArrowheads="1"/>
          </p:cNvSpPr>
          <p:nvPr/>
        </p:nvSpPr>
        <p:spPr bwMode="auto">
          <a:xfrm>
            <a:off x="155575" y="-373063"/>
            <a:ext cx="638175" cy="7905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0" y="143933"/>
            <a:ext cx="22860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45325" y="1710266"/>
            <a:ext cx="15240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descr="http://www.nsworld.org/sites/nsworld.org/files/styles/large/public/field/image/Screen%20shot%202012-05-24%20at%2010.28.55%20AM.png?itok=shi8Y4uw">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78590" y="3996266"/>
            <a:ext cx="2740010" cy="196938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vak 1"/>
          <p:cNvSpPr txBox="1"/>
          <p:nvPr/>
        </p:nvSpPr>
        <p:spPr>
          <a:xfrm>
            <a:off x="632178" y="4980957"/>
            <a:ext cx="5763116" cy="923330"/>
          </a:xfrm>
          <a:prstGeom prst="rect">
            <a:avLst/>
          </a:prstGeom>
          <a:noFill/>
        </p:spPr>
        <p:txBody>
          <a:bodyPr wrap="none" rtlCol="0">
            <a:spAutoFit/>
          </a:bodyPr>
          <a:lstStyle/>
          <a:p>
            <a:r>
              <a:rPr lang="nl-BE" dirty="0"/>
              <a:t>New </a:t>
            </a:r>
            <a:r>
              <a:rPr lang="nl-BE" dirty="0" err="1"/>
              <a:t>Synthesis</a:t>
            </a:r>
            <a:r>
              <a:rPr lang="nl-BE" dirty="0"/>
              <a:t> World, a </a:t>
            </a:r>
            <a:r>
              <a:rPr lang="nl-BE" dirty="0" err="1"/>
              <a:t>network</a:t>
            </a:r>
            <a:r>
              <a:rPr lang="nl-BE" dirty="0"/>
              <a:t> </a:t>
            </a:r>
            <a:r>
              <a:rPr lang="nl-BE" dirty="0" err="1"/>
              <a:t>with</a:t>
            </a:r>
            <a:r>
              <a:rPr lang="nl-BE" dirty="0"/>
              <a:t> 6 </a:t>
            </a:r>
            <a:r>
              <a:rPr lang="nl-BE" dirty="0" err="1"/>
              <a:t>countries</a:t>
            </a:r>
            <a:r>
              <a:rPr lang="nl-BE" dirty="0"/>
              <a:t>,</a:t>
            </a:r>
          </a:p>
          <a:p>
            <a:r>
              <a:rPr lang="nl-BE" dirty="0" err="1"/>
              <a:t>including</a:t>
            </a:r>
            <a:r>
              <a:rPr lang="nl-BE" dirty="0"/>
              <a:t> 2 EU </a:t>
            </a:r>
            <a:r>
              <a:rPr lang="nl-BE" dirty="0" err="1"/>
              <a:t>ones</a:t>
            </a:r>
            <a:r>
              <a:rPr lang="nl-BE" dirty="0"/>
              <a:t> (Netherlands </a:t>
            </a:r>
            <a:r>
              <a:rPr lang="nl-BE" dirty="0" err="1"/>
              <a:t>and</a:t>
            </a:r>
            <a:r>
              <a:rPr lang="nl-BE" dirty="0"/>
              <a:t> UK) </a:t>
            </a:r>
            <a:r>
              <a:rPr lang="nl-BE" dirty="0" err="1"/>
              <a:t>and</a:t>
            </a:r>
            <a:r>
              <a:rPr lang="nl-BE" dirty="0"/>
              <a:t> Brazil, </a:t>
            </a:r>
          </a:p>
          <a:p>
            <a:r>
              <a:rPr lang="nl-BE" dirty="0"/>
              <a:t>Singapore, Australia </a:t>
            </a:r>
            <a:r>
              <a:rPr lang="nl-BE" dirty="0" err="1"/>
              <a:t>and</a:t>
            </a:r>
            <a:r>
              <a:rPr lang="nl-BE" dirty="0"/>
              <a:t> Canada.</a:t>
            </a:r>
          </a:p>
        </p:txBody>
      </p:sp>
    </p:spTree>
    <p:extLst>
      <p:ext uri="{BB962C8B-B14F-4D97-AF65-F5344CB8AC3E}">
        <p14:creationId xmlns="" xmlns:p14="http://schemas.microsoft.com/office/powerpoint/2010/main" val="23647255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My take aways from readings (2) </a:t>
            </a:r>
            <a:br>
              <a:rPr lang="en-GB" noProof="0" smtClean="0"/>
            </a:br>
            <a:r>
              <a:rPr lang="en-GB" noProof="0" smtClean="0"/>
              <a:t>Shifts in governance ideas as a basis</a:t>
            </a:r>
            <a:endParaRPr lang="en-GB" noProof="0"/>
          </a:p>
        </p:txBody>
      </p:sp>
      <p:sp>
        <p:nvSpPr>
          <p:cNvPr id="3" name="Tijdelijke aanduiding voor inhoud 2"/>
          <p:cNvSpPr>
            <a:spLocks noGrp="1"/>
          </p:cNvSpPr>
          <p:nvPr>
            <p:ph idx="1"/>
          </p:nvPr>
        </p:nvSpPr>
        <p:spPr/>
        <p:txBody>
          <a:bodyPr>
            <a:normAutofit lnSpcReduction="10000"/>
          </a:bodyPr>
          <a:lstStyle/>
          <a:p>
            <a:r>
              <a:rPr lang="en-GB" sz="2000" noProof="0" smtClean="0"/>
              <a:t>closed vs open systems</a:t>
            </a:r>
          </a:p>
          <a:p>
            <a:pPr lvl="1"/>
            <a:r>
              <a:rPr lang="en-GB" sz="2000" noProof="0" smtClean="0"/>
              <a:t>silo thinking unable to create cross-cutting responses to issues that do not fit in these silos</a:t>
            </a:r>
          </a:p>
          <a:p>
            <a:r>
              <a:rPr lang="en-GB" sz="2000" noProof="0" smtClean="0"/>
              <a:t>resistance to change versus innovation</a:t>
            </a:r>
          </a:p>
          <a:p>
            <a:pPr lvl="1"/>
            <a:r>
              <a:rPr lang="en-GB" sz="2000" noProof="0" smtClean="0"/>
              <a:t>consensus based approaches that are suitable for processing and delivering on already known, agreed and well-defined issues within the comfort zone…</a:t>
            </a:r>
          </a:p>
          <a:p>
            <a:pPr lvl="1"/>
            <a:r>
              <a:rPr lang="en-GB" sz="2000" noProof="0" smtClean="0"/>
              <a:t>…create rigidity in the face of ever-faster change and not easily definable policy issues that require exploration </a:t>
            </a:r>
          </a:p>
          <a:p>
            <a:r>
              <a:rPr lang="en-GB" sz="2000" noProof="0" smtClean="0"/>
              <a:t>government “to you” versus “with you”</a:t>
            </a:r>
          </a:p>
          <a:p>
            <a:pPr lvl="1"/>
            <a:r>
              <a:rPr lang="en-GB" sz="2000" noProof="0" smtClean="0"/>
              <a:t>helpless, incapable service users versus co-producing political citizens</a:t>
            </a:r>
          </a:p>
          <a:p>
            <a:r>
              <a:rPr lang="en-GB" sz="2000" noProof="0" smtClean="0"/>
              <a:t>accountability lies only with government versus shared with others:</a:t>
            </a:r>
          </a:p>
          <a:p>
            <a:pPr lvl="1"/>
            <a:r>
              <a:rPr lang="en-GB" sz="2000" noProof="0" smtClean="0"/>
              <a:t>from direct public service delivery to indirect tools (grants, loans, insurance, transfers to other levels of government, tax credits)</a:t>
            </a:r>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a:t>
            </a:fld>
            <a:endParaRPr lang="en-US" dirty="0"/>
          </a:p>
        </p:txBody>
      </p:sp>
      <p:sp>
        <p:nvSpPr>
          <p:cNvPr id="5" name="Tekstvak 11"/>
          <p:cNvSpPr txBox="1">
            <a:spLocks noChangeArrowheads="1"/>
          </p:cNvSpPr>
          <p:nvPr/>
        </p:nvSpPr>
        <p:spPr bwMode="auto">
          <a:xfrm>
            <a:off x="4116388" y="6205011"/>
            <a:ext cx="40507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spTree>
    <p:extLst>
      <p:ext uri="{BB962C8B-B14F-4D97-AF65-F5344CB8AC3E}">
        <p14:creationId xmlns="" xmlns:p14="http://schemas.microsoft.com/office/powerpoint/2010/main" val="383136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sp>
        <p:nvSpPr>
          <p:cNvPr id="67587" name="Tijdelijke aanduiding voor inhoud 2"/>
          <p:cNvSpPr>
            <a:spLocks noGrp="1"/>
          </p:cNvSpPr>
          <p:nvPr>
            <p:ph sz="half" idx="1"/>
          </p:nvPr>
        </p:nvSpPr>
        <p:spPr>
          <a:xfrm>
            <a:off x="457200" y="1062038"/>
            <a:ext cx="3394075" cy="5076825"/>
          </a:xfrm>
        </p:spPr>
        <p:txBody>
          <a:bodyPr/>
          <a:lstStyle/>
          <a:p>
            <a:r>
              <a:rPr lang="en-GB" sz="2800" noProof="0" smtClean="0"/>
              <a:t>Public management is about the “AND”:</a:t>
            </a:r>
          </a:p>
          <a:p>
            <a:pPr lvl="1"/>
            <a:r>
              <a:rPr lang="en-GB" sz="2400" noProof="0" smtClean="0"/>
              <a:t>in terms of performance:</a:t>
            </a:r>
          </a:p>
          <a:p>
            <a:pPr lvl="2"/>
            <a:r>
              <a:rPr lang="en-GB" sz="1800" noProof="0" smtClean="0"/>
              <a:t>“traditional” results (outputs, outcomes)</a:t>
            </a:r>
          </a:p>
          <a:p>
            <a:pPr lvl="2"/>
            <a:r>
              <a:rPr lang="en-GB" sz="1800" noProof="0" smtClean="0"/>
              <a:t>civic results</a:t>
            </a:r>
          </a:p>
          <a:p>
            <a:pPr lvl="1"/>
            <a:r>
              <a:rPr lang="en-GB" sz="2400" noProof="0" smtClean="0"/>
              <a:t>in terms of the use of power:</a:t>
            </a:r>
          </a:p>
          <a:p>
            <a:pPr lvl="2"/>
            <a:r>
              <a:rPr lang="en-GB" sz="1800" noProof="0" smtClean="0"/>
              <a:t>government</a:t>
            </a:r>
          </a:p>
          <a:p>
            <a:pPr lvl="2"/>
            <a:r>
              <a:rPr lang="en-GB" sz="1800" noProof="0" smtClean="0"/>
              <a:t>collective</a:t>
            </a:r>
          </a:p>
          <a:p>
            <a:endParaRPr lang="en-GB" sz="2800" noProof="0"/>
          </a:p>
        </p:txBody>
      </p:sp>
      <p:pic>
        <p:nvPicPr>
          <p:cNvPr id="6758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9838" y="1159078"/>
            <a:ext cx="5357812"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4116388" y="4681011"/>
            <a:ext cx="40507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grpSp>
        <p:nvGrpSpPr>
          <p:cNvPr id="2" name="Groep 1"/>
          <p:cNvGrpSpPr/>
          <p:nvPr/>
        </p:nvGrpSpPr>
        <p:grpSpPr>
          <a:xfrm>
            <a:off x="5508104" y="980728"/>
            <a:ext cx="1728192" cy="3600400"/>
            <a:chOff x="5508104" y="980728"/>
            <a:chExt cx="1728192" cy="3600400"/>
          </a:xfrm>
        </p:grpSpPr>
        <p:sp>
          <p:nvSpPr>
            <p:cNvPr id="3" name="Ovaal 2"/>
            <p:cNvSpPr/>
            <p:nvPr/>
          </p:nvSpPr>
          <p:spPr>
            <a:xfrm>
              <a:off x="5508104" y="980728"/>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5508104" y="2996952"/>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 xmlns:p14="http://schemas.microsoft.com/office/powerpoint/2010/main" val="782130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4570</Words>
  <Application>Microsoft Office PowerPoint</Application>
  <PresentationFormat>Předvádění na obrazovce (4:3)</PresentationFormat>
  <Paragraphs>414</Paragraphs>
  <Slides>61</Slides>
  <Notes>6</Notes>
  <HiddenSlides>5</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Motiv sady Office</vt:lpstr>
      <vt:lpstr>Public Management for 21st Century</vt:lpstr>
      <vt:lpstr>Schedule change</vt:lpstr>
      <vt:lpstr>Homework feedback</vt:lpstr>
      <vt:lpstr>Reading reflections</vt:lpstr>
      <vt:lpstr>My take aways from readings (1)</vt:lpstr>
      <vt:lpstr>Snímek 6</vt:lpstr>
      <vt:lpstr>Snímek 7</vt:lpstr>
      <vt:lpstr>My take aways from readings (2)  Shifts in governance ideas as a basis</vt:lpstr>
      <vt:lpstr>New Synthesis approach</vt:lpstr>
      <vt:lpstr>Snímek 10</vt:lpstr>
      <vt:lpstr>New Synthesis approach</vt:lpstr>
      <vt:lpstr>Snímek 12</vt:lpstr>
      <vt:lpstr>Snímek 13</vt:lpstr>
      <vt:lpstr>Snímek 14</vt:lpstr>
      <vt:lpstr>Institutional capacity for compliance</vt:lpstr>
      <vt:lpstr>Organisational capacity for performance</vt:lpstr>
      <vt:lpstr>Innovative capacity for emergence</vt:lpstr>
      <vt:lpstr>Adaptive capacity for resilience</vt:lpstr>
      <vt:lpstr>New Synthesis approach</vt:lpstr>
      <vt:lpstr>Singapore prison service A New Synthesis Case</vt:lpstr>
      <vt:lpstr>Singapore Prison Service case -1</vt:lpstr>
      <vt:lpstr>Singapore Prison Service case -2</vt:lpstr>
      <vt:lpstr>Singapore Prison Service case -3</vt:lpstr>
      <vt:lpstr>Singapore Prison Service case -4</vt:lpstr>
      <vt:lpstr>Singapore Prison Service case -5</vt:lpstr>
      <vt:lpstr>Singapore Prison Service case -6</vt:lpstr>
      <vt:lpstr>Singapore Prison Service case -7</vt:lpstr>
      <vt:lpstr>Singapore Prison Service case -8</vt:lpstr>
      <vt:lpstr>Singapore Prison Service case -9</vt:lpstr>
      <vt:lpstr>Snímek 30</vt:lpstr>
      <vt:lpstr>Singapore Prison Service case –10</vt:lpstr>
      <vt:lpstr>Singapore Prison Service case –11</vt:lpstr>
      <vt:lpstr>Singapore Prison Service case –12</vt:lpstr>
      <vt:lpstr>Conclusion</vt:lpstr>
      <vt:lpstr>My take aways from readings (3) </vt:lpstr>
      <vt:lpstr>Snímek 36</vt:lpstr>
      <vt:lpstr>The challenge of complexity</vt:lpstr>
      <vt:lpstr>The challenge of complexity</vt:lpstr>
      <vt:lpstr>Snímek 39</vt:lpstr>
      <vt:lpstr>End of topic</vt:lpstr>
      <vt:lpstr>#2 The People we Serve: Paradigm shift from selecting measures of human well-being from the point of view of policy-makers to understanding human development from the point of view of a diversity of citizens.</vt:lpstr>
      <vt:lpstr>A story of a well in Africa…</vt:lpstr>
      <vt:lpstr>Snímek 43</vt:lpstr>
      <vt:lpstr>Snímek 44</vt:lpstr>
      <vt:lpstr>Snímek 45</vt:lpstr>
      <vt:lpstr>Snímek 46</vt:lpstr>
      <vt:lpstr>Let‘s interrogate the usual suspects</vt:lpstr>
      <vt:lpstr>Discussion</vt:lpstr>
      <vt:lpstr>What to do in the next two weeks</vt:lpstr>
      <vt:lpstr>What to do in the next two weeks</vt:lpstr>
      <vt:lpstr>Homework #2</vt:lpstr>
      <vt:lpstr>Homework #2</vt:lpstr>
      <vt:lpstr>Well-being  and progress for people</vt:lpstr>
      <vt:lpstr>Example</vt:lpstr>
      <vt:lpstr>Capability approach:  building blocks</vt:lpstr>
      <vt:lpstr>Capability approach:  building blocks</vt:lpstr>
      <vt:lpstr>Capability approach:  building blocks</vt:lpstr>
      <vt:lpstr>Capability approach:  building blocks</vt:lpstr>
      <vt:lpstr>Capability approach:  building blocks</vt:lpstr>
      <vt:lpstr>Snímek 60</vt:lpstr>
      <vt:lpstr>Capability Approach</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3</cp:revision>
  <dcterms:created xsi:type="dcterms:W3CDTF">2018-02-28T10:09:13Z</dcterms:created>
  <dcterms:modified xsi:type="dcterms:W3CDTF">2018-03-01T14:23:27Z</dcterms:modified>
</cp:coreProperties>
</file>