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94" r:id="rId3"/>
    <p:sldId id="278" r:id="rId4"/>
    <p:sldId id="279" r:id="rId5"/>
    <p:sldId id="296" r:id="rId6"/>
    <p:sldId id="297" r:id="rId7"/>
    <p:sldId id="300" r:id="rId8"/>
    <p:sldId id="299" r:id="rId9"/>
    <p:sldId id="298" r:id="rId10"/>
    <p:sldId id="301" r:id="rId11"/>
    <p:sldId id="269" r:id="rId12"/>
    <p:sldId id="293" r:id="rId13"/>
    <p:sldId id="270" r:id="rId14"/>
    <p:sldId id="272" r:id="rId15"/>
    <p:sldId id="274" r:id="rId16"/>
    <p:sldId id="273" r:id="rId17"/>
    <p:sldId id="295" r:id="rId18"/>
    <p:sldId id="302" r:id="rId19"/>
    <p:sldId id="283" r:id="rId20"/>
    <p:sldId id="285" r:id="rId21"/>
    <p:sldId id="284" r:id="rId22"/>
    <p:sldId id="288" r:id="rId23"/>
    <p:sldId id="286" r:id="rId24"/>
    <p:sldId id="287" r:id="rId25"/>
    <p:sldId id="275" r:id="rId26"/>
    <p:sldId id="289" r:id="rId27"/>
    <p:sldId id="290" r:id="rId28"/>
    <p:sldId id="277" r:id="rId29"/>
    <p:sldId id="303" r:id="rId30"/>
    <p:sldId id="291" r:id="rId31"/>
    <p:sldId id="292" r:id="rId32"/>
    <p:sldId id="271" r:id="rId33"/>
    <p:sldId id="268" r:id="rId3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10.12.2025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5678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10.12.2025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6483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10.12.2025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1039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10.12.2025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2930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10.12.2025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3551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10.12.2025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173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10.12.2025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6051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10.12.2025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4541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10.12.2025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7456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10.12.2025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3815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10.12.2025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99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3CD90-ABFB-477A-B4C1-AB391929EDD9}" type="datetimeFigureOut">
              <a:rPr lang="cs-CZ" smtClean="0"/>
              <a:t>10.12.2025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47781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VylRwmYmJE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SOCIÁLNÍ PROBLÉMY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Řešení sociálních problémů</a:t>
            </a:r>
          </a:p>
        </p:txBody>
      </p:sp>
    </p:spTree>
    <p:extLst>
      <p:ext uri="{BB962C8B-B14F-4D97-AF65-F5344CB8AC3E}">
        <p14:creationId xmlns:p14="http://schemas.microsoft.com/office/powerpoint/2010/main" val="114215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87"/>
    </mc:Choice>
    <mc:Fallback xmlns="">
      <p:transition spd="slow" advTm="1218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3FDE25-8BBD-4165-04C4-DACED44F8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533F1D-B29E-0E30-99E5-E68F1F3B3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275222"/>
          </a:xfrm>
        </p:spPr>
        <p:txBody>
          <a:bodyPr/>
          <a:lstStyle/>
          <a:p>
            <a:r>
              <a:rPr lang="cs-CZ" dirty="0"/>
              <a:t>„Někdo si nemůže dovolit jít k zubaři.“</a:t>
            </a:r>
          </a:p>
        </p:txBody>
      </p:sp>
    </p:spTree>
    <p:extLst>
      <p:ext uri="{BB962C8B-B14F-4D97-AF65-F5344CB8AC3E}">
        <p14:creationId xmlns:p14="http://schemas.microsoft.com/office/powerpoint/2010/main" val="2813417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99724"/>
          </a:xfrm>
        </p:spPr>
        <p:txBody>
          <a:bodyPr>
            <a:normAutofit/>
          </a:bodyPr>
          <a:lstStyle/>
          <a:p>
            <a:r>
              <a:rPr lang="cs-CZ" dirty="0"/>
              <a:t>Řešení sociálních problémů </a:t>
            </a:r>
            <a:r>
              <a:rPr lang="cs-CZ" sz="1800" dirty="0"/>
              <a:t>….jsou často úplně vedle, ale někdy také ne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289035"/>
            <a:ext cx="5696661" cy="414450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Obdélník 4"/>
          <p:cNvSpPr/>
          <p:nvPr/>
        </p:nvSpPr>
        <p:spPr>
          <a:xfrm>
            <a:off x="996016" y="583519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Zdroj obrázku a zajímavý starší článek: https://denikreferendum.cz/clanek/19293-v-plzni-hledaji-konecne-reseni-otazky-bezdomovectvi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BF88F77-A117-2A2D-F407-769AED88C57B}"/>
              </a:ext>
            </a:extLst>
          </p:cNvPr>
          <p:cNvSpPr txBox="1"/>
          <p:nvPr/>
        </p:nvSpPr>
        <p:spPr>
          <a:xfrm>
            <a:off x="6922093" y="2118421"/>
            <a:ext cx="433485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0" i="0" dirty="0">
                <a:effectLst/>
                <a:latin typeface="capitolium-news-2"/>
              </a:rPr>
              <a:t>Rok 2014: Martin </a:t>
            </a:r>
            <a:r>
              <a:rPr lang="cs-CZ" b="0" i="0" dirty="0" err="1">
                <a:effectLst/>
                <a:latin typeface="capitolium-news-2"/>
              </a:rPr>
              <a:t>Zrzavecký</a:t>
            </a:r>
            <a:r>
              <a:rPr lang="cs-CZ" b="0" i="0" dirty="0">
                <a:effectLst/>
                <a:latin typeface="capitolium-news-2"/>
              </a:rPr>
              <a:t> (ČSSD) po svém zvolení plzeňským primátorem předstoupil před zastupitele a seznámil je se svými hlavními cíli. Ve svém projevu slíbil, že „do roka a do dne přinese výsledky v problému bezdomovectví“, a to „nejen v centru, ale v celém městě a především v městské dopravě“.</a:t>
            </a:r>
          </a:p>
          <a:p>
            <a:endParaRPr lang="cs-CZ" dirty="0">
              <a:latin typeface="capitolium-news-2"/>
            </a:endParaRPr>
          </a:p>
          <a:p>
            <a:endParaRPr lang="cs-CZ" dirty="0">
              <a:latin typeface="capitolium-news-2"/>
            </a:endParaRPr>
          </a:p>
          <a:p>
            <a:r>
              <a:rPr lang="cs-CZ" b="0" dirty="0">
                <a:effectLst/>
                <a:latin typeface="capitolium-news-2"/>
              </a:rPr>
              <a:t>K řešení uvedl: </a:t>
            </a:r>
            <a:r>
              <a:rPr lang="cs-CZ" b="0" i="1" dirty="0">
                <a:effectLst/>
                <a:latin typeface="capitolium-news-2"/>
              </a:rPr>
              <a:t>„Jednou z možností je vyvážet je za město. Ne do okrajových částí, protože to bychom jen problém přesunuli jinam, ale úplně mimo Plzeň. Vyvezete je několikrát a oni si třeba potom rozmyslí, jestli se do Plzně vrátí“. 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21357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849"/>
    </mc:Choice>
    <mc:Fallback xmlns="">
      <p:transition spd="slow" advTm="54849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A060CD-3D1B-1568-9B1B-060C0ACCB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chemeClr val="accent1"/>
                </a:solidFill>
              </a:rPr>
              <a:t>Sociální problém: </a:t>
            </a:r>
            <a:r>
              <a:rPr lang="cs-CZ" b="1" dirty="0"/>
              <a:t>opakování</a:t>
            </a:r>
            <a:br>
              <a:rPr lang="cs-CZ" b="0" i="0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D4435C-733C-0204-C995-2B2107AAF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„Sociálním problémem je jakýkoli stav nebo chování, které má negativní důsledky pro velký počet lidí a které je obecně považováno za stav nebo chování, které je třeba řešit.“</a:t>
            </a:r>
          </a:p>
          <a:p>
            <a:endParaRPr lang="cs-CZ" b="1" i="1" dirty="0"/>
          </a:p>
          <a:p>
            <a:r>
              <a:rPr lang="cs-CZ" b="1" i="1" dirty="0"/>
              <a:t>Jaké znáte vyřešené sociální problémy a jak „se“ to stalo?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7494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Řešení sociálních problémů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spcBef>
                <a:spcPct val="20000"/>
              </a:spcBef>
              <a:buFontTx/>
              <a:buChar char="-"/>
              <a:defRPr/>
            </a:pPr>
            <a:r>
              <a:rPr lang="cs-CZ" b="1" dirty="0">
                <a:latin typeface="+mj-lt"/>
                <a:cs typeface="Arial" charset="0"/>
              </a:rPr>
              <a:t>SP z hlediska jejich řešení mezi sebou kauzálně souvisí</a:t>
            </a:r>
          </a:p>
          <a:p>
            <a:pPr marL="609600" indent="-609600">
              <a:spcBef>
                <a:spcPct val="20000"/>
              </a:spcBef>
              <a:buFontTx/>
              <a:buChar char="-"/>
              <a:defRPr/>
            </a:pPr>
            <a:r>
              <a:rPr lang="cs-CZ" b="1" dirty="0">
                <a:latin typeface="+mj-lt"/>
                <a:cs typeface="Arial" charset="0"/>
              </a:rPr>
              <a:t>Řešením jednoho problému lze řešit jiné problémy</a:t>
            </a:r>
          </a:p>
          <a:p>
            <a:pPr marL="609600" indent="-609600">
              <a:spcBef>
                <a:spcPct val="20000"/>
              </a:spcBef>
              <a:buFontTx/>
              <a:buChar char="-"/>
              <a:defRPr/>
            </a:pPr>
            <a:r>
              <a:rPr lang="cs-CZ" b="1" dirty="0">
                <a:latin typeface="+mj-lt"/>
                <a:cs typeface="Arial" charset="0"/>
              </a:rPr>
              <a:t>Neřešením jednoho problém se často vytváří další</a:t>
            </a:r>
          </a:p>
          <a:p>
            <a:pPr marL="609600" indent="-609600">
              <a:spcBef>
                <a:spcPct val="20000"/>
              </a:spcBef>
              <a:buFontTx/>
              <a:buChar char="-"/>
              <a:defRPr/>
            </a:pPr>
            <a:r>
              <a:rPr lang="cs-CZ" b="1" dirty="0">
                <a:latin typeface="+mj-lt"/>
                <a:cs typeface="Arial" charset="0"/>
              </a:rPr>
              <a:t>Obrovské množství SP v arénách veřejného diskurzu (chaos x vize)</a:t>
            </a:r>
          </a:p>
          <a:p>
            <a:pPr marL="609600" indent="-609600">
              <a:spcBef>
                <a:spcPct val="20000"/>
              </a:spcBef>
              <a:buFontTx/>
              <a:buChar char="-"/>
              <a:defRPr/>
            </a:pPr>
            <a:r>
              <a:rPr lang="cs-CZ" b="1" dirty="0">
                <a:latin typeface="+mj-lt"/>
                <a:cs typeface="Arial" charset="0"/>
              </a:rPr>
              <a:t>Strategický přístup, ostatně jak můžeme dnes dobře vidět, v ČR moc rozšířený není…</a:t>
            </a:r>
          </a:p>
          <a:p>
            <a:pPr marL="609600" indent="-609600">
              <a:spcBef>
                <a:spcPct val="20000"/>
              </a:spcBef>
              <a:buFontTx/>
              <a:buChar char="-"/>
              <a:defRPr/>
            </a:pPr>
            <a:endParaRPr lang="cs-CZ" b="1" dirty="0">
              <a:latin typeface="+mj-lt"/>
              <a:cs typeface="Arial" charset="0"/>
            </a:endParaRPr>
          </a:p>
          <a:p>
            <a:pPr marL="0" indent="0">
              <a:spcBef>
                <a:spcPct val="20000"/>
              </a:spcBef>
              <a:buNone/>
              <a:defRPr/>
            </a:pPr>
            <a:r>
              <a:rPr lang="cs-CZ" sz="3600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+mj-lt"/>
                <a:cs typeface="Arial" charset="0"/>
              </a:rPr>
              <a:t>Které sociální problémy vnímáte jako primární z hlediska řešení české společnosti?</a:t>
            </a:r>
          </a:p>
          <a:p>
            <a:pPr marL="609600" indent="-609600">
              <a:spcBef>
                <a:spcPct val="20000"/>
              </a:spcBef>
              <a:buFontTx/>
              <a:buChar char="-"/>
              <a:defRPr/>
            </a:pPr>
            <a:endParaRPr lang="cs-CZ" b="1" dirty="0">
              <a:solidFill>
                <a:srgbClr val="CCFFFF"/>
              </a:solidFill>
              <a:latin typeface="Arial" charset="0"/>
              <a:cs typeface="Arial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344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0107"/>
    </mc:Choice>
    <mc:Fallback xmlns="">
      <p:transition spd="slow" advTm="360107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Nezamýšlené důsledky (ne)řešení SP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maximalizace řešení jednoho SP vede ke vzniku či zhoršování jiných SP (viz např. prohibice v USA x jiná situace s omezením prodeje alkoholu v některých státech)</a:t>
            </a:r>
          </a:p>
          <a:p>
            <a:r>
              <a:rPr lang="cs-CZ" dirty="0"/>
              <a:t>př. socialismus a nezaměstnanost (</a:t>
            </a:r>
            <a:r>
              <a:rPr lang="cs-CZ" altLang="sk-SK" dirty="0"/>
              <a:t>omezování svobody jednotlivce, ztrátu motivace k práci…)</a:t>
            </a:r>
          </a:p>
          <a:p>
            <a:endParaRPr lang="cs-CZ" b="1" dirty="0">
              <a:solidFill>
                <a:srgbClr val="CCFFFF"/>
              </a:solidFill>
              <a:latin typeface="Arial" charset="0"/>
              <a:cs typeface="Arial" charset="0"/>
            </a:endParaRPr>
          </a:p>
          <a:p>
            <a:endParaRPr lang="cs-CZ" dirty="0">
              <a:solidFill>
                <a:srgbClr val="FF9900"/>
              </a:solidFill>
              <a:latin typeface="Arial" charset="0"/>
              <a:cs typeface="Arial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2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731"/>
    </mc:Choice>
    <mc:Fallback xmlns="">
      <p:transition spd="slow" advTm="17573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Přervávání sociálních problémů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 lnSpcReduction="20000"/>
          </a:bodyPr>
          <a:lstStyle/>
          <a:p>
            <a:r>
              <a:rPr lang="cs-CZ" dirty="0">
                <a:latin typeface="+mj-lt"/>
              </a:rPr>
              <a:t>Mnoho sociálních problémů je součástí lidské společnosti po stovky let (např. chudoba), proč? </a:t>
            </a:r>
          </a:p>
          <a:p>
            <a:r>
              <a:rPr lang="cs-CZ" dirty="0">
                <a:latin typeface="+mj-lt"/>
              </a:rPr>
              <a:t>Jedno „řešení“ nebývá aplikovatelné všude, se stejným výsledkem, zaleží i na době, nastavení společnosti i jedinců – návyky, postoje, přesvědčení, hodnoty…</a:t>
            </a:r>
          </a:p>
          <a:p>
            <a:endParaRPr lang="cs-CZ" dirty="0">
              <a:latin typeface="+mj-lt"/>
            </a:endParaRPr>
          </a:p>
          <a:p>
            <a:r>
              <a:rPr lang="cs-CZ" dirty="0">
                <a:latin typeface="+mj-lt"/>
              </a:rPr>
              <a:t>Řešení SP? Nejčastěji se jedná o kombinaci </a:t>
            </a: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  <a:latin typeface="+mj-lt"/>
              </a:rPr>
              <a:t>ignorace SP a zároveň hašení požárů</a:t>
            </a:r>
            <a:r>
              <a:rPr lang="cs-CZ" dirty="0">
                <a:latin typeface="+mj-lt"/>
              </a:rPr>
              <a:t>, „dobře“ také funguje </a:t>
            </a: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  <a:latin typeface="+mj-lt"/>
              </a:rPr>
              <a:t>strategie obětního beránka</a:t>
            </a:r>
          </a:p>
          <a:p>
            <a:r>
              <a:rPr lang="cs-CZ" dirty="0">
                <a:latin typeface="+mj-lt"/>
              </a:rPr>
              <a:t>Jak „to“ vyřešíme? Budeme mít nový program, iniciativu, budeme efektivnější…</a:t>
            </a:r>
          </a:p>
          <a:p>
            <a:r>
              <a:rPr lang="cs-CZ" dirty="0">
                <a:solidFill>
                  <a:schemeClr val="accent6">
                    <a:lumMod val="40000"/>
                    <a:lumOff val="60000"/>
                  </a:schemeClr>
                </a:solidFill>
                <a:latin typeface="+mj-lt"/>
                <a:cs typeface="Arial" charset="0"/>
              </a:rPr>
              <a:t>Vlna populismu a charismatických populistických vůdců nabízejících rychlá a jednoduchá řešení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87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474"/>
    </mc:Choice>
    <mc:Fallback xmlns="">
      <p:transition spd="slow" advTm="235474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Public Policy – analýza a tvorba veřejných politik</a:t>
            </a:r>
            <a:br>
              <a:rPr lang="cs-CZ" dirty="0">
                <a:solidFill>
                  <a:schemeClr val="bg1">
                    <a:lumMod val="60000"/>
                    <a:lumOff val="40000"/>
                  </a:schemeClr>
                </a:solidFill>
                <a:cs typeface="Arial" charset="0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spcBef>
                <a:spcPct val="20000"/>
              </a:spcBef>
              <a:defRPr/>
            </a:pPr>
            <a:r>
              <a:rPr lang="cs-CZ" dirty="0">
                <a:latin typeface="+mj-lt"/>
                <a:cs typeface="Arial" charset="0"/>
              </a:rPr>
              <a:t>analýza pohledů a vlivu aktérů VP: zájmových skupin, firem, úředníků, neziskových organizací, veřejného mínění… (koncepty: sítě VP, ACF, Vítězné koalice …) </a:t>
            </a:r>
          </a:p>
          <a:p>
            <a:pPr marL="609600" indent="-609600">
              <a:spcBef>
                <a:spcPct val="20000"/>
              </a:spcBef>
              <a:defRPr/>
            </a:pPr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  <a:cs typeface="Arial" charset="0"/>
              </a:rPr>
              <a:t>potřeba komplexního pohledu </a:t>
            </a:r>
            <a:r>
              <a:rPr lang="cs-CZ" dirty="0">
                <a:latin typeface="+mj-lt"/>
                <a:cs typeface="Arial" charset="0"/>
              </a:rPr>
              <a:t>– stále více se ukazuje, že sociální problémy představují komplexní </a:t>
            </a:r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  <a:cs typeface="Arial" charset="0"/>
              </a:rPr>
              <a:t>systém „spojených nádob“, </a:t>
            </a:r>
            <a:r>
              <a:rPr lang="cs-CZ" dirty="0">
                <a:latin typeface="+mj-lt"/>
                <a:cs typeface="Arial" charset="0"/>
              </a:rPr>
              <a:t>který nelze řešit jednostrannými přístupy</a:t>
            </a:r>
          </a:p>
          <a:p>
            <a:pPr marL="609600" indent="-609600">
              <a:spcBef>
                <a:spcPct val="20000"/>
              </a:spcBef>
              <a:defRPr/>
            </a:pPr>
            <a:r>
              <a:rPr lang="cs-CZ" dirty="0">
                <a:latin typeface="+mj-lt"/>
                <a:cs typeface="Arial" charset="0"/>
              </a:rPr>
              <a:t>to ale neznamená, že řešení nejsou, neexistují nebo jsou nutně šíleně složité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076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456"/>
    </mc:Choice>
    <mc:Fallback xmlns="">
      <p:transition spd="slow" advTm="101456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FEF66B-CAD6-4002-BDC9-95827B28D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B60E0BB-7DAE-4273-6437-6F20550C3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 dirty="0"/>
              <a:t>Public Policy – </a:t>
            </a:r>
            <a:r>
              <a:rPr lang="cs-CZ" sz="4200" noProof="0" dirty="0"/>
              <a:t>analýza a tvorba veřejných politik</a:t>
            </a:r>
            <a:br>
              <a:rPr lang="cs-CZ" sz="4200" dirty="0"/>
            </a:br>
            <a:r>
              <a:rPr lang="cs-CZ" sz="4200" dirty="0"/>
              <a:t>„</a:t>
            </a:r>
            <a:r>
              <a:rPr lang="en-GB" sz="4200" noProof="0" dirty="0"/>
              <a:t>policy cycle</a:t>
            </a:r>
            <a:r>
              <a:rPr lang="cs-CZ" sz="4200" dirty="0"/>
              <a:t>“</a:t>
            </a:r>
            <a:br>
              <a:rPr lang="en-US" sz="4200" dirty="0"/>
            </a:br>
            <a:endParaRPr lang="en-US" sz="4200" dirty="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text, snímek obrazovky, Písmo, kruh&#10;&#10;Obsah generovaný pomocí AI může být nesprávný.">
            <a:extLst>
              <a:ext uri="{FF2B5EF4-FFF2-40B4-BE49-F238E27FC236}">
                <a16:creationId xmlns:a16="http://schemas.microsoft.com/office/drawing/2014/main" id="{9C79C174-9EBF-B209-1435-D3163A86EB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5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34611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1456"/>
    </mc:Choice>
    <mc:Fallback>
      <p:transition spd="slow" advTm="101456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52726A-83C8-71D5-D6D8-2549B2310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211BB74-BC35-7168-1A12-E60E2FE9C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C6B6F2E-FE7F-22BC-0EEA-CA0C06927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z="4200" dirty="0"/>
              <a:t>Proč </a:t>
            </a:r>
            <a:r>
              <a:rPr lang="en-GB" sz="4200" noProof="0" dirty="0"/>
              <a:t>policy cycle </a:t>
            </a:r>
            <a:r>
              <a:rPr lang="cs-CZ" sz="4200" dirty="0"/>
              <a:t>zas tak úplně neplatí? </a:t>
            </a:r>
            <a:br>
              <a:rPr lang="en-US" sz="4200" dirty="0"/>
            </a:br>
            <a:endParaRPr lang="en-US" sz="4200" dirty="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F73AC4E8-1C56-0E5C-2398-B25667039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text, snímek obrazovky, Písmo, kruh&#10;&#10;Obsah generovaný pomocí AI může být nesprávný.">
            <a:extLst>
              <a:ext uri="{FF2B5EF4-FFF2-40B4-BE49-F238E27FC236}">
                <a16:creationId xmlns:a16="http://schemas.microsoft.com/office/drawing/2014/main" id="{DB458F4E-2AD3-C6A8-5FE6-BD6989D734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5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68190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1456"/>
    </mc:Choice>
    <mc:Fallback>
      <p:transition spd="slow" advTm="101456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1383CC-616B-506D-67A2-D80CF8116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2363"/>
          </a:xfrm>
        </p:spPr>
        <p:txBody>
          <a:bodyPr>
            <a:normAutofit fontScale="90000"/>
          </a:bodyPr>
          <a:lstStyle/>
          <a:p>
            <a:r>
              <a:rPr lang="cs-CZ" sz="4400" b="1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Top-Down řešení </a:t>
            </a:r>
            <a:r>
              <a:rPr lang="cs-CZ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</a:t>
            </a:r>
            <a:r>
              <a:rPr lang="cs-CZ" sz="4400" b="1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ociálních </a:t>
            </a:r>
            <a:r>
              <a:rPr lang="cs-CZ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</a:t>
            </a:r>
            <a:r>
              <a:rPr lang="cs-CZ" sz="4400" b="1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roblémů </a:t>
            </a:r>
            <a:endParaRPr lang="cs-CZ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C64E14-7641-1227-6746-9AE63FDCF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099" y="948583"/>
            <a:ext cx="11750467" cy="5228380"/>
          </a:xfrm>
        </p:spPr>
        <p:txBody>
          <a:bodyPr>
            <a:normAutofit/>
          </a:bodyPr>
          <a:lstStyle/>
          <a:p>
            <a:r>
              <a:rPr lang="cs-CZ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37678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849B5D-D5F1-148F-1D4E-F119D47FF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Obsah a cíle hodiny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C7A154-6610-37DE-490A-7ECC151E2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Reflexe hodin s hosty</a:t>
            </a:r>
          </a:p>
          <a:p>
            <a:r>
              <a:rPr lang="cs-CZ" dirty="0"/>
              <a:t>Přetrvávání sociálních problémů</a:t>
            </a:r>
          </a:p>
          <a:p>
            <a:r>
              <a:rPr lang="cs-CZ" dirty="0"/>
              <a:t>Top-</a:t>
            </a:r>
            <a:r>
              <a:rPr lang="cs-CZ" dirty="0" err="1"/>
              <a:t>down</a:t>
            </a:r>
            <a:r>
              <a:rPr lang="cs-CZ" dirty="0"/>
              <a:t> přístupu</a:t>
            </a:r>
          </a:p>
          <a:p>
            <a:r>
              <a:rPr lang="cs-CZ" dirty="0" err="1"/>
              <a:t>Bottom</a:t>
            </a:r>
            <a:r>
              <a:rPr lang="cs-CZ" dirty="0"/>
              <a:t>-up přístupu</a:t>
            </a:r>
          </a:p>
          <a:p>
            <a:r>
              <a:rPr lang="cs-CZ" dirty="0"/>
              <a:t>NNO a jejich role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69716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2C541-A2CE-CA4F-2A36-DE73265CF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0DF21F-4889-A09C-AABB-DBDCFE71C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2363"/>
          </a:xfrm>
        </p:spPr>
        <p:txBody>
          <a:bodyPr>
            <a:normAutofit fontScale="90000"/>
          </a:bodyPr>
          <a:lstStyle/>
          <a:p>
            <a:r>
              <a:rPr lang="cs-CZ" sz="4400" b="1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Top-Down řešení </a:t>
            </a:r>
            <a:r>
              <a:rPr lang="cs-CZ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</a:t>
            </a:r>
            <a:r>
              <a:rPr lang="cs-CZ" sz="4400" b="1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ociálních </a:t>
            </a:r>
            <a:r>
              <a:rPr lang="cs-CZ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</a:t>
            </a:r>
            <a:r>
              <a:rPr lang="cs-CZ" sz="4400" b="1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roblémů I.</a:t>
            </a:r>
            <a:endParaRPr lang="cs-CZ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223A75-5322-B9D5-DAE9-2D5D13901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099" y="948583"/>
            <a:ext cx="11750467" cy="5228380"/>
          </a:xfrm>
        </p:spPr>
        <p:txBody>
          <a:bodyPr>
            <a:normAutofit fontScale="32500" lnSpcReduction="20000"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cs-CZ" sz="72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Metoda tvorby politik, kde rozhodnutí a směrnice přicházejí od vyšších autorit nebo úředníků a jsou implementovány na nižších úrovních hierarchie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72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Klíčové Vlastnosti</a:t>
            </a:r>
            <a:endParaRPr lang="cs-CZ" sz="72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72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Centralizovaná kontrola</a:t>
            </a:r>
            <a:r>
              <a:rPr lang="cs-CZ" sz="72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: Vedoucí představitelé stanovují cíle a politiky, které jsou následně dodržovány různými odděleními nebo agenturami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72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Rychlé rozhodování</a:t>
            </a:r>
            <a:r>
              <a:rPr lang="cs-CZ" sz="72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: Rychlé rozhodování a konzistenci napříč různými úrovněmi vlády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72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Široký dopad</a:t>
            </a:r>
            <a:r>
              <a:rPr lang="cs-CZ" sz="72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: Top-</a:t>
            </a:r>
            <a:r>
              <a:rPr lang="cs-CZ" sz="72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down</a:t>
            </a:r>
            <a:r>
              <a:rPr lang="cs-CZ" sz="72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řešení mohou mít velký dopad na celou společnost, protože jsou často implementována na národní nebo regionální úrovni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72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Výhody</a:t>
            </a:r>
            <a:endParaRPr lang="cs-CZ" sz="72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72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Efektivita</a:t>
            </a:r>
            <a:r>
              <a:rPr lang="cs-CZ" sz="72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: Jasná hierarchická struktura umožňuje efektivní implementaci politik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72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Konzistence</a:t>
            </a:r>
            <a:r>
              <a:rPr lang="cs-CZ" sz="72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: Politiky jsou aplikovány konzistentně napříč různými úrovněmi vlády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72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Regulace a kontrola</a:t>
            </a:r>
            <a:r>
              <a:rPr lang="cs-CZ" sz="72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: Přístup je vhodný pro řešení problémů, které vyžadují přísnou regulaci a kontrolu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31239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DCF02-9AAC-BC19-C1C4-934C4FDDE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7AF6A7-CDBA-BE58-EE0B-53B047091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2363"/>
          </a:xfrm>
        </p:spPr>
        <p:txBody>
          <a:bodyPr>
            <a:normAutofit fontScale="90000"/>
          </a:bodyPr>
          <a:lstStyle/>
          <a:p>
            <a:r>
              <a:rPr lang="cs-CZ" sz="4400" b="1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Top-Down řešení </a:t>
            </a:r>
            <a:r>
              <a:rPr lang="cs-CZ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</a:t>
            </a:r>
            <a:r>
              <a:rPr lang="cs-CZ" sz="4400" b="1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ociálních </a:t>
            </a:r>
            <a:r>
              <a:rPr lang="cs-CZ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</a:t>
            </a:r>
            <a:r>
              <a:rPr lang="cs-CZ" sz="4400" b="1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roblémů II.</a:t>
            </a:r>
            <a:endParaRPr lang="cs-CZ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64E528-D015-F32C-E18D-50ACD32B4F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099" y="948583"/>
            <a:ext cx="11750467" cy="522838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2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Nevýhody</a:t>
            </a:r>
            <a:endParaRPr lang="cs-CZ" sz="28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Nedostatek místního vstupu</a:t>
            </a:r>
            <a:r>
              <a:rPr lang="cs-CZ" sz="28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: Může přehlížet potřeby a perspektivy místních komunit a aktérů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Potenciální neefektivita</a:t>
            </a:r>
            <a:r>
              <a:rPr lang="cs-CZ" sz="28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: Pokud nejsou implementátoři dostatečně zapojeni nebo informováni, může dojít k neefektivní implementaci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Odpor k změnám</a:t>
            </a:r>
            <a:r>
              <a:rPr lang="cs-CZ" sz="28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: Místní komunity mohou být méně ochotné přijmout změny, které přicházejí shora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2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Klíčové Faktory Úspěchu</a:t>
            </a:r>
            <a:endParaRPr lang="cs-CZ" sz="28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Jasná komunikace</a:t>
            </a:r>
            <a:r>
              <a:rPr lang="cs-CZ" sz="28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: Efektivní komunikace mezi tvůrci politik a implementátory je klíčová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Podpora a zapojení</a:t>
            </a:r>
            <a:r>
              <a:rPr lang="cs-CZ" sz="28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: Zajištění podpory a zapojení všech úrovní vlády a zainteresovaných stran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Monitorování a evaluace</a:t>
            </a:r>
            <a:r>
              <a:rPr lang="cs-CZ" sz="28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: Pravidelné sledování a hodnocení implementace politik pro zajištění jejich účinnosti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28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sz="2800" b="1" dirty="0">
              <a:solidFill>
                <a:schemeClr val="accent5">
                  <a:lumMod val="40000"/>
                  <a:lumOff val="60000"/>
                </a:schemeClr>
              </a:solidFill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b="1" dirty="0">
              <a:solidFill>
                <a:schemeClr val="accent5">
                  <a:lumMod val="40000"/>
                  <a:lumOff val="60000"/>
                </a:schemeClr>
              </a:solidFill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2800" b="1" dirty="0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Zkuste vymyslet, najít příklady z České republiky</a:t>
            </a:r>
            <a:endParaRPr lang="cs-CZ" sz="2800" dirty="0">
              <a:solidFill>
                <a:schemeClr val="accent5">
                  <a:lumMod val="40000"/>
                  <a:lumOff val="60000"/>
                </a:schemeClr>
              </a:solidFill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96999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ADDD3-70DB-8A6F-2A42-AC69A5333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317F78-5D4C-860D-52E4-5A89D675C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2363"/>
          </a:xfrm>
        </p:spPr>
        <p:txBody>
          <a:bodyPr>
            <a:normAutofit fontScale="90000"/>
          </a:bodyPr>
          <a:lstStyle/>
          <a:p>
            <a:r>
              <a:rPr lang="cs-CZ" b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Bottom</a:t>
            </a:r>
            <a:r>
              <a:rPr lang="cs-CZ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-Up </a:t>
            </a:r>
            <a:r>
              <a:rPr lang="cs-CZ" sz="4400" b="1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řešení </a:t>
            </a:r>
            <a:r>
              <a:rPr lang="cs-CZ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</a:t>
            </a:r>
            <a:r>
              <a:rPr lang="cs-CZ" sz="4400" b="1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ociálních </a:t>
            </a:r>
            <a:r>
              <a:rPr lang="cs-CZ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</a:t>
            </a:r>
            <a:r>
              <a:rPr lang="cs-CZ" sz="4400" b="1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roblémů </a:t>
            </a:r>
            <a:endParaRPr lang="cs-CZ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B4F447-BA0E-0923-9CD1-9E290B7E7B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099" y="948583"/>
            <a:ext cx="11750467" cy="5228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403473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649DE-0F27-279F-3EDE-067D4C1A0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F73987-6B17-6193-124B-03FF178E6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2363"/>
          </a:xfrm>
        </p:spPr>
        <p:txBody>
          <a:bodyPr>
            <a:normAutofit fontScale="90000"/>
          </a:bodyPr>
          <a:lstStyle/>
          <a:p>
            <a:r>
              <a:rPr lang="cs-CZ" b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Bottom</a:t>
            </a:r>
            <a:r>
              <a:rPr lang="cs-CZ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-Up </a:t>
            </a:r>
            <a:r>
              <a:rPr lang="cs-CZ" sz="4400" b="1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řešení </a:t>
            </a:r>
            <a:r>
              <a:rPr lang="cs-CZ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</a:t>
            </a:r>
            <a:r>
              <a:rPr lang="cs-CZ" sz="4400" b="1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ociálních </a:t>
            </a:r>
            <a:r>
              <a:rPr lang="cs-CZ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</a:t>
            </a:r>
            <a:r>
              <a:rPr lang="cs-CZ" sz="4400" b="1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roblémů </a:t>
            </a:r>
            <a:endParaRPr lang="cs-CZ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5760AD-640A-3625-4868-2EF1FCD767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099" y="948583"/>
            <a:ext cx="11750467" cy="522838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Metoda řešení problémů, kde iniciativy a rozhodnutí vycházejí z místní úrovně, od jednotlivců nebo komunit, a postupně se šíří nahoru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sz="1800" b="1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Klíčové Vlastnosti</a:t>
            </a:r>
            <a:endParaRPr lang="cs-CZ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Decentralizace</a:t>
            </a: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Rozhodování a iniciativy vycházejí z místní úrovně, což umožňuje větší flexibilitu a přizpůsobení specifickým potřebám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Participace</a:t>
            </a: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Aktivní zapojení místních obyvatel a komunit do procesu rozhodování a implementace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Inovace a kreativita</a:t>
            </a: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Místní komunity často přicházejí s inovativními a kreativními řešeními, která jsou přizpůsobena jejich specifickým podmínkám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Výhody</a:t>
            </a:r>
            <a:endParaRPr lang="cs-CZ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Relevance</a:t>
            </a: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Řešení jsou přizpůsobena specifickým potřebám a podmínkám místních komunit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Posílení komunit</a:t>
            </a: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Aktivní zapojení místních obyvatel posiluje komunitní vazby a zvyšuje sociální soudržnost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Udržitelnost</a:t>
            </a: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Projekty mají často vyšší míru udržitelnosti, protože jsou podporovány a vlastněny místními komunitami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19758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9C339-A6E5-3D5A-370D-DD71E7E13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D6B153-CFB3-04A2-7AEE-7A630F81F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2363"/>
          </a:xfrm>
        </p:spPr>
        <p:txBody>
          <a:bodyPr>
            <a:normAutofit fontScale="90000"/>
          </a:bodyPr>
          <a:lstStyle/>
          <a:p>
            <a:r>
              <a:rPr lang="cs-CZ" b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Bottom</a:t>
            </a:r>
            <a:r>
              <a:rPr lang="cs-CZ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-Up </a:t>
            </a:r>
            <a:r>
              <a:rPr lang="cs-CZ" sz="4400" b="1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řešení </a:t>
            </a:r>
            <a:r>
              <a:rPr lang="cs-CZ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</a:t>
            </a:r>
            <a:r>
              <a:rPr lang="cs-CZ" sz="4400" b="1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ociálních </a:t>
            </a:r>
            <a:r>
              <a:rPr lang="cs-CZ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</a:t>
            </a:r>
            <a:r>
              <a:rPr lang="cs-CZ" sz="4400" b="1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roblémů </a:t>
            </a:r>
            <a:endParaRPr lang="cs-CZ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14E6A3-8F15-CBB6-17D0-7B170777E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099" y="948583"/>
            <a:ext cx="11750467" cy="522838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Nevýhody</a:t>
            </a:r>
            <a:endParaRPr lang="cs-CZ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Omezené zdroje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Místní komunity mohou mít omezené finanční a lidské zdroje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Koordinace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Může být obtížné koordinovat a škálovat úspěšné projekty na širší úroveň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Riziko neefektivity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Bez dostatečné podpory a koordinace mohou některé iniciativy selhat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cs-CZ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Klíčové faktory </a:t>
            </a:r>
            <a:r>
              <a:rPr lang="cs-CZ" b="1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ú</a:t>
            </a:r>
            <a:r>
              <a:rPr lang="cs-CZ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spěchu</a:t>
            </a:r>
            <a:endParaRPr lang="cs-CZ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Zapojení komunity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Aktivní účast místních obyvatel je klíčová pro úspěch </a:t>
            </a:r>
            <a:r>
              <a:rPr lang="cs-CZ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bottom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-up projektů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Podpora a spolupráce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Spolupráce s místními organizacemi, podniky a vládními institucemi může zvýšit šance na úspěch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Flexibilita a adaptabilita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Schopnost přizpůsobit se měnícím se podmínkám a potřebám komunity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b="1" dirty="0">
              <a:solidFill>
                <a:schemeClr val="accent5">
                  <a:lumMod val="40000"/>
                  <a:lumOff val="60000"/>
                </a:schemeClr>
              </a:solidFill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2800" b="1" dirty="0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Zkuste vymyslet, najít příklady z České republiky</a:t>
            </a:r>
            <a:endParaRPr lang="cs-CZ" sz="2800" dirty="0">
              <a:solidFill>
                <a:schemeClr val="accent5">
                  <a:lumMod val="40000"/>
                  <a:lumOff val="60000"/>
                </a:schemeClr>
              </a:solidFill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84353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3719"/>
          </a:xfrm>
        </p:spPr>
        <p:txBody>
          <a:bodyPr>
            <a:normAutofit fontScale="90000"/>
          </a:bodyPr>
          <a:lstStyle/>
          <a:p>
            <a:b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Řešení SP</a:t>
            </a:r>
            <a:br>
              <a:rPr lang="cs-CZ" sz="3600" b="1" dirty="0">
                <a:solidFill>
                  <a:srgbClr val="FFCC66"/>
                </a:solidFill>
                <a:latin typeface="Arial" charset="0"/>
                <a:cs typeface="Arial" charset="0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71847"/>
            <a:ext cx="10515600" cy="4905116"/>
          </a:xfrm>
        </p:spPr>
        <p:txBody>
          <a:bodyPr>
            <a:normAutofit fontScale="92500" lnSpcReduction="10000"/>
          </a:bodyPr>
          <a:lstStyle/>
          <a:p>
            <a:pPr marL="609600" indent="-609600">
              <a:spcBef>
                <a:spcPct val="20000"/>
              </a:spcBef>
              <a:defRPr/>
            </a:pPr>
            <a:r>
              <a:rPr lang="cs-CZ" i="1" dirty="0">
                <a:latin typeface="+mj-lt"/>
              </a:rPr>
              <a:t>vůle lidu → politická strana → státní administrativa → politiky </a:t>
            </a:r>
            <a:r>
              <a:rPr lang="cs-CZ" i="1" dirty="0" err="1">
                <a:latin typeface="+mj-lt"/>
              </a:rPr>
              <a:t>preventující</a:t>
            </a:r>
            <a:r>
              <a:rPr lang="cs-CZ" i="1" dirty="0">
                <a:latin typeface="+mj-lt"/>
              </a:rPr>
              <a:t> významné sociální problémy a politiky reagující na sociální problémy (shora, top-</a:t>
            </a:r>
            <a:r>
              <a:rPr lang="cs-CZ" i="1" dirty="0" err="1">
                <a:latin typeface="+mj-lt"/>
              </a:rPr>
              <a:t>down</a:t>
            </a:r>
            <a:r>
              <a:rPr lang="cs-CZ" i="1" dirty="0">
                <a:latin typeface="+mj-lt"/>
              </a:rPr>
              <a:t>)</a:t>
            </a:r>
          </a:p>
          <a:p>
            <a:pPr marL="609600" indent="-609600">
              <a:spcBef>
                <a:spcPct val="20000"/>
              </a:spcBef>
              <a:defRPr/>
            </a:pPr>
            <a:r>
              <a:rPr lang="cs-CZ" dirty="0">
                <a:latin typeface="+mj-lt"/>
              </a:rPr>
              <a:t>Kritika: krize sociálního státu: drahý rozrůstající se administrativní aparát, nízký výkon – džungle předpisů, odtrženost od reality, plýtvání a ztráta legitimity (např.. korupce a klientelismus), pasivní čekání na signály zdola + role zájmových skupin</a:t>
            </a:r>
          </a:p>
          <a:p>
            <a:pPr marL="0" indent="0">
              <a:spcBef>
                <a:spcPct val="20000"/>
              </a:spcBef>
              <a:buNone/>
              <a:defRPr/>
            </a:pPr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                                                                </a:t>
            </a:r>
            <a:r>
              <a:rPr lang="cs-CZ" sz="3900" dirty="0">
                <a:solidFill>
                  <a:srgbClr val="FF0000"/>
                </a:solidFill>
                <a:latin typeface="+mj-lt"/>
              </a:rPr>
              <a:t> </a:t>
            </a:r>
            <a:r>
              <a:rPr lang="cs-CZ" sz="3900" dirty="0">
                <a:solidFill>
                  <a:schemeClr val="accent5">
                    <a:lumMod val="60000"/>
                    <a:lumOff val="40000"/>
                  </a:schemeClr>
                </a:solidFill>
                <a:latin typeface="+mj-lt"/>
              </a:rPr>
              <a:t>x</a:t>
            </a:r>
          </a:p>
          <a:p>
            <a:pPr marL="609600" indent="-609600">
              <a:spcBef>
                <a:spcPct val="20000"/>
              </a:spcBef>
              <a:defRPr/>
            </a:pPr>
            <a:r>
              <a:rPr lang="cs-CZ" i="1" dirty="0">
                <a:latin typeface="+mj-lt"/>
              </a:rPr>
              <a:t>soukromá organizace → státní administrativa → soukromá organizace/možná spolupráce stát (zdola, </a:t>
            </a:r>
            <a:r>
              <a:rPr lang="cs-CZ" i="1" dirty="0" err="1">
                <a:latin typeface="+mj-lt"/>
              </a:rPr>
              <a:t>bottom</a:t>
            </a:r>
            <a:r>
              <a:rPr lang="cs-CZ" i="1" dirty="0">
                <a:latin typeface="+mj-lt"/>
              </a:rPr>
              <a:t> up)</a:t>
            </a:r>
          </a:p>
          <a:p>
            <a:pPr marL="609600" indent="-609600">
              <a:spcBef>
                <a:spcPct val="20000"/>
              </a:spcBef>
              <a:defRPr/>
            </a:pPr>
            <a:r>
              <a:rPr lang="cs-CZ" dirty="0">
                <a:latin typeface="+mj-lt"/>
              </a:rPr>
              <a:t>soukromé organizace:</a:t>
            </a:r>
          </a:p>
          <a:p>
            <a:pPr marL="609600" indent="-609600">
              <a:spcBef>
                <a:spcPct val="20000"/>
              </a:spcBef>
              <a:defRPr/>
            </a:pPr>
            <a:r>
              <a:rPr lang="cs-CZ" dirty="0">
                <a:latin typeface="+mj-lt"/>
              </a:rPr>
              <a:t>	1. komerční organizace (sociální odpovědnost firem + „sociální byznys“)</a:t>
            </a:r>
          </a:p>
          <a:p>
            <a:pPr marL="609600" indent="-609600">
              <a:spcBef>
                <a:spcPct val="20000"/>
              </a:spcBef>
              <a:defRPr/>
            </a:pPr>
            <a:r>
              <a:rPr lang="cs-CZ" dirty="0">
                <a:latin typeface="+mj-lt"/>
              </a:rPr>
              <a:t>	2. neziskové organizace (sociální podnik)</a:t>
            </a:r>
          </a:p>
          <a:p>
            <a:pPr marL="609600" indent="-609600">
              <a:spcBef>
                <a:spcPct val="20000"/>
              </a:spcBef>
              <a:defRPr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748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146"/>
    </mc:Choice>
    <mc:Fallback xmlns="">
      <p:transition spd="slow" advTm="150146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748C78-950C-C6DA-114A-6DBD6BC6A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224251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NEZISKOVÉ ORGANIZACE - </a:t>
            </a:r>
            <a:r>
              <a:rPr lang="cs-CZ" sz="2800" dirty="0"/>
              <a:t>nevytvářejí zisk k přerozdělení mezi své vlastníky, správce nebo zakladatele, zisk mohou vytvořit, ale musí ho zase vložit zpět do rozvoje organizace a plnění jejího poslání.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3EE863-509B-722F-5F64-B24E30276B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82481"/>
            <a:ext cx="10515600" cy="3194481"/>
          </a:xfrm>
        </p:spPr>
        <p:txBody>
          <a:bodyPr/>
          <a:lstStyle/>
          <a:p>
            <a:r>
              <a:rPr lang="cs-CZ" dirty="0"/>
              <a:t>Sociální politika by měla být odpovědí na sociální problémy</a:t>
            </a:r>
          </a:p>
          <a:p>
            <a:r>
              <a:rPr lang="cs-CZ" dirty="0"/>
              <a:t>NNO: často reagují na nějaký sociální problém a snaží se o jeho řešení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Kolik je v ČR NNO a co o nich víte?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4709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DBFCB-02B7-BF5D-A59E-F37BB6C5D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5CB845-9189-2BC2-01EC-D1BA0190E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3099"/>
          </a:xfrm>
        </p:spPr>
        <p:txBody>
          <a:bodyPr>
            <a:normAutofit/>
          </a:bodyPr>
          <a:lstStyle/>
          <a:p>
            <a:r>
              <a:rPr lang="cs-CZ" sz="3600" i="1" dirty="0">
                <a:latin typeface="+mn-lt"/>
              </a:rPr>
              <a:t>V</a:t>
            </a:r>
            <a:r>
              <a:rPr lang="cs-CZ" sz="3600" i="1" dirty="0">
                <a:effectLst/>
                <a:latin typeface="+mn-lt"/>
              </a:rPr>
              <a:t> ČR je zhruba 150 000 NNO…</a:t>
            </a:r>
            <a:endParaRPr lang="cs-CZ" sz="3600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62F733-ED5E-45BE-2C3B-CD5DEFF34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4239"/>
            <a:ext cx="10515600" cy="473272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2800" b="1" i="0" u="sng" dirty="0">
                <a:solidFill>
                  <a:schemeClr val="accent1"/>
                </a:solidFill>
                <a:effectLst/>
                <a:latin typeface="+mn-lt"/>
              </a:rPr>
              <a:t>Funkční rozdělení NNO</a:t>
            </a:r>
            <a:endParaRPr lang="cs-CZ" b="1" i="0" u="sng" dirty="0">
              <a:solidFill>
                <a:schemeClr val="accent1"/>
              </a:solidFill>
              <a:effectLst/>
            </a:endParaRPr>
          </a:p>
          <a:p>
            <a:pPr marL="0" indent="0">
              <a:buNone/>
            </a:pPr>
            <a:endParaRPr lang="cs-CZ" b="1" i="0" dirty="0">
              <a:solidFill>
                <a:schemeClr val="accent1"/>
              </a:solidFill>
              <a:effectLst/>
            </a:endParaRPr>
          </a:p>
          <a:p>
            <a:pPr marL="0" indent="0">
              <a:buNone/>
            </a:pPr>
            <a:r>
              <a:rPr lang="cs-CZ" b="1" i="0" dirty="0">
                <a:solidFill>
                  <a:schemeClr val="accent1"/>
                </a:solidFill>
                <a:effectLst/>
              </a:rPr>
              <a:t>Zájmové NNO</a:t>
            </a:r>
            <a:r>
              <a:rPr lang="cs-CZ" b="0" i="0" dirty="0">
                <a:effectLst/>
              </a:rPr>
              <a:t>: Nejpočetnější skupina (90.000+), zaměřená na různé zájmové činnosti, například sportovní kluby, kulturní spolky</a:t>
            </a:r>
          </a:p>
          <a:p>
            <a:pPr marL="0" indent="0">
              <a:buNone/>
            </a:pPr>
            <a:endParaRPr lang="cs-CZ" b="1" i="0" dirty="0">
              <a:effectLst/>
            </a:endParaRPr>
          </a:p>
          <a:p>
            <a:pPr marL="0" indent="0">
              <a:buNone/>
            </a:pPr>
            <a:r>
              <a:rPr lang="cs-CZ" b="1" i="0" dirty="0">
                <a:solidFill>
                  <a:schemeClr val="accent1"/>
                </a:solidFill>
                <a:effectLst/>
              </a:rPr>
              <a:t>Servisní NNO</a:t>
            </a:r>
            <a:r>
              <a:rPr lang="cs-CZ" b="0" i="0" dirty="0">
                <a:solidFill>
                  <a:schemeClr val="accent1"/>
                </a:solidFill>
                <a:effectLst/>
              </a:rPr>
              <a:t>: </a:t>
            </a:r>
            <a:r>
              <a:rPr lang="cs-CZ" b="0" i="0" dirty="0">
                <a:effectLst/>
              </a:rPr>
              <a:t>Poskytují přímé služby svým klientům, například sociální služby, zdravotní péči nebo vzdělávání</a:t>
            </a:r>
          </a:p>
          <a:p>
            <a:pPr marL="0" indent="0">
              <a:buNone/>
            </a:pPr>
            <a:endParaRPr lang="cs-CZ" b="0" i="0" dirty="0">
              <a:effectLst/>
            </a:endParaRPr>
          </a:p>
          <a:p>
            <a:pPr marL="0" indent="0">
              <a:buNone/>
            </a:pPr>
            <a:r>
              <a:rPr lang="cs-CZ" b="1" i="0" dirty="0" err="1">
                <a:solidFill>
                  <a:schemeClr val="accent1"/>
                </a:solidFill>
                <a:effectLst/>
              </a:rPr>
              <a:t>Advokační</a:t>
            </a:r>
            <a:r>
              <a:rPr lang="cs-CZ" b="1" i="0" dirty="0">
                <a:solidFill>
                  <a:schemeClr val="accent1"/>
                </a:solidFill>
                <a:effectLst/>
              </a:rPr>
              <a:t> NNO</a:t>
            </a:r>
            <a:r>
              <a:rPr lang="cs-CZ" b="0" i="0" dirty="0">
                <a:solidFill>
                  <a:schemeClr val="accent1"/>
                </a:solidFill>
                <a:effectLst/>
              </a:rPr>
              <a:t>: </a:t>
            </a:r>
            <a:r>
              <a:rPr lang="cs-CZ" b="0" i="0" dirty="0">
                <a:effectLst/>
              </a:rPr>
              <a:t>Bojují za práva vymezených skupin nebo veřejných zájmů, například lidská práva, ochrana životního prostředí</a:t>
            </a:r>
          </a:p>
          <a:p>
            <a:pPr marL="0" indent="0">
              <a:buNone/>
            </a:pPr>
            <a:endParaRPr lang="cs-CZ" b="0" i="0" dirty="0">
              <a:effectLst/>
            </a:endParaRPr>
          </a:p>
          <a:p>
            <a:pPr marL="0" indent="0">
              <a:buNone/>
            </a:pPr>
            <a:r>
              <a:rPr lang="cs-CZ" b="1" i="0" dirty="0">
                <a:solidFill>
                  <a:schemeClr val="accent1"/>
                </a:solidFill>
                <a:effectLst/>
              </a:rPr>
              <a:t>Filantropické NNO</a:t>
            </a:r>
            <a:r>
              <a:rPr lang="cs-CZ" b="0" i="0" dirty="0">
                <a:solidFill>
                  <a:schemeClr val="accent1"/>
                </a:solidFill>
                <a:effectLst/>
              </a:rPr>
              <a:t>: </a:t>
            </a:r>
            <a:r>
              <a:rPr lang="cs-CZ" b="0" i="0" dirty="0">
                <a:effectLst/>
              </a:rPr>
              <a:t>Podporují finančně i hmotně veřejně prospěšné aktivity, například nadace a nadační fondy</a:t>
            </a:r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b="0" i="1" dirty="0">
                <a:effectLst/>
              </a:rPr>
              <a:t>Příklady? </a:t>
            </a:r>
          </a:p>
          <a:p>
            <a:pPr marL="457200" lvl="1" indent="0" algn="l">
              <a:spcBef>
                <a:spcPts val="750"/>
              </a:spcBef>
              <a:spcAft>
                <a:spcPts val="750"/>
              </a:spcAft>
              <a:buNone/>
            </a:pPr>
            <a:endParaRPr lang="cs-CZ" b="0" i="0" dirty="0">
              <a:solidFill>
                <a:srgbClr val="242424"/>
              </a:solidFill>
              <a:effectLst/>
              <a:latin typeface="Segoe UI" panose="020B0502040204020203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83132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9607"/>
          </a:xfrm>
        </p:spPr>
        <p:txBody>
          <a:bodyPr>
            <a:normAutofit fontScale="90000"/>
          </a:bodyPr>
          <a:lstStyle/>
          <a:p>
            <a:r>
              <a:rPr lang="cs-CZ" dirty="0"/>
              <a:t>Programové prohlášení nastupující vlády obsahuje:</a:t>
            </a:r>
            <a:endParaRPr lang="cs-CZ" sz="1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55320" y="1224952"/>
            <a:ext cx="10515600" cy="4776838"/>
          </a:xfrm>
        </p:spPr>
        <p:txBody>
          <a:bodyPr>
            <a:normAutofit fontScale="70000" lnSpcReduction="20000"/>
          </a:bodyPr>
          <a:lstStyle/>
          <a:p>
            <a:pPr marL="457200" lvl="1" indent="0">
              <a:spcBef>
                <a:spcPct val="20000"/>
              </a:spcBef>
              <a:buNone/>
              <a:defRPr/>
            </a:pPr>
            <a:endParaRPr lang="cs-CZ" sz="3400" dirty="0"/>
          </a:p>
          <a:p>
            <a:r>
              <a:rPr lang="cs-CZ" sz="3400" dirty="0">
                <a:solidFill>
                  <a:schemeClr val="accent1"/>
                </a:solidFill>
              </a:rPr>
              <a:t>„Omezíme financování politických neziskových organizací z veřejných zdrojů.“</a:t>
            </a:r>
          </a:p>
          <a:p>
            <a:r>
              <a:rPr lang="cs-CZ" sz="3400" dirty="0"/>
              <a:t>Obsahuje také: </a:t>
            </a:r>
            <a:r>
              <a:rPr lang="cs-CZ" sz="3400" dirty="0">
                <a:solidFill>
                  <a:schemeClr val="accent1"/>
                </a:solidFill>
              </a:rPr>
              <a:t>vznik registru organizací, které čerpají finance ze zahraničí</a:t>
            </a:r>
            <a:r>
              <a:rPr lang="cs-CZ" sz="3400" dirty="0"/>
              <a:t>. V  Rusku, Maďarsku a Gruzii podobný registr existuje a organizace v něm jsou vnímány jako  „zahraniční agenti“.</a:t>
            </a:r>
          </a:p>
          <a:p>
            <a:pPr marL="0" indent="0">
              <a:buNone/>
            </a:pPr>
            <a:endParaRPr lang="cs-CZ" sz="3400" dirty="0"/>
          </a:p>
          <a:p>
            <a:pPr marL="0" indent="0">
              <a:buNone/>
            </a:pPr>
            <a:r>
              <a:rPr lang="cs-CZ" sz="3400" dirty="0">
                <a:cs typeface="Times New Roman" panose="02020603050405020304" pitchFamily="18" charset="0"/>
              </a:rPr>
              <a:t>→  může se týkat organizací </a:t>
            </a:r>
            <a:r>
              <a:rPr lang="cs-CZ" sz="3400" dirty="0"/>
              <a:t>pomáhající obětem domácího násilí, centra pro mladé lidi, ekologické iniciativy, </a:t>
            </a:r>
            <a:r>
              <a:rPr lang="cs-CZ" sz="3400" dirty="0" err="1"/>
              <a:t>watchdogové</a:t>
            </a:r>
            <a:r>
              <a:rPr lang="cs-CZ" sz="3400" dirty="0"/>
              <a:t> hlídající korupci a různé vzdělávací projekty.</a:t>
            </a:r>
          </a:p>
          <a:p>
            <a:pPr marL="0" indent="0">
              <a:buNone/>
            </a:pPr>
            <a:r>
              <a:rPr lang="cs-CZ" sz="3400" dirty="0">
                <a:cs typeface="Times New Roman" panose="02020603050405020304" pitchFamily="18" charset="0"/>
              </a:rPr>
              <a:t>→  </a:t>
            </a:r>
            <a:r>
              <a:rPr lang="cs-CZ" sz="3400" dirty="0"/>
              <a:t>rozdělení občanské společnosti na ty „hodné a součinné“ a ty „neposlušné a nepohodlné“</a:t>
            </a:r>
          </a:p>
          <a:p>
            <a:pPr marL="0" indent="0">
              <a:buNone/>
            </a:pPr>
            <a:r>
              <a:rPr lang="cs-CZ" sz="3400" dirty="0">
                <a:cs typeface="Times New Roman" panose="02020603050405020304" pitchFamily="18" charset="0"/>
              </a:rPr>
              <a:t>→ </a:t>
            </a:r>
            <a:r>
              <a:rPr lang="cs-CZ" sz="3400" dirty="0" err="1">
                <a:cs typeface="Times New Roman" panose="02020603050405020304" pitchFamily="18" charset="0"/>
              </a:rPr>
              <a:t>labelling</a:t>
            </a:r>
            <a:r>
              <a:rPr lang="cs-CZ" sz="3400" dirty="0">
                <a:cs typeface="Times New Roman" panose="02020603050405020304" pitchFamily="18" charset="0"/>
              </a:rPr>
              <a:t>? </a:t>
            </a:r>
          </a:p>
          <a:p>
            <a:pPr marL="0" indent="0">
              <a:buNone/>
            </a:pPr>
            <a:endParaRPr lang="cs-CZ" sz="3400" dirty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sz="5100" dirty="0">
                <a:solidFill>
                  <a:schemeClr val="accent5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Proč NNO “vadí“? </a:t>
            </a:r>
            <a:endParaRPr lang="cs-CZ" sz="51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31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9937"/>
    </mc:Choice>
    <mc:Fallback xmlns="">
      <p:transition spd="slow" advTm="329937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9F380-15A1-A21B-26BE-492DA91B9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A350F2-ECEE-0AFF-6253-AEB830FF1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54620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NEZISKOVÉ ORGANIZACE</a:t>
            </a:r>
            <a:endParaRPr lang="cs-CZ" sz="18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A79BBD-B9F9-DA15-BBE1-215B5DB8E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0" y="1649338"/>
            <a:ext cx="10515600" cy="4352451"/>
          </a:xfrm>
        </p:spPr>
        <p:txBody>
          <a:bodyPr>
            <a:normAutofit fontScale="85000" lnSpcReduction="20000"/>
          </a:bodyPr>
          <a:lstStyle/>
          <a:p>
            <a:pPr marL="609600" indent="-609600">
              <a:lnSpc>
                <a:spcPct val="120000"/>
              </a:lnSpc>
              <a:spcBef>
                <a:spcPct val="20000"/>
              </a:spcBef>
              <a:defRPr/>
            </a:pPr>
            <a:r>
              <a:rPr lang="cs-CZ" dirty="0">
                <a:latin typeface="+mj-lt"/>
              </a:rPr>
              <a:t>reaktivní přístup x proaktivní přístup x komunitní, dialogický přístup, prostor pro alternativní motivaci řešit SP</a:t>
            </a:r>
          </a:p>
          <a:p>
            <a:pPr marL="0" indent="0">
              <a:lnSpc>
                <a:spcPct val="120000"/>
              </a:lnSpc>
              <a:spcBef>
                <a:spcPct val="20000"/>
              </a:spcBef>
              <a:buNone/>
              <a:defRPr/>
            </a:pPr>
            <a:r>
              <a:rPr lang="cs-CZ" dirty="0">
                <a:latin typeface="+mj-lt"/>
              </a:rPr>
              <a:t>Motivace a zacílení:</a:t>
            </a: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Char char="-"/>
              <a:defRPr/>
            </a:pPr>
            <a:r>
              <a:rPr lang="cs-CZ" dirty="0">
                <a:latin typeface="+mj-lt"/>
              </a:rPr>
              <a:t>poskytování jinak nedostupných služeb, blízkost lokální úrovni/klientům, altruistický pohled, ideové souznění, participativní řešení, nefunkčnost státu, prosazování jiných řešení, vůbec možnost řešení…</a:t>
            </a:r>
          </a:p>
          <a:p>
            <a:pPr marL="0" indent="0">
              <a:lnSpc>
                <a:spcPct val="120000"/>
              </a:lnSpc>
              <a:spcBef>
                <a:spcPct val="20000"/>
              </a:spcBef>
              <a:buNone/>
              <a:defRPr/>
            </a:pPr>
            <a:endParaRPr lang="cs-CZ" dirty="0">
              <a:latin typeface="+mj-lt"/>
            </a:endParaRPr>
          </a:p>
          <a:p>
            <a:pPr marL="0" indent="0">
              <a:lnSpc>
                <a:spcPct val="120000"/>
              </a:lnSpc>
              <a:spcBef>
                <a:spcPct val="20000"/>
              </a:spcBef>
              <a:buNone/>
              <a:defRPr/>
            </a:pPr>
            <a:r>
              <a:rPr lang="cs-CZ" dirty="0">
                <a:latin typeface="+mj-lt"/>
              </a:rPr>
              <a:t>Zhruba čtvrtina NNO je alespoň částečně aktivní v řešení nějakých sociálních problémů (církve, nadace, občanská sdružení, spolky, ústavy, obecně prospěšné společnosti…)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defRPr/>
            </a:pPr>
            <a:endParaRPr lang="cs-CZ" dirty="0"/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defRPr/>
            </a:pPr>
            <a:endParaRPr lang="cs-CZ" dirty="0"/>
          </a:p>
          <a:p>
            <a:pPr marL="1066800" lvl="1" indent="-609600">
              <a:spcBef>
                <a:spcPct val="20000"/>
              </a:spcBef>
              <a:buFontTx/>
              <a:buChar char="-"/>
              <a:defRPr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5923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9937"/>
    </mc:Choice>
    <mc:Fallback>
      <p:transition spd="slow" advTm="329937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35CF67-B211-DD41-F1C2-A339A712C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Reflexe hodin s hosty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928148-B935-9FFA-7745-6C330CD41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Bydlení - Filip Pospíšil, Ph.D.</a:t>
            </a:r>
          </a:p>
          <a:p>
            <a:r>
              <a:rPr lang="cs-CZ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Město/lokální úroveň – Jakob Hurrle, Ph.D.</a:t>
            </a:r>
          </a:p>
          <a:p>
            <a:r>
              <a:rPr lang="cs-CZ" dirty="0">
                <a:solidFill>
                  <a:srgbClr val="FF0000"/>
                </a:solidFill>
              </a:rPr>
              <a:t>Kriminalita + jak trestáme - Jakub Drápal, Ph.D.</a:t>
            </a:r>
          </a:p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18EE5D9-97AE-21D5-C4AC-A891FB27F3DF}"/>
              </a:ext>
            </a:extLst>
          </p:cNvPr>
          <p:cNvSpPr txBox="1"/>
          <p:nvPr/>
        </p:nvSpPr>
        <p:spPr>
          <a:xfrm>
            <a:off x="5610847" y="4123296"/>
            <a:ext cx="609760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cs-CZ" dirty="0"/>
              <a:t>Jaké problémy v probíraných tématech zazněly?</a:t>
            </a:r>
          </a:p>
          <a:p>
            <a:pPr marL="514350" indent="-514350">
              <a:buFont typeface="+mj-lt"/>
              <a:buAutoNum type="arabicParenR"/>
            </a:pPr>
            <a:r>
              <a:rPr lang="cs-CZ" dirty="0"/>
              <a:t>Jaká byla/jsou jejich řešení (realizovaná i nerealizovaná)?</a:t>
            </a:r>
          </a:p>
          <a:p>
            <a:pPr marL="514350" indent="-514350">
              <a:buFont typeface="+mj-lt"/>
              <a:buAutoNum type="arabicParenR"/>
            </a:pPr>
            <a:r>
              <a:rPr lang="cs-CZ" dirty="0"/>
              <a:t>Jaké byly/jsou  bariery jejich řešení?</a:t>
            </a:r>
          </a:p>
          <a:p>
            <a:endParaRPr lang="cs-CZ" dirty="0"/>
          </a:p>
          <a:p>
            <a:r>
              <a:rPr lang="cs-CZ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Bydlení </a:t>
            </a:r>
          </a:p>
          <a:p>
            <a:r>
              <a:rPr lang="cs-CZ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Město/lokální úroveň </a:t>
            </a:r>
          </a:p>
          <a:p>
            <a:r>
              <a:rPr lang="cs-CZ" dirty="0">
                <a:solidFill>
                  <a:srgbClr val="FF0000"/>
                </a:solidFill>
              </a:rPr>
              <a:t>Kriminalita</a:t>
            </a:r>
          </a:p>
        </p:txBody>
      </p:sp>
    </p:spTree>
    <p:extLst>
      <p:ext uri="{BB962C8B-B14F-4D97-AF65-F5344CB8AC3E}">
        <p14:creationId xmlns:p14="http://schemas.microsoft.com/office/powerpoint/2010/main" val="22348292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FFE8B8-3283-76B4-D8E0-4866F0DB5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NEZISKOVÉ ORGANIZACE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E105E3A-1C01-A903-0893-34B3E37E18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52785"/>
            <a:ext cx="5157787" cy="709301"/>
          </a:xfrm>
        </p:spPr>
        <p:txBody>
          <a:bodyPr/>
          <a:lstStyle/>
          <a:p>
            <a:r>
              <a:rPr lang="cs-CZ" altLang="sk-SK" dirty="0">
                <a:latin typeface="+mj-lt"/>
              </a:rPr>
              <a:t>Výhody NNO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61B012A-4559-220F-A8E6-B9BA4C9572F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dirty="0"/>
              <a:t>?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19BC7A6-8E82-10FA-17AC-581F57289B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73970"/>
            <a:ext cx="5183188" cy="823912"/>
          </a:xfrm>
        </p:spPr>
        <p:txBody>
          <a:bodyPr/>
          <a:lstStyle/>
          <a:p>
            <a:r>
              <a:rPr lang="cs-CZ" altLang="sk-SK" dirty="0">
                <a:latin typeface="+mj-lt"/>
              </a:rPr>
              <a:t>Nevýhody NNO</a:t>
            </a:r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70ED529-4546-8C95-D8D6-FF862F6251D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cs-CZ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585449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9AAD9-D3A1-F127-8ED0-E0EBFF135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96E352-0558-5234-30AE-2DF81CD09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NEZISKOVÉ ORGANIZACE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A95E36E-0C90-A8D7-7763-C56C58DD4B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52785"/>
            <a:ext cx="5157787" cy="709301"/>
          </a:xfrm>
        </p:spPr>
        <p:txBody>
          <a:bodyPr/>
          <a:lstStyle/>
          <a:p>
            <a:r>
              <a:rPr lang="cs-CZ" altLang="sk-SK" dirty="0">
                <a:latin typeface="+mj-lt"/>
              </a:rPr>
              <a:t>Výhody NNO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B79F812-7D7D-D1D5-0BA0-82D140DB45A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altLang="sk-SK" dirty="0">
                <a:latin typeface="+mj-lt"/>
              </a:rPr>
              <a:t>Efektivita</a:t>
            </a:r>
          </a:p>
          <a:p>
            <a:r>
              <a:rPr lang="cs-CZ" altLang="sk-SK" dirty="0">
                <a:latin typeface="+mj-lt"/>
              </a:rPr>
              <a:t>Blízkost tématu</a:t>
            </a:r>
          </a:p>
          <a:p>
            <a:r>
              <a:rPr lang="cs-CZ" altLang="sk-SK" dirty="0">
                <a:latin typeface="+mj-lt"/>
              </a:rPr>
              <a:t>Levnější</a:t>
            </a:r>
          </a:p>
          <a:p>
            <a:r>
              <a:rPr lang="cs-CZ" altLang="sk-SK" dirty="0">
                <a:latin typeface="+mj-lt"/>
              </a:rPr>
              <a:t>Dobrovolná práce</a:t>
            </a:r>
          </a:p>
          <a:p>
            <a:r>
              <a:rPr lang="cs-CZ" altLang="sk-SK" dirty="0">
                <a:latin typeface="+mj-lt"/>
              </a:rPr>
              <a:t>Pružnější reakce i organizační struktura</a:t>
            </a:r>
          </a:p>
          <a:p>
            <a:r>
              <a:rPr lang="cs-CZ" altLang="sk-SK" dirty="0">
                <a:latin typeface="+mj-lt"/>
              </a:rPr>
              <a:t>Neformálnost</a:t>
            </a:r>
          </a:p>
          <a:p>
            <a:r>
              <a:rPr lang="cs-CZ" altLang="sk-SK" dirty="0">
                <a:latin typeface="+mj-lt"/>
              </a:rPr>
              <a:t>Spontánnost</a:t>
            </a:r>
          </a:p>
          <a:p>
            <a:r>
              <a:rPr lang="cs-CZ" altLang="sk-SK" dirty="0">
                <a:latin typeface="+mj-lt"/>
              </a:rPr>
              <a:t>Empatie….</a:t>
            </a:r>
          </a:p>
          <a:p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C4EB8C3-45BB-306D-B095-B54D617344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73970"/>
            <a:ext cx="5183188" cy="823912"/>
          </a:xfrm>
        </p:spPr>
        <p:txBody>
          <a:bodyPr/>
          <a:lstStyle/>
          <a:p>
            <a:r>
              <a:rPr lang="cs-CZ" altLang="sk-SK" dirty="0">
                <a:latin typeface="+mj-lt"/>
              </a:rPr>
              <a:t>Nevýhody NNO</a:t>
            </a:r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2158DFE-369B-B5A2-9E39-AF1EB834197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altLang="sk-SK" dirty="0">
                <a:latin typeface="+mj-lt"/>
              </a:rPr>
              <a:t>Omezený dosah</a:t>
            </a:r>
          </a:p>
          <a:p>
            <a:r>
              <a:rPr lang="cs-CZ" altLang="sk-SK" dirty="0">
                <a:latin typeface="+mj-lt"/>
              </a:rPr>
              <a:t>Postupná profesionalizace</a:t>
            </a:r>
          </a:p>
          <a:p>
            <a:r>
              <a:rPr lang="cs-CZ" altLang="sk-SK" dirty="0">
                <a:latin typeface="+mj-lt"/>
              </a:rPr>
              <a:t>Omezené pole působnosti – tématiky i geograficky</a:t>
            </a:r>
          </a:p>
          <a:p>
            <a:r>
              <a:rPr lang="cs-CZ" altLang="sk-SK" dirty="0">
                <a:latin typeface="+mj-lt"/>
              </a:rPr>
              <a:t>Personální nestabilita</a:t>
            </a:r>
          </a:p>
          <a:p>
            <a:r>
              <a:rPr lang="cs-CZ" altLang="sk-SK" dirty="0">
                <a:latin typeface="+mj-lt"/>
              </a:rPr>
              <a:t>Nedostatek zdrojů….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96914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 aby to nebylo moc jednoduché…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cs-CZ" dirty="0">
                <a:latin typeface="+mj-lt"/>
              </a:rPr>
              <a:t>Porozumění proč k sociálnímu problému dochází </a:t>
            </a:r>
          </a:p>
          <a:p>
            <a:pPr marL="514350" indent="-514350">
              <a:buFont typeface="+mj-lt"/>
              <a:buAutoNum type="arabicParenR"/>
            </a:pPr>
            <a:r>
              <a:rPr lang="cs-CZ" dirty="0">
                <a:latin typeface="+mj-lt"/>
              </a:rPr>
              <a:t>Nalezení a navržení vhodných a fungujících řešení</a:t>
            </a:r>
          </a:p>
          <a:p>
            <a:pPr marL="514350" indent="-514350">
              <a:buFont typeface="+mj-lt"/>
              <a:buAutoNum type="arabicParenR"/>
            </a:pPr>
            <a:r>
              <a:rPr lang="cs-CZ" dirty="0">
                <a:latin typeface="+mj-lt"/>
              </a:rPr>
              <a:t>Nalezení prostředků a podpory těchto řešení</a:t>
            </a:r>
          </a:p>
          <a:p>
            <a:pPr marL="514350" indent="-514350">
              <a:buFont typeface="+mj-lt"/>
              <a:buAutoNum type="arabicParenR"/>
            </a:pPr>
            <a:r>
              <a:rPr lang="cs-CZ" dirty="0">
                <a:latin typeface="+mj-lt"/>
              </a:rPr>
              <a:t>Implementace a vůle pro implementaci </a:t>
            </a:r>
          </a:p>
          <a:p>
            <a:pPr marL="0" indent="0">
              <a:buNone/>
            </a:pPr>
            <a:endParaRPr lang="cs-CZ" dirty="0">
              <a:latin typeface="+mj-lt"/>
            </a:endParaRPr>
          </a:p>
          <a:p>
            <a:pPr marL="457200" lvl="1" indent="0">
              <a:buNone/>
            </a:pPr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Problémy </a:t>
            </a:r>
            <a:r>
              <a:rPr lang="cs-CZ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nevyplývají z nedostatku účinných řešení, ale z nedostatku moci/síly k implementaci těchto řešení </a:t>
            </a:r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(Saul </a:t>
            </a:r>
            <a:r>
              <a:rPr lang="cs-CZ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Alinsky</a:t>
            </a:r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1372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883"/>
    </mc:Choice>
    <mc:Fallback xmlns="">
      <p:transition spd="slow" advTm="121883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85497" y="486801"/>
            <a:ext cx="10515600" cy="5531178"/>
          </a:xfrm>
        </p:spPr>
        <p:txBody>
          <a:bodyPr>
            <a:noAutofit/>
          </a:bodyPr>
          <a:lstStyle/>
          <a:p>
            <a:r>
              <a:rPr lang="cs-CZ" sz="3200" dirty="0"/>
              <a:t>Děkuji za pozornost. </a:t>
            </a:r>
            <a:br>
              <a:rPr lang="cs-CZ" sz="3200" dirty="0"/>
            </a:br>
            <a:br>
              <a:rPr lang="cs-CZ" sz="3200" dirty="0"/>
            </a:br>
            <a:r>
              <a:rPr lang="cs-CZ" sz="3200" dirty="0"/>
              <a:t>Úkol: </a:t>
            </a:r>
            <a:r>
              <a:rPr lang="cs-CZ" sz="3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Co myslel Ulrich Beck rizikovou společností? </a:t>
            </a:r>
            <a:br>
              <a:rPr lang="cs-CZ" sz="3200" dirty="0"/>
            </a:br>
            <a:br>
              <a:rPr lang="cs-CZ" sz="3200" dirty="0"/>
            </a:br>
            <a:br>
              <a:rPr lang="cs-CZ" sz="2400" dirty="0"/>
            </a:br>
            <a:br>
              <a:rPr lang="cs-CZ" sz="2400" dirty="0"/>
            </a:br>
            <a:r>
              <a:rPr lang="cs-CZ" sz="2400" dirty="0"/>
              <a:t>Chcete ještě nějaké zdroje! Čtete Ulricha Becka? Nestačí to? Tak se podívejte třeba na hezké </a:t>
            </a:r>
            <a:r>
              <a:rPr lang="cs-CZ" sz="2400" dirty="0" err="1"/>
              <a:t>tedex</a:t>
            </a:r>
            <a:r>
              <a:rPr lang="cs-CZ" sz="2400" dirty="0"/>
              <a:t> video na téma bezdomovectví a řešení sociálních problémů: </a:t>
            </a:r>
            <a:r>
              <a:rPr lang="cs-CZ" sz="2400" dirty="0">
                <a:hlinkClick r:id="rId2"/>
              </a:rPr>
              <a:t>https://www.youtube.com/watch?v=DVylRwmYmJE</a:t>
            </a:r>
            <a:br>
              <a:rPr lang="cs-CZ" sz="2400" dirty="0"/>
            </a:br>
            <a:br>
              <a:rPr lang="cs-CZ" sz="2400"/>
            </a:br>
            <a:endParaRPr lang="cs-CZ" sz="3600" b="1" dirty="0"/>
          </a:p>
        </p:txBody>
      </p:sp>
    </p:spTree>
    <p:extLst>
      <p:ext uri="{BB962C8B-B14F-4D97-AF65-F5344CB8AC3E}">
        <p14:creationId xmlns:p14="http://schemas.microsoft.com/office/powerpoint/2010/main" val="856354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136"/>
    </mc:Choice>
    <mc:Fallback xmlns="">
      <p:transition spd="slow" advTm="9613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8142F8-0BEA-D929-EC62-08797CC7B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Aktivita: „Problém? Nebo jen nepříjemnost?“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4DE6D1-922C-FE4F-6BCD-C31BCBFEA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Princip:</a:t>
            </a:r>
          </a:p>
          <a:p>
            <a:r>
              <a:rPr lang="cs-CZ" dirty="0">
                <a:solidFill>
                  <a:schemeClr val="accent1"/>
                </a:solidFill>
              </a:rPr>
              <a:t>Levá strana: zastáváte „individuální nepříjemnost“.</a:t>
            </a:r>
          </a:p>
          <a:p>
            <a:r>
              <a:rPr lang="cs-CZ" dirty="0">
                <a:solidFill>
                  <a:schemeClr val="accent4"/>
                </a:solidFill>
              </a:rPr>
              <a:t>Pravá strana: zastáváte „sociální problém“.</a:t>
            </a:r>
          </a:p>
          <a:p>
            <a:pPr marL="0" indent="0">
              <a:buNone/>
            </a:pPr>
            <a:endParaRPr lang="cs-CZ" b="1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dirty="0"/>
              <a:t>Tedy: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>
                <a:solidFill>
                  <a:schemeClr val="accent1"/>
                </a:solidFill>
              </a:rPr>
              <a:t>Levá strana má za úkol hledat argumenty, proč je to </a:t>
            </a:r>
            <a:r>
              <a:rPr lang="cs-CZ" altLang="cs-CZ" b="1" dirty="0">
                <a:solidFill>
                  <a:schemeClr val="accent1"/>
                </a:solidFill>
              </a:rPr>
              <a:t>jen osobní problém</a:t>
            </a:r>
            <a:r>
              <a:rPr lang="cs-CZ" altLang="cs-CZ" dirty="0">
                <a:solidFill>
                  <a:schemeClr val="accent1"/>
                </a:solidFill>
              </a:rPr>
              <a:t>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>
                <a:solidFill>
                  <a:schemeClr val="accent4"/>
                </a:solidFill>
              </a:rPr>
              <a:t>Pravá strana argumentuje, proč jde o </a:t>
            </a:r>
            <a:r>
              <a:rPr lang="cs-CZ" altLang="cs-CZ" b="1" dirty="0">
                <a:solidFill>
                  <a:schemeClr val="accent4"/>
                </a:solidFill>
              </a:rPr>
              <a:t>společenský problém</a:t>
            </a:r>
            <a:endParaRPr lang="cs-CZ" altLang="cs-CZ" dirty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Neznamená to, že si to myslíte!</a:t>
            </a:r>
            <a:r>
              <a:rPr lang="cs-CZ" dirty="0"/>
              <a:t> Je to jen role pro dnešní aktivitu.</a:t>
            </a:r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171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21DD7B-8EF8-EAEC-EA96-DDB180D22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275222"/>
          </a:xfrm>
        </p:spPr>
        <p:txBody>
          <a:bodyPr/>
          <a:lstStyle/>
          <a:p>
            <a:r>
              <a:rPr lang="cs-CZ" dirty="0"/>
              <a:t>„Někteří studenti neumí psát slohovou práci bez AI.“</a:t>
            </a:r>
          </a:p>
        </p:txBody>
      </p:sp>
    </p:spTree>
    <p:extLst>
      <p:ext uri="{BB962C8B-B14F-4D97-AF65-F5344CB8AC3E}">
        <p14:creationId xmlns:p14="http://schemas.microsoft.com/office/powerpoint/2010/main" val="2832502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60FDC-A27A-B0D4-FC4B-5CE98DCD0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5C3D4A-64FB-538A-37F0-04C081AFD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275222"/>
          </a:xfrm>
        </p:spPr>
        <p:txBody>
          <a:bodyPr/>
          <a:lstStyle/>
          <a:p>
            <a:r>
              <a:rPr lang="cs-CZ" dirty="0"/>
              <a:t>„V Praze je drahé bydlení.“</a:t>
            </a:r>
          </a:p>
        </p:txBody>
      </p:sp>
    </p:spTree>
    <p:extLst>
      <p:ext uri="{BB962C8B-B14F-4D97-AF65-F5344CB8AC3E}">
        <p14:creationId xmlns:p14="http://schemas.microsoft.com/office/powerpoint/2010/main" val="1661697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6353C-D35D-2FFF-2417-CB9341683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387A66-6D85-1AE0-90AE-5C1C6A08C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275222"/>
          </a:xfrm>
        </p:spPr>
        <p:txBody>
          <a:bodyPr/>
          <a:lstStyle/>
          <a:p>
            <a:r>
              <a:rPr lang="cs-CZ" dirty="0"/>
              <a:t>„Mladí lidé tráví příliš času na mobilu.“</a:t>
            </a:r>
          </a:p>
        </p:txBody>
      </p:sp>
    </p:spTree>
    <p:extLst>
      <p:ext uri="{BB962C8B-B14F-4D97-AF65-F5344CB8AC3E}">
        <p14:creationId xmlns:p14="http://schemas.microsoft.com/office/powerpoint/2010/main" val="1161032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00748-4ABF-887B-1713-B0D29B1E9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2CF923-CAC9-66F6-EBF7-54B3D6334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275222"/>
          </a:xfrm>
        </p:spPr>
        <p:txBody>
          <a:bodyPr/>
          <a:lstStyle/>
          <a:p>
            <a:r>
              <a:rPr lang="cs-CZ" dirty="0"/>
              <a:t>„Lidé s postižením mají horší přístup k pracovnímu trhu.“</a:t>
            </a:r>
          </a:p>
        </p:txBody>
      </p:sp>
    </p:spTree>
    <p:extLst>
      <p:ext uri="{BB962C8B-B14F-4D97-AF65-F5344CB8AC3E}">
        <p14:creationId xmlns:p14="http://schemas.microsoft.com/office/powerpoint/2010/main" val="4098455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3564A-294E-B106-BD10-60A963690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33F1C-5C6B-960D-8423-D7E03D2B1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275222"/>
          </a:xfrm>
        </p:spPr>
        <p:txBody>
          <a:bodyPr/>
          <a:lstStyle/>
          <a:p>
            <a:r>
              <a:rPr lang="cs-CZ" dirty="0"/>
              <a:t>„Na venkově nejezdí večer autobus.“</a:t>
            </a:r>
          </a:p>
        </p:txBody>
      </p:sp>
    </p:spTree>
    <p:extLst>
      <p:ext uri="{BB962C8B-B14F-4D97-AF65-F5344CB8AC3E}">
        <p14:creationId xmlns:p14="http://schemas.microsoft.com/office/powerpoint/2010/main" val="3098778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4796</TotalTime>
  <Words>1780</Words>
  <Application>Microsoft Office PowerPoint</Application>
  <PresentationFormat>Širokoúhlá obrazovka</PresentationFormat>
  <Paragraphs>195</Paragraphs>
  <Slides>33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42" baseType="lpstr">
      <vt:lpstr>Aptos</vt:lpstr>
      <vt:lpstr>Arial</vt:lpstr>
      <vt:lpstr>Calibri</vt:lpstr>
      <vt:lpstr>Calibri Light</vt:lpstr>
      <vt:lpstr>capitolium-news-2</vt:lpstr>
      <vt:lpstr>Segoe UI</vt:lpstr>
      <vt:lpstr>Symbol</vt:lpstr>
      <vt:lpstr>Times New Roman</vt:lpstr>
      <vt:lpstr>Office Theme</vt:lpstr>
      <vt:lpstr>SOCIÁLNÍ PROBLÉMY </vt:lpstr>
      <vt:lpstr>Obsah a cíle hodiny</vt:lpstr>
      <vt:lpstr>Reflexe hodin s hosty</vt:lpstr>
      <vt:lpstr>Aktivita: „Problém? Nebo jen nepříjemnost?“</vt:lpstr>
      <vt:lpstr>„Někteří studenti neumí psát slohovou práci bez AI.“</vt:lpstr>
      <vt:lpstr>„V Praze je drahé bydlení.“</vt:lpstr>
      <vt:lpstr>„Mladí lidé tráví příliš času na mobilu.“</vt:lpstr>
      <vt:lpstr>„Lidé s postižením mají horší přístup k pracovnímu trhu.“</vt:lpstr>
      <vt:lpstr>„Na venkově nejezdí večer autobus.“</vt:lpstr>
      <vt:lpstr>„Někdo si nemůže dovolit jít k zubaři.“</vt:lpstr>
      <vt:lpstr>Řešení sociálních problémů ….jsou často úplně vedle, ale někdy také ne</vt:lpstr>
      <vt:lpstr>Sociální problém: opakování </vt:lpstr>
      <vt:lpstr>Řešení sociálních problémů</vt:lpstr>
      <vt:lpstr>Nezamýšlené důsledky (ne)řešení SP </vt:lpstr>
      <vt:lpstr>Přervávání sociálních problémů</vt:lpstr>
      <vt:lpstr>Public Policy – analýza a tvorba veřejných politik </vt:lpstr>
      <vt:lpstr>Public Policy – analýza a tvorba veřejných politik „policy cycle“ </vt:lpstr>
      <vt:lpstr>Proč policy cycle zas tak úplně neplatí?  </vt:lpstr>
      <vt:lpstr>Top-Down řešení sociálních problémů </vt:lpstr>
      <vt:lpstr>Top-Down řešení sociálních problémů I.</vt:lpstr>
      <vt:lpstr>Top-Down řešení sociálních problémů II.</vt:lpstr>
      <vt:lpstr>Bottom-Up řešení sociálních problémů </vt:lpstr>
      <vt:lpstr>Bottom-Up řešení sociálních problémů </vt:lpstr>
      <vt:lpstr>Bottom-Up řešení sociálních problémů </vt:lpstr>
      <vt:lpstr> Řešení SP </vt:lpstr>
      <vt:lpstr>NEZISKOVÉ ORGANIZACE - nevytvářejí zisk k přerozdělení mezi své vlastníky, správce nebo zakladatele, zisk mohou vytvořit, ale musí ho zase vložit zpět do rozvoje organizace a plnění jejího poslání.</vt:lpstr>
      <vt:lpstr>V ČR je zhruba 150 000 NNO…</vt:lpstr>
      <vt:lpstr>Programové prohlášení nastupující vlády obsahuje:</vt:lpstr>
      <vt:lpstr>NEZISKOVÉ ORGANIZACE</vt:lpstr>
      <vt:lpstr>NEZISKOVÉ ORGANIZACE</vt:lpstr>
      <vt:lpstr>NEZISKOVÉ ORGANIZACE</vt:lpstr>
      <vt:lpstr>A aby to nebylo moc jednoduché…</vt:lpstr>
      <vt:lpstr>Děkuji za pozornost.   Úkol: Co myslel Ulrich Beck rizikovou společností?     Chcete ještě nějaké zdroje! Čtete Ulricha Becka? Nestačí to? Tak se podívejte třeba na hezké tedex video na téma bezdomovectví a řešení sociálních problémů: https://www.youtube.com/watch?v=DVylRwmYmJE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PROBLÉMY</dc:title>
  <dc:creator>Marie Jelínková</dc:creator>
  <cp:lastModifiedBy>Marie Jelínková</cp:lastModifiedBy>
  <cp:revision>167</cp:revision>
  <dcterms:created xsi:type="dcterms:W3CDTF">2020-10-05T18:12:30Z</dcterms:created>
  <dcterms:modified xsi:type="dcterms:W3CDTF">2025-12-10T14:47:11Z</dcterms:modified>
</cp:coreProperties>
</file>