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471" r:id="rId2"/>
    <p:sldId id="2395" r:id="rId3"/>
    <p:sldId id="2479" r:id="rId4"/>
    <p:sldId id="2476" r:id="rId5"/>
    <p:sldId id="2475" r:id="rId6"/>
    <p:sldId id="2482" r:id="rId7"/>
    <p:sldId id="2494" r:id="rId8"/>
    <p:sldId id="2495" r:id="rId9"/>
    <p:sldId id="2496" r:id="rId10"/>
    <p:sldId id="2493" r:id="rId1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7" pos="7654" userDrawn="1">
          <p15:clr>
            <a:srgbClr val="A4A3A4"/>
          </p15:clr>
        </p15:guide>
        <p15:guide id="18" pos="14302" userDrawn="1">
          <p15:clr>
            <a:srgbClr val="A4A3A4"/>
          </p15:clr>
        </p15:guide>
        <p15:guide id="21" orient="horz" pos="4296" userDrawn="1">
          <p15:clr>
            <a:srgbClr val="A4A3A4"/>
          </p15:clr>
        </p15:guide>
        <p15:guide id="22" pos="1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B8BBC1"/>
    <a:srgbClr val="F4F3F5"/>
    <a:srgbClr val="F3F3F3"/>
    <a:srgbClr val="FAF8FC"/>
    <a:srgbClr val="AA8A78"/>
    <a:srgbClr val="55677C"/>
    <a:srgbClr val="3C3B41"/>
    <a:srgbClr val="FAF8FB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94" autoAdjust="0"/>
    <p:restoredTop sz="96092" autoAdjust="0"/>
  </p:normalViewPr>
  <p:slideViewPr>
    <p:cSldViewPr snapToGrid="0" snapToObjects="1">
      <p:cViewPr>
        <p:scale>
          <a:sx n="39" d="100"/>
          <a:sy n="39" d="100"/>
        </p:scale>
        <p:origin x="-348" y="156"/>
      </p:cViewPr>
      <p:guideLst>
        <p:guide orient="horz" pos="4296"/>
        <p:guide pos="7654"/>
        <p:guide pos="14302"/>
        <p:guide pos="1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 Light"/>
              </a:defRPr>
            </a:lvl1pPr>
          </a:lstStyle>
          <a:p>
            <a:fld id="{EFC10EE1-B198-C942-8235-326C972CBB30}" type="datetimeFigureOut">
              <a:rPr lang="en-US" smtClean="0"/>
              <a:pPr/>
              <a:t>2/23/2020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 Ligh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 Light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1pPr>
    <a:lvl2pPr marL="914217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2pPr>
    <a:lvl3pPr marL="1828434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3pPr>
    <a:lvl4pPr marL="2742651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4pPr>
    <a:lvl5pPr marL="3656868" algn="l" defTabSz="914217" rtl="0" eaLnBrk="1" latinLnBrk="0" hangingPunct="1">
      <a:defRPr sz="2400" kern="1200">
        <a:solidFill>
          <a:schemeClr val="tx1"/>
        </a:solidFill>
        <a:latin typeface="Calibri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1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341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8A9B0-80EF-A34D-B345-E2DEC5501E01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6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8A9B0-80EF-A34D-B345-E2DEC5501E0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58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4876800" cy="309154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21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437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65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0" y="0"/>
            <a:ext cx="12947650" cy="13715999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67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1673225" y="2220686"/>
            <a:ext cx="8753554" cy="1149531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7620000" y="566057"/>
            <a:ext cx="13489668" cy="629194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09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868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4456410" y="1"/>
            <a:ext cx="9921240" cy="1371600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71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/>
          <p:cNvSpPr>
            <a:spLocks noGrp="1"/>
          </p:cNvSpPr>
          <p:nvPr>
            <p:ph type="pic" sz="quarter" idx="24"/>
          </p:nvPr>
        </p:nvSpPr>
        <p:spPr>
          <a:xfrm>
            <a:off x="198120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9027855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26"/>
          </p:nvPr>
        </p:nvSpPr>
        <p:spPr>
          <a:xfrm>
            <a:off x="16074510" y="5158739"/>
            <a:ext cx="6461760" cy="402336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28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2"/>
          <p:cNvSpPr>
            <a:spLocks noGrp="1"/>
          </p:cNvSpPr>
          <p:nvPr>
            <p:ph type="pic" sz="quarter" idx="25"/>
          </p:nvPr>
        </p:nvSpPr>
        <p:spPr>
          <a:xfrm>
            <a:off x="6963410" y="1451867"/>
            <a:ext cx="10359390" cy="6757768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2800"/>
            </a:lvl1pPr>
          </a:lstStyle>
          <a:p>
            <a:endParaRPr lang="en-US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501004" y="714705"/>
            <a:ext cx="1812469" cy="645479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1004882" y="690390"/>
            <a:ext cx="1021680" cy="615517"/>
          </a:xfrm>
          <a:prstGeom prst="rect">
            <a:avLst/>
          </a:prstGeom>
          <a:noFill/>
        </p:spPr>
        <p:txBody>
          <a:bodyPr wrap="none" lIns="182843" tIns="91422" rIns="182843" bIns="91422" rtlCol="0">
            <a:spAutoFit/>
          </a:bodyPr>
          <a:lstStyle/>
          <a:p>
            <a:pPr algn="ctr"/>
            <a:fld id="{260E2A6B-A809-4840-BF14-8648BC0BDF87}" type="slidenum">
              <a:rPr lang="id-ID" sz="2800" b="0" i="0" smtClean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pPr algn="ctr"/>
              <a:t>‹#›</a:t>
            </a:fld>
            <a:r>
              <a:rPr lang="id-ID" sz="2800" b="0" i="0" dirty="0">
                <a:solidFill>
                  <a:schemeClr val="bg1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01" r:id="rId2"/>
    <p:sldLayoutId id="2147483938" r:id="rId3"/>
    <p:sldLayoutId id="2147483939" r:id="rId4"/>
    <p:sldLayoutId id="2147483940" r:id="rId5"/>
    <p:sldLayoutId id="2147483941" r:id="rId6"/>
    <p:sldLayoutId id="2147483949" r:id="rId7"/>
    <p:sldLayoutId id="2147483950" r:id="rId8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kern="1200">
          <a:solidFill>
            <a:schemeClr val="tx1"/>
          </a:solidFill>
          <a:latin typeface="Montserrat Hairline" charset="0"/>
          <a:ea typeface="Montserrat Hairline" charset="0"/>
          <a:cs typeface="Montserrat Hairline" charset="0"/>
        </a:defRPr>
      </a:lvl1pPr>
    </p:titleStyle>
    <p:bodyStyle>
      <a:lvl1pPr marL="0" indent="0" algn="l" defTabSz="1828434" rtl="0" eaLnBrk="1" latinLnBrk="0" hangingPunct="1">
        <a:lnSpc>
          <a:spcPct val="90000"/>
        </a:lnSpc>
        <a:spcBef>
          <a:spcPts val="2000"/>
        </a:spcBef>
        <a:buFont typeface="Arial" charset="0"/>
        <a:buNone/>
        <a:defRPr lang="en-US" sz="48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1pPr>
      <a:lvl2pPr marL="914217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40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2pPr>
      <a:lvl3pPr marL="1828434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6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3pPr>
      <a:lvl4pPr marL="2742651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 smtClean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4pPr>
      <a:lvl5pPr marL="3656868" indent="0" algn="l" defTabSz="1828434" rtl="0" eaLnBrk="1" latinLnBrk="0" hangingPunct="1">
        <a:lnSpc>
          <a:spcPct val="90000"/>
        </a:lnSpc>
        <a:spcBef>
          <a:spcPts val="1000"/>
        </a:spcBef>
        <a:buFont typeface="Arial" charset="0"/>
        <a:buNone/>
        <a:defRPr lang="en-US" sz="3200" kern="1200" dirty="0">
          <a:solidFill>
            <a:schemeClr val="tx1"/>
          </a:solidFill>
          <a:effectLst/>
          <a:latin typeface="Montserrat Hairline" charset="0"/>
          <a:ea typeface="Montserrat Hairline" charset="0"/>
          <a:cs typeface="Montserrat Hairline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l1.cuni.cz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rka.Lojdova@ff.cuni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g"/><Relationship Id="rId4" Type="http://schemas.openxmlformats.org/officeDocument/2006/relationships/hyperlink" Target="https://www.chicagomanualofstyle.org/tools_citationguide/citation-guide-1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3707027" y="2842055"/>
            <a:ext cx="18189146" cy="9325630"/>
            <a:chOff x="3591079" y="2842055"/>
            <a:chExt cx="18189146" cy="9325630"/>
          </a:xfrm>
        </p:grpSpPr>
        <p:sp>
          <p:nvSpPr>
            <p:cNvPr id="10" name="TextBox 9"/>
            <p:cNvSpPr txBox="1"/>
            <p:nvPr/>
          </p:nvSpPr>
          <p:spPr>
            <a:xfrm>
              <a:off x="3591079" y="2842055"/>
              <a:ext cx="18189146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0000" spc="600" dirty="0" smtClean="0">
                  <a:solidFill>
                    <a:schemeClr val="tx2"/>
                  </a:solidFill>
                  <a:latin typeface="Playfair Display SC" charset="0"/>
                  <a:ea typeface="Playfair Display SC" charset="0"/>
                  <a:cs typeface="Playfair Display SC" charset="0"/>
                </a:rPr>
                <a:t>BEYOND ART THEORIES </a:t>
              </a:r>
            </a:p>
            <a:p>
              <a:pPr algn="ctr"/>
              <a:endParaRPr lang="en-US" sz="20000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774614" y="8002947"/>
              <a:ext cx="6814239" cy="820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endParaRPr lang="en-US" b="1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457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0991396" y="10085924"/>
            <a:ext cx="10118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Thank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you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!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See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you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next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48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time</a:t>
            </a:r>
            <a:r>
              <a:rPr lang="cs-CZ" sz="48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!</a:t>
            </a:r>
            <a:endParaRPr lang="en-US" sz="48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126" y="3231043"/>
            <a:ext cx="9431177" cy="5358623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4338" y="6373813"/>
            <a:ext cx="57578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ástupný symbol pro obrázek 5"/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213207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73226" y="1883539"/>
            <a:ext cx="10591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pc="600" dirty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ABOUT THE </a:t>
            </a:r>
            <a:r>
              <a:rPr lang="en-US" sz="54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LECTURES „TECHNICALLY“</a:t>
            </a:r>
            <a:endParaRPr lang="en-US" sz="5400" b="1" spc="600" dirty="0">
              <a:solidFill>
                <a:schemeClr val="tx2"/>
              </a:solidFill>
              <a:latin typeface="Playfair Display SC" charset="0"/>
              <a:ea typeface="Playfair Display SC" charset="0"/>
              <a:cs typeface="Playfair Display SC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68496" y="5371295"/>
            <a:ext cx="887250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About the lecture: a part of a project of the faculty to support  teaching in English →Erasmus+ students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The topic of the cycle: "The End of the Future of Art," however, in the beginning, I have to address some organizational/ administrative issues: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en-US" sz="2000" b="1" dirty="0" smtClean="0">
                <a:latin typeface="Montserrat Light" charset="0"/>
                <a:ea typeface="Montserrat Light" charset="0"/>
                <a:cs typeface="Montserrat Light" charset="0"/>
              </a:rPr>
              <a:t>MOODLE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= online storage of documents </a:t>
            </a:r>
            <a:r>
              <a:rPr lang="cs-CZ" sz="2000" dirty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000" dirty="0">
                <a:latin typeface="Montserrat Light" charset="0"/>
                <a:ea typeface="Montserrat Light" charset="0"/>
                <a:cs typeface="Montserrat Light" charset="0"/>
                <a:hlinkClick r:id="rId3"/>
              </a:rPr>
              <a:t>https://dl1.cuni.cz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  <a:hlinkClick r:id="rId3"/>
              </a:rPr>
              <a:t>/</a:t>
            </a:r>
            <a:endParaRPr lang="cs-CZ" sz="20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2)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   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Organization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of the academic year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Summer term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7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.2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-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15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.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5.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Assessment period: 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18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.5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. – 30.6.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+ 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1.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9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.-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.9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(September)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NO class on 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13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.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4.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201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20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(Easter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Monday)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and most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pro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b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ably on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: 27. 4. (</a:t>
            </a:r>
            <a:r>
              <a:rPr lang="cs-CZ" sz="2000" dirty="0" err="1" smtClean="0">
                <a:latin typeface="Montserrat Light" charset="0"/>
                <a:ea typeface="Montserrat Light" charset="0"/>
                <a:cs typeface="Montserrat Light" charset="0"/>
              </a:rPr>
              <a:t>Dean´s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000" dirty="0" err="1" smtClean="0">
                <a:latin typeface="Montserrat Light" charset="0"/>
                <a:ea typeface="Montserrat Light" charset="0"/>
                <a:cs typeface="Montserrat Light" charset="0"/>
              </a:rPr>
              <a:t>day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)  (</a:t>
            </a:r>
            <a:r>
              <a:rPr lang="cs-CZ" sz="2000" dirty="0" err="1" smtClean="0">
                <a:latin typeface="Montserrat Light" charset="0"/>
                <a:ea typeface="Montserrat Light" charset="0"/>
                <a:cs typeface="Montserrat Light" charset="0"/>
              </a:rPr>
              <a:t>afternoon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???)</a:t>
            </a:r>
          </a:p>
          <a:p>
            <a:pPr>
              <a:lnSpc>
                <a:spcPct val="150000"/>
              </a:lnSpc>
            </a:pPr>
            <a:endParaRPr lang="cs-CZ" sz="20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0" y="568410"/>
            <a:ext cx="12947650" cy="12763413"/>
          </a:xfrm>
        </p:spPr>
      </p:pic>
      <p:sp>
        <p:nvSpPr>
          <p:cNvPr id="2" name="TextovéPole 1"/>
          <p:cNvSpPr txBox="1"/>
          <p:nvPr/>
        </p:nvSpPr>
        <p:spPr>
          <a:xfrm>
            <a:off x="11430000" y="12630494"/>
            <a:ext cx="12764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http://jennymustard.com/plan-with-me-monthly-minimalist-journal-scheduling/</a:t>
            </a:r>
          </a:p>
        </p:txBody>
      </p:sp>
    </p:spTree>
    <p:extLst>
      <p:ext uri="{BB962C8B-B14F-4D97-AF65-F5344CB8AC3E}">
        <p14:creationId xmlns:p14="http://schemas.microsoft.com/office/powerpoint/2010/main" val="151826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0991397" y="1845025"/>
            <a:ext cx="1059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spc="600" dirty="0" err="1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Assessment</a:t>
            </a:r>
            <a:endParaRPr lang="en-US" sz="6000" b="1" spc="600" dirty="0">
              <a:solidFill>
                <a:srgbClr val="000000"/>
              </a:solidFill>
              <a:latin typeface="Playfair Display SC" charset="0"/>
              <a:ea typeface="Playfair Display SC" charset="0"/>
              <a:cs typeface="Playfair Display SC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991397" y="3962769"/>
            <a:ext cx="5631603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b="1" spc="600" dirty="0" smtClean="0">
                <a:solidFill>
                  <a:srgbClr val="D6AE7E"/>
                </a:solidFill>
                <a:latin typeface="Montserrat Semi" charset="0"/>
                <a:ea typeface="Montserrat Semi" charset="0"/>
                <a:cs typeface="Montserrat Semi" charset="0"/>
              </a:rPr>
              <a:t>active </a:t>
            </a:r>
            <a:r>
              <a:rPr lang="en-US" sz="1800" b="1" spc="600" dirty="0">
                <a:solidFill>
                  <a:srgbClr val="D6AE7E"/>
                </a:solidFill>
                <a:latin typeface="Montserrat Semi" charset="0"/>
                <a:ea typeface="Montserrat Semi" charset="0"/>
                <a:cs typeface="Montserrat Semi" charset="0"/>
              </a:rPr>
              <a:t>participation ( 40%) and an </a:t>
            </a:r>
            <a:r>
              <a:rPr lang="en-US" sz="1800" b="1" spc="600" dirty="0" smtClean="0">
                <a:solidFill>
                  <a:srgbClr val="D6AE7E"/>
                </a:solidFill>
                <a:latin typeface="Montserrat Semi" charset="0"/>
                <a:ea typeface="Montserrat Semi" charset="0"/>
                <a:cs typeface="Montserrat Semi" charset="0"/>
              </a:rPr>
              <a:t>essay </a:t>
            </a:r>
            <a:r>
              <a:rPr lang="en-US" sz="1800" b="1" spc="600" dirty="0">
                <a:solidFill>
                  <a:srgbClr val="D6AE7E"/>
                </a:solidFill>
                <a:latin typeface="Montserrat Semi" charset="0"/>
                <a:ea typeface="Montserrat Semi" charset="0"/>
                <a:cs typeface="Montserrat Semi" charset="0"/>
              </a:rPr>
              <a:t>(60%)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991397" y="5001024"/>
            <a:ext cx="50106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Essay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: </a:t>
            </a:r>
            <a:r>
              <a:rPr lang="cs-CZ" sz="24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3000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- </a:t>
            </a:r>
            <a:r>
              <a:rPr lang="cs-CZ" sz="24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3</a:t>
            </a:r>
            <a:r>
              <a:rPr lang="cs-CZ" sz="2400" b="1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5</a:t>
            </a:r>
            <a:r>
              <a:rPr lang="cs-CZ" sz="24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00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words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Topic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: based on  this lecture and further 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reading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(texts will be uploaded on Moodle page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)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Consultation of the topic: </a:t>
            </a:r>
            <a:r>
              <a:rPr lang="cs-CZ" sz="24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14. 4. 2019 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(via e-mail)</a:t>
            </a:r>
          </a:p>
          <a:p>
            <a:pPr>
              <a:lnSpc>
                <a:spcPct val="150000"/>
              </a:lnSpc>
            </a:pPr>
            <a:endParaRPr lang="cs-CZ" sz="2400" b="1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Deadline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: </a:t>
            </a:r>
            <a:r>
              <a:rPr lang="cs-CZ" sz="2400" b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????</a:t>
            </a:r>
            <a:endParaRPr lang="en-US" sz="2400" b="1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072157" y="5001024"/>
            <a:ext cx="501060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E-mail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address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: 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hlinkClick r:id="rId3"/>
              </a:rPr>
              <a:t>Sarka.Lojdova@ff.cuni.cz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Formal</a:t>
            </a: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requirements</a:t>
            </a: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: </a:t>
            </a:r>
            <a:r>
              <a:rPr lang="cs-CZ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bibliographic</a:t>
            </a: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 </a:t>
            </a:r>
            <a:r>
              <a:rPr lang="cs-CZ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references</a:t>
            </a: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For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ex. Chicago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Manual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of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Style:</a:t>
            </a:r>
          </a:p>
          <a:p>
            <a:pPr>
              <a:lnSpc>
                <a:spcPct val="150000"/>
              </a:lnSpc>
            </a:pP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hlinkClick r:id="rId4"/>
              </a:rPr>
              <a:t>https://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  <a:hlinkClick r:id="rId4"/>
              </a:rPr>
              <a:t>www.chicagomanualofstyle.org/tools_citationguide/citation-guide-1.html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sz="quarter" idx="1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50921"/>
            <a:ext cx="9921240" cy="6614160"/>
          </a:xfrm>
        </p:spPr>
      </p:pic>
    </p:spTree>
    <p:extLst>
      <p:ext uri="{BB962C8B-B14F-4D97-AF65-F5344CB8AC3E}">
        <p14:creationId xmlns:p14="http://schemas.microsoft.com/office/powerpoint/2010/main" val="35786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673226" y="1883539"/>
            <a:ext cx="1059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Beyond</a:t>
            </a:r>
            <a:r>
              <a:rPr lang="cs-CZ" sz="48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Art </a:t>
            </a:r>
            <a:r>
              <a:rPr lang="cs-CZ" sz="48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Theories</a:t>
            </a:r>
            <a:endParaRPr lang="en-US" sz="4800" b="1" spc="600" dirty="0">
              <a:solidFill>
                <a:schemeClr val="tx2"/>
              </a:solidFill>
              <a:latin typeface="Playfair Display SC" charset="0"/>
              <a:ea typeface="Playfair Display SC" charset="0"/>
              <a:cs typeface="Playfair Display SC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73226" y="3436045"/>
            <a:ext cx="5631603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800" b="1" spc="600" dirty="0" smtClean="0">
                <a:solidFill>
                  <a:schemeClr val="accent2"/>
                </a:solidFill>
                <a:latin typeface="Montserrat Semi" charset="0"/>
                <a:ea typeface="Montserrat Semi" charset="0"/>
                <a:cs typeface="Montserrat Semi" charset="0"/>
              </a:rPr>
              <a:t>LECTURES OVERVIEW</a:t>
            </a:r>
            <a:endParaRPr lang="en-US" sz="1800" b="1" spc="600" dirty="0">
              <a:solidFill>
                <a:schemeClr val="accent2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74226" y="4443718"/>
            <a:ext cx="8872504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1) Introductory lecture: the task of defining art in the contemporary debate (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Andina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, 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Lamarque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, Lopes, Kieran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)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2) the problem of nature of art in the historical perspective: the origin of the question in European thinking: Paul Oscar </a:t>
            </a:r>
            <a:r>
              <a:rPr lang="en-US" sz="2000" dirty="0" err="1" smtClean="0">
                <a:latin typeface="Montserrat Light" charset="0"/>
                <a:ea typeface="Montserrat Light" charset="0"/>
                <a:cs typeface="Montserrat Light" charset="0"/>
              </a:rPr>
              <a:t>Kristeller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3) 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Antiessentialism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 in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Aesthetics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4) How to define art? The problem of real definition and different attitudes towards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it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5) Functional definitions: the leading representatives of this attitude: Monroe C. Beardsley, Nelson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Goodman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6) „The 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Artworld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“ and a possibility of an institutional definition of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art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7) The institutional theory of art: 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Geroge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 Dickie- the first version of his theory and the criticism of </a:t>
            </a:r>
            <a:r>
              <a:rPr lang="en-US" sz="2000" dirty="0" err="1">
                <a:latin typeface="Montserrat Light" charset="0"/>
                <a:ea typeface="Montserrat Light" charset="0"/>
                <a:cs typeface="Montserrat Light" charset="0"/>
              </a:rPr>
              <a:t>Dicke’s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conception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8) Institutional theory revisited: George Dickie and The Art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Circle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9) Arthur C. Danto and art as embodied meaning.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10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) Contemporary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alternatives</a:t>
            </a:r>
            <a:endParaRPr lang="cs-CZ" sz="2000" dirty="0" smtClean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)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What is art? as the wrong question for philosophy. Dominic McIver Lopes and what is beyond art 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theories</a:t>
            </a:r>
            <a:endParaRPr lang="en-US" sz="20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1</a:t>
            </a:r>
            <a:r>
              <a:rPr lang="cs-CZ" sz="2000" dirty="0" smtClean="0">
                <a:latin typeface="Montserrat Light" charset="0"/>
                <a:ea typeface="Montserrat Light" charset="0"/>
                <a:cs typeface="Montserrat Light" charset="0"/>
              </a:rPr>
              <a:t>2</a:t>
            </a:r>
            <a:r>
              <a:rPr lang="en-US" sz="2000" dirty="0" smtClean="0">
                <a:latin typeface="Montserrat Light" charset="0"/>
                <a:ea typeface="Montserrat Light" charset="0"/>
                <a:cs typeface="Montserrat Light" charset="0"/>
              </a:rPr>
              <a:t>) </a:t>
            </a:r>
            <a:r>
              <a:rPr lang="en-US" sz="2000" dirty="0">
                <a:latin typeface="Montserrat Light" charset="0"/>
                <a:ea typeface="Montserrat Light" charset="0"/>
                <a:cs typeface="Montserrat Light" charset="0"/>
              </a:rPr>
              <a:t>Final lecture: summary. Does it make sense to define art? </a:t>
            </a: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23" b="129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76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2167437" y="1845025"/>
            <a:ext cx="10591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Inspiration</a:t>
            </a:r>
            <a:r>
              <a:rPr lang="cs-CZ" sz="60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r>
              <a:rPr lang="cs-CZ" sz="60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for</a:t>
            </a:r>
            <a:r>
              <a:rPr lang="cs-CZ" sz="60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r>
              <a:rPr lang="cs-CZ" sz="60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this</a:t>
            </a:r>
            <a:r>
              <a:rPr lang="cs-CZ" sz="60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r>
              <a:rPr lang="cs-CZ" sz="6000" b="1" spc="600" dirty="0" err="1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course</a:t>
            </a:r>
            <a:r>
              <a:rPr lang="cs-CZ" sz="6000" b="1" spc="600" dirty="0" smtClean="0">
                <a:solidFill>
                  <a:schemeClr val="tx2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endParaRPr lang="en-US" sz="6000" b="1" spc="600" dirty="0">
              <a:solidFill>
                <a:schemeClr val="tx2"/>
              </a:solidFill>
              <a:latin typeface="Playfair Display SC" charset="0"/>
              <a:ea typeface="Playfair Display SC" charset="0"/>
              <a:cs typeface="Playfair Display SC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7437" y="3962769"/>
            <a:ext cx="5631603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800" b="1" spc="600" dirty="0" smtClean="0">
                <a:solidFill>
                  <a:schemeClr val="accent2"/>
                </a:solidFill>
                <a:latin typeface="Montserrat Semi" charset="0"/>
                <a:ea typeface="Montserrat Semi" charset="0"/>
                <a:cs typeface="Montserrat Semi" charset="0"/>
              </a:rPr>
              <a:t>  </a:t>
            </a:r>
            <a:endParaRPr lang="en-US" sz="1800" b="1" spc="600" dirty="0">
              <a:solidFill>
                <a:schemeClr val="accent2"/>
              </a:solidFill>
              <a:latin typeface="Montserrat Semi" charset="0"/>
              <a:ea typeface="Montserrat Semi" charset="0"/>
              <a:cs typeface="Montserrat Semi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167437" y="5001024"/>
            <a:ext cx="1013989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Dominic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McIver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Lopes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and his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book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i="1" dirty="0" err="1" smtClean="0">
                <a:latin typeface="Montserrat Light" charset="0"/>
                <a:ea typeface="Montserrat Light" charset="0"/>
                <a:cs typeface="Montserrat Light" charset="0"/>
              </a:rPr>
              <a:t>Beyond</a:t>
            </a:r>
            <a:r>
              <a:rPr lang="cs-CZ" sz="2400" i="1" dirty="0" smtClean="0">
                <a:latin typeface="Montserrat Light" charset="0"/>
                <a:ea typeface="Montserrat Light" charset="0"/>
                <a:cs typeface="Montserrat Light" charset="0"/>
              </a:rPr>
              <a:t> Art, 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2014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?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What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art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is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? : on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the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one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hand: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omnipresent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,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traditional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way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of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asking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;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On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the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other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hand?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Does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it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make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sense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? 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Art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theories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vs. art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definitions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cs-CZ" sz="2400" dirty="0"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BEYOND: </a:t>
            </a:r>
            <a:r>
              <a:rPr lang="cs-CZ" sz="2400" dirty="0" err="1" smtClean="0">
                <a:latin typeface="Montserrat Light" charset="0"/>
                <a:ea typeface="Montserrat Light" charset="0"/>
                <a:cs typeface="Montserrat Light" charset="0"/>
              </a:rPr>
              <a:t>Lopes</a:t>
            </a:r>
            <a:r>
              <a:rPr lang="cs-CZ" sz="2400" dirty="0" smtClean="0">
                <a:latin typeface="Montserrat Light" charset="0"/>
                <a:ea typeface="Montserrat Light" charset="0"/>
                <a:cs typeface="Montserrat Light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Montserrat Light" charset="0"/>
                <a:ea typeface="Montserrat Light" charset="0"/>
                <a:cs typeface="Montserrat Light" charset="0"/>
              </a:rPr>
              <a:t>Asking what art is/ looking for a definition is a wrong enterprise, but is it useless to do so? NO: this way of asking might get us closer to the problem of appreciation of art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sz="quarter" idx="10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28357" y="3376477"/>
            <a:ext cx="9921240" cy="6977938"/>
          </a:xfrm>
        </p:spPr>
      </p:pic>
    </p:spTree>
    <p:extLst>
      <p:ext uri="{BB962C8B-B14F-4D97-AF65-F5344CB8AC3E}">
        <p14:creationId xmlns:p14="http://schemas.microsoft.com/office/powerpoint/2010/main" val="108986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89539" y="2883580"/>
            <a:ext cx="9205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spc="600" dirty="0" err="1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Defining</a:t>
            </a:r>
            <a:r>
              <a:rPr lang="cs-CZ" sz="4800" b="1" spc="600" dirty="0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Art in </a:t>
            </a:r>
            <a:r>
              <a:rPr lang="cs-CZ" sz="4800" b="1" spc="600" dirty="0" err="1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the</a:t>
            </a:r>
            <a:r>
              <a:rPr lang="cs-CZ" sz="4800" b="1" spc="600" dirty="0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r>
              <a:rPr lang="cs-CZ" sz="4800" b="1" spc="600" dirty="0" err="1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Analytical</a:t>
            </a:r>
            <a:r>
              <a:rPr lang="cs-CZ" sz="4800" b="1" spc="600" dirty="0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 </a:t>
            </a:r>
            <a:r>
              <a:rPr lang="cs-CZ" sz="4800" b="1" spc="600" dirty="0" err="1" smtClean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Aesthetics</a:t>
            </a:r>
            <a:endParaRPr lang="en-US" sz="4800" b="1" spc="600" dirty="0">
              <a:solidFill>
                <a:srgbClr val="000000"/>
              </a:solidFill>
              <a:latin typeface="Playfair Display SC" charset="0"/>
              <a:ea typeface="Playfair Display SC" charset="0"/>
              <a:cs typeface="Playfair Display SC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12108" y="5371295"/>
            <a:ext cx="94288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?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What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is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analytical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aesthetics</a:t>
            </a: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Typical</a:t>
            </a:r>
            <a:r>
              <a:rPr lang="cs-CZ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or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canonical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form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of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jointly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sufficient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necessary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conditions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might 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be difficult to grasp: why we should think about art in terms of any conditions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?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x is an artwork </a:t>
            </a: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iff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x is a 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????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BEYOND: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not only appreciation but also the way philosophers treated art: what do they think is important/ significant, etc.?</a:t>
            </a: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868" y="3218925"/>
            <a:ext cx="7353082" cy="7283053"/>
          </a:xfrm>
        </p:spPr>
      </p:pic>
    </p:spTree>
    <p:extLst>
      <p:ext uri="{BB962C8B-B14F-4D97-AF65-F5344CB8AC3E}">
        <p14:creationId xmlns:p14="http://schemas.microsoft.com/office/powerpoint/2010/main" val="1383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89539" y="2883580"/>
            <a:ext cx="92058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pc="600" dirty="0">
                <a:solidFill>
                  <a:srgbClr val="000000"/>
                </a:solidFill>
                <a:latin typeface="Playfair Display SC" charset="0"/>
                <a:ea typeface="Playfair Display SC" charset="0"/>
                <a:cs typeface="Playfair Display SC" charset="0"/>
              </a:rPr>
              <a:t>Reflection of the problem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12108" y="5371295"/>
            <a:ext cx="9428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Stephen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Davies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Definitions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of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Art, 1991</a:t>
            </a:r>
          </a:p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Tiziana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Andina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The 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Philosophy of Art: The Question of Definition 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2013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868" y="3665621"/>
            <a:ext cx="7353082" cy="6389660"/>
          </a:xfrm>
        </p:spPr>
      </p:pic>
    </p:spTree>
    <p:extLst>
      <p:ext uri="{BB962C8B-B14F-4D97-AF65-F5344CB8AC3E}">
        <p14:creationId xmlns:p14="http://schemas.microsoft.com/office/powerpoint/2010/main" val="79879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112108" y="3665621"/>
            <a:ext cx="9428892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Stephen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Davies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 </a:t>
            </a:r>
            <a:r>
              <a:rPr lang="cs-CZ" sz="2400" i="1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Definitions</a:t>
            </a:r>
            <a:r>
              <a:rPr lang="cs-CZ" sz="2400" i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cs-CZ" sz="2400" i="1" dirty="0" err="1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of</a:t>
            </a:r>
            <a:r>
              <a:rPr lang="cs-CZ" sz="2400" i="1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Art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1991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Published 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30 </a:t>
            </a: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yrs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ago: not outdated?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Davies limits himself on Anglo-American philosophy: the discussion is not strictly speaking closed but it stopped to bet he central task of this philosophical tradition→ the most important theories are included (Beardsley, Danto, Dickie, Levinson)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New approaches are missing (obviously)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Index: list of further reading: a good starting point if you are interested in the topic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Not only historical approach: classification of particular theories: functional vs. institutional: possible to disagree with particular cases, but a useful tool in general </a:t>
            </a: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757" y="3665621"/>
            <a:ext cx="4137304" cy="6389660"/>
          </a:xfrm>
        </p:spPr>
      </p:pic>
    </p:spTree>
    <p:extLst>
      <p:ext uri="{BB962C8B-B14F-4D97-AF65-F5344CB8AC3E}">
        <p14:creationId xmlns:p14="http://schemas.microsoft.com/office/powerpoint/2010/main" val="349035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10815" y="3678666"/>
            <a:ext cx="9713171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Tiziana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</a:t>
            </a: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Andina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, The Philosophy of Art: The Question of Definition , 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2013</a:t>
            </a: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Recent publication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Subtitle: from Hegel to the Post-</a:t>
            </a: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Dantian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Theories→ wider scope: not only analytical philosophy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But: </a:t>
            </a:r>
            <a:r>
              <a:rPr lang="en-US" sz="2400" dirty="0" err="1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Andina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 herself: analytical philosopher, </a:t>
            </a:r>
            <a:r>
              <a:rPr lang="cs-CZ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s</a:t>
            </a:r>
            <a:r>
              <a:rPr lang="en-US" sz="2400" dirty="0" smtClean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o </a:t>
            </a: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the style and methodology she uses is the one of analytical philosophy (she offers her own definition)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At the same time: knowledge of continental tradition: she puts the question of defining art into a wider context, for. example the problem of imitation in the 20th century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Hegel: important: fine art vs. nature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7F7F7F"/>
                </a:solidFill>
                <a:latin typeface="Montserrat Light" charset="0"/>
                <a:ea typeface="Montserrat Light" charset="0"/>
                <a:cs typeface="Montserrat Light" charset="0"/>
              </a:rPr>
              <a:t>The book is inspired by Danto: problem? Yes and no: makes the book witty and entertaining, at the same time it makes it less original </a:t>
            </a:r>
          </a:p>
          <a:p>
            <a:pPr>
              <a:lnSpc>
                <a:spcPct val="150000"/>
              </a:lnSpc>
            </a:pPr>
            <a:endParaRPr lang="cs-CZ" sz="2400" dirty="0" smtClean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cs-CZ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7F7F7F"/>
              </a:solidFill>
              <a:latin typeface="Montserrat Light" charset="0"/>
              <a:ea typeface="Montserrat Light" charset="0"/>
              <a:cs typeface="Montserrat Light" charset="0"/>
            </a:endParaRPr>
          </a:p>
        </p:txBody>
      </p:sp>
      <p:pic>
        <p:nvPicPr>
          <p:cNvPr id="3" name="Zástupný symbol pro obrázek 2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9757" y="3678666"/>
            <a:ext cx="4800600" cy="7383780"/>
          </a:xfrm>
        </p:spPr>
      </p:pic>
    </p:spTree>
    <p:extLst>
      <p:ext uri="{BB962C8B-B14F-4D97-AF65-F5344CB8AC3E}">
        <p14:creationId xmlns:p14="http://schemas.microsoft.com/office/powerpoint/2010/main" val="302778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Air Light 2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D6AE7E"/>
      </a:accent2>
      <a:accent3>
        <a:srgbClr val="545557"/>
      </a:accent3>
      <a:accent4>
        <a:srgbClr val="91969B"/>
      </a:accent4>
      <a:accent5>
        <a:srgbClr val="4B5050"/>
      </a:accent5>
      <a:accent6>
        <a:srgbClr val="91969B"/>
      </a:accent6>
      <a:hlink>
        <a:srgbClr val="4B5050"/>
      </a:hlink>
      <a:folHlink>
        <a:srgbClr val="19BB9B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32433</TotalTime>
  <Words>865</Words>
  <Application>Microsoft Office PowerPoint</Application>
  <PresentationFormat>Vlastní</PresentationFormat>
  <Paragraphs>82</Paragraphs>
  <Slides>10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Default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>Awesome PPT</Manager>
  <Company>Awesome PPT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Slidedizer Presentation</dc:title>
  <dc:subject>Awesome PPT</dc:subject>
  <dc:creator>Slidedizer Co.</dc:creator>
  <cp:keywords>Awesome PPT</cp:keywords>
  <dc:description>Awesome PPT</dc:description>
  <cp:lastModifiedBy>Šárka</cp:lastModifiedBy>
  <cp:revision>6279</cp:revision>
  <dcterms:created xsi:type="dcterms:W3CDTF">2014-11-12T21:47:38Z</dcterms:created>
  <dcterms:modified xsi:type="dcterms:W3CDTF">2020-02-23T09:25:40Z</dcterms:modified>
  <cp:category>Awesome PPT</cp:category>
</cp:coreProperties>
</file>