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handoutMasterIdLst>
    <p:handoutMasterId r:id="rId15"/>
  </p:handoutMasterIdLst>
  <p:sldIdLst>
    <p:sldId id="256" r:id="rId5"/>
    <p:sldId id="284" r:id="rId6"/>
    <p:sldId id="280" r:id="rId7"/>
    <p:sldId id="278" r:id="rId8"/>
    <p:sldId id="279" r:id="rId9"/>
    <p:sldId id="281" r:id="rId10"/>
    <p:sldId id="282" r:id="rId11"/>
    <p:sldId id="283" r:id="rId12"/>
    <p:sldId id="274" r:id="rId13"/>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8" autoAdjust="0"/>
  </p:normalViewPr>
  <p:slideViewPr>
    <p:cSldViewPr snapToGrid="0">
      <p:cViewPr varScale="1">
        <p:scale>
          <a:sx n="114" d="100"/>
          <a:sy n="114" d="100"/>
        </p:scale>
        <p:origin x="41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F0B3252-6EA7-42D9-AAED-91EEC2B6A311}" type="datetime1">
              <a:rPr lang="cs-CZ" smtClean="0"/>
              <a:t>06.10.2022</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cs-CZ" smtClean="0"/>
              <a:t>‹#›</a:t>
            </a:fld>
            <a:endParaRPr lang="cs-CZ" dirty="0"/>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56DA2-773A-4AC1-B40B-F640A44E51E8}" type="datetime1">
              <a:rPr lang="cs-CZ" smtClean="0"/>
              <a:pPr/>
              <a:t>06.10.2022</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cs-CZ" noProof="0" smtClean="0"/>
              <a:t>‹#›</a:t>
            </a:fld>
            <a:endParaRPr lang="cs-CZ" noProof="0"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4B725628-3A68-42F4-BA86-981817953149}" type="slidenum">
              <a:rPr lang="cs-CZ" smtClean="0"/>
              <a:t>1</a:t>
            </a:fld>
            <a:endParaRPr lang="cs-CZ" dirty="0"/>
          </a:p>
        </p:txBody>
      </p:sp>
    </p:spTree>
    <p:extLst>
      <p:ext uri="{BB962C8B-B14F-4D97-AF65-F5344CB8AC3E}">
        <p14:creationId xmlns:p14="http://schemas.microsoft.com/office/powerpoint/2010/main" val="385925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Obdélník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á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cs-CZ" noProof="0"/>
              <a:t>Kliknutím lze upravit styl.</a:t>
            </a:r>
            <a:endParaRPr lang="cs-CZ" noProof="0" dirty="0"/>
          </a:p>
        </p:txBody>
      </p:sp>
      <p:sp>
        <p:nvSpPr>
          <p:cNvPr id="3" name="Podnadpis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cs-CZ" noProof="0"/>
              <a:t>Kliknutím můžete upravit styl předlohy.</a:t>
            </a:r>
            <a:endParaRPr lang="cs-CZ" noProof="0" dirty="0"/>
          </a:p>
        </p:txBody>
      </p:sp>
      <p:sp>
        <p:nvSpPr>
          <p:cNvPr id="4" name="Zástupný symbol pro datum 3"/>
          <p:cNvSpPr>
            <a:spLocks noGrp="1"/>
          </p:cNvSpPr>
          <p:nvPr>
            <p:ph type="dt" sz="half" idx="10"/>
          </p:nvPr>
        </p:nvSpPr>
        <p:spPr/>
        <p:txBody>
          <a:bodyPr rtlCol="0"/>
          <a:lstStyle>
            <a:lvl1pPr algn="l">
              <a:defRPr/>
            </a:lvl1pPr>
          </a:lstStyle>
          <a:p>
            <a:pPr rtl="0"/>
            <a:fld id="{76A5465A-B1FE-4D10-8E2E-12E4FACE545D}" type="datetime1">
              <a:rPr lang="cs-CZ" noProof="0" smtClean="0"/>
              <a:t>06.10.2022</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8" name="Přímá spojnice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78A0F179-20D5-40DE-8D2A-5A21AA776BBA}" type="datetime1">
              <a:rPr lang="cs-CZ" noProof="0" smtClean="0"/>
              <a:t>06.10.2022</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1" y="762000"/>
            <a:ext cx="2628900" cy="5410200"/>
          </a:xfrm>
        </p:spPr>
        <p:txBody>
          <a:bodyPr vert="eaVert" lIns="45720" tIns="91440" rIns="45720" bIns="91440"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a:xfrm>
            <a:off x="990601" y="762000"/>
            <a:ext cx="7581900" cy="5410200"/>
          </a:xfrm>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0AD82126-8CE3-413A-B2FB-F3B45F4EABB9}" type="datetime1">
              <a:rPr lang="cs-CZ" noProof="0" smtClean="0"/>
              <a:t>06.10.2022</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7" name="Přímá spojnice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idx="1"/>
          </p:nvPr>
        </p:nvSpPr>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E5F15E39-0F2C-4647-8FCF-1995B7F4DF78}" type="datetime1">
              <a:rPr lang="cs-CZ" noProof="0" smtClean="0"/>
              <a:t>06.10.2022</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Obdélník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á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p>
            <a:pPr rtl="0"/>
            <a:fld id="{7CF4F870-D27D-4401-B8A5-C167A93E7830}" type="datetime1">
              <a:rPr lang="cs-CZ" noProof="0" smtClean="0"/>
              <a:t>06.10.2022</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8" name="Přímá spojnice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024128" y="585216"/>
            <a:ext cx="9720072" cy="1499616"/>
          </a:xfrm>
        </p:spPr>
        <p:txBody>
          <a:bodyPr rtlCol="0"/>
          <a:lstStyle/>
          <a:p>
            <a:pPr rtl="0"/>
            <a:r>
              <a:rPr lang="cs-CZ" noProof="0"/>
              <a:t>Kliknutím lze upravit styl.</a:t>
            </a:r>
            <a:endParaRPr lang="cs-CZ" noProof="0" dirty="0"/>
          </a:p>
        </p:txBody>
      </p:sp>
      <p:sp>
        <p:nvSpPr>
          <p:cNvPr id="3" name="Zástupný symbol pro obsah 2"/>
          <p:cNvSpPr>
            <a:spLocks noGrp="1"/>
          </p:cNvSpPr>
          <p:nvPr>
            <p:ph sz="half" idx="1"/>
          </p:nvPr>
        </p:nvSpPr>
        <p:spPr>
          <a:xfrm>
            <a:off x="1024127" y="2286000"/>
            <a:ext cx="475488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obsah 3"/>
          <p:cNvSpPr>
            <a:spLocks noGrp="1"/>
          </p:cNvSpPr>
          <p:nvPr>
            <p:ph sz="half" idx="2"/>
          </p:nvPr>
        </p:nvSpPr>
        <p:spPr>
          <a:xfrm>
            <a:off x="5989320" y="2286000"/>
            <a:ext cx="475488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rtl="0"/>
            <a:fld id="{9C6095B8-11EA-421F-966B-547B4D37D5D6}" type="datetime1">
              <a:rPr lang="cs-CZ" noProof="0" smtClean="0"/>
              <a:t>06.10.2022</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4" name="Zástupný symbol pro obsah 3"/>
          <p:cNvSpPr>
            <a:spLocks noGrp="1"/>
          </p:cNvSpPr>
          <p:nvPr>
            <p:ph sz="half" idx="2"/>
          </p:nvPr>
        </p:nvSpPr>
        <p:spPr>
          <a:xfrm>
            <a:off x="1024128" y="2967788"/>
            <a:ext cx="4754880" cy="3341572"/>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noProof="0"/>
              <a:t>Po kliknutí můžete upravovat styly textu v předloze.</a:t>
            </a:r>
          </a:p>
        </p:txBody>
      </p:sp>
      <p:sp>
        <p:nvSpPr>
          <p:cNvPr id="6" name="Zástupný symbol pro obsah 5"/>
          <p:cNvSpPr>
            <a:spLocks noGrp="1"/>
          </p:cNvSpPr>
          <p:nvPr>
            <p:ph sz="quarter" idx="4"/>
          </p:nvPr>
        </p:nvSpPr>
        <p:spPr>
          <a:xfrm>
            <a:off x="5990888" y="2967788"/>
            <a:ext cx="4754880" cy="3341572"/>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pPr rtl="0"/>
            <a:fld id="{BF9CDA79-6A59-4F5C-A3CA-461E93A0DD6D}" type="datetime1">
              <a:rPr lang="cs-CZ" noProof="0" smtClean="0"/>
              <a:t>06.10.2022</a:t>
            </a:fld>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datum 2"/>
          <p:cNvSpPr>
            <a:spLocks noGrp="1"/>
          </p:cNvSpPr>
          <p:nvPr>
            <p:ph type="dt" sz="half" idx="10"/>
          </p:nvPr>
        </p:nvSpPr>
        <p:spPr/>
        <p:txBody>
          <a:bodyPr rtlCol="0"/>
          <a:lstStyle/>
          <a:p>
            <a:pPr rtl="0"/>
            <a:fld id="{74BC0E99-7BD9-4672-8B9D-3878EA795850}" type="datetime1">
              <a:rPr lang="cs-CZ" noProof="0" smtClean="0"/>
              <a:t>06.10.2022</a:t>
            </a:fld>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5" name="Zástupný symbol pro číslo snímku 4"/>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BAD04737-7DBC-4D71-B9AA-0363B2374C14}" type="datetime1">
              <a:rPr lang="cs-CZ" noProof="0" smtClean="0"/>
              <a:t>06.10.2022</a:t>
            </a:fld>
            <a:endParaRPr lang="cs-CZ" noProof="0" dirty="0"/>
          </a:p>
        </p:txBody>
      </p:sp>
      <p:sp>
        <p:nvSpPr>
          <p:cNvPr id="3" name="Zástupný symbol pro zápatí 2"/>
          <p:cNvSpPr>
            <a:spLocks noGrp="1"/>
          </p:cNvSpPr>
          <p:nvPr>
            <p:ph type="ftr" sz="quarter" idx="11"/>
          </p:nvPr>
        </p:nvSpPr>
        <p:spPr/>
        <p:txBody>
          <a:bodyPr rtlCol="0"/>
          <a:lstStyle/>
          <a:p>
            <a:pPr rtl="0"/>
            <a:endParaRPr lang="cs-CZ" noProof="0" dirty="0"/>
          </a:p>
        </p:txBody>
      </p:sp>
      <p:sp>
        <p:nvSpPr>
          <p:cNvPr id="4" name="Zástupný symbol pro číslo snímku 3"/>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Nadpis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cs-CZ" noProof="0"/>
              <a:t>Kliknutím lze upravit styl.</a:t>
            </a:r>
            <a:endParaRPr lang="cs-CZ" noProof="0" dirty="0"/>
          </a:p>
        </p:txBody>
      </p:sp>
      <p:sp>
        <p:nvSpPr>
          <p:cNvPr id="3" name="Zástupný symbol pro obsah 2"/>
          <p:cNvSpPr>
            <a:spLocks noGrp="1"/>
          </p:cNvSpPr>
          <p:nvPr>
            <p:ph idx="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text 3"/>
          <p:cNvSpPr>
            <a:spLocks noGrp="1"/>
          </p:cNvSpPr>
          <p:nvPr>
            <p:ph type="body" sz="half" idx="2"/>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091818ED-32CB-4648-A2D5-90F68C18BE5E}" type="datetime1">
              <a:rPr lang="cs-CZ" noProof="0" smtClean="0"/>
              <a:t>06.10.2022</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cs-CZ" noProof="0"/>
              <a:t>Kliknutím lze upravit styl.</a:t>
            </a:r>
            <a:endParaRPr lang="cs-CZ" noProof="0" dirty="0"/>
          </a:p>
        </p:txBody>
      </p:sp>
      <p:sp>
        <p:nvSpPr>
          <p:cNvPr id="3" name="Zástupný symbol obrázku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C09A9F4C-2151-427E-9DCB-D88B37F434F6}" type="datetime1">
              <a:rPr lang="cs-CZ" noProof="0" smtClean="0"/>
              <a:t>06.10.2022</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867E5644-1E61-4311-A31E-84CB9C7AA8A9}" type="slidenum">
              <a:rPr lang="cs-CZ" noProof="0" smtClean="0"/>
              <a:t>‹#›</a:t>
            </a:fld>
            <a:endParaRPr lang="cs-CZ" noProof="0" dirty="0"/>
          </a:p>
        </p:txBody>
      </p:sp>
      <p:cxnSp>
        <p:nvCxnSpPr>
          <p:cNvPr id="8" name="Přímá spojnice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71650906-2103-4445-A61B-40C230A96C5C}" type="datetime1">
              <a:rPr lang="cs-CZ" noProof="0" smtClean="0"/>
              <a:t>06.10.2022</a:t>
            </a:fld>
            <a:endParaRPr lang="cs-CZ" noProof="0" dirty="0"/>
          </a:p>
        </p:txBody>
      </p:sp>
      <p:sp>
        <p:nvSpPr>
          <p:cNvPr id="5" name="Zástupný symbol pro zápatí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cs-CZ" noProof="0" dirty="0"/>
          </a:p>
        </p:txBody>
      </p:sp>
      <p:sp>
        <p:nvSpPr>
          <p:cNvPr id="6" name="Zástupný symbol pro číslo snímku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cs-CZ" noProof="0" smtClean="0"/>
              <a:pPr rtl="0"/>
              <a:t>‹#›</a:t>
            </a:fld>
            <a:endParaRPr lang="cs-CZ" noProof="0" dirty="0"/>
          </a:p>
        </p:txBody>
      </p:sp>
      <p:cxnSp>
        <p:nvCxnSpPr>
          <p:cNvPr id="7" name="Přímá spojnice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clk.ff.cuni.cz/studium/navazujici-magisterske-studium/diplomova-pra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heses.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kademickaetika.cz/static/soubory/stranka-70/prirucka-jak-predchazet-psani-praci-na-zakazku-30.pdf" TargetMode="External"/><Relationship Id="rId2" Type="http://schemas.openxmlformats.org/officeDocument/2006/relationships/hyperlink" Target="https://www.akademickaetika.cz/static/soubory/stranka-36/jak-se-vyhnout-plagiatorstvi-prirucka-pro-studenty-23.pdf" TargetMode="External"/><Relationship Id="rId1" Type="http://schemas.openxmlformats.org/officeDocument/2006/relationships/slideLayout" Target="../slideLayouts/slideLayout2.xml"/><Relationship Id="rId4" Type="http://schemas.openxmlformats.org/officeDocument/2006/relationships/hyperlink" Target="http://147.33.74.135/knihy/uid_isbn-978-80-7592-115-4/978-80-7592-115-4.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clk.ff.cuni.cz/studium/navazujici-magisterske-studium/diplomova-prace/" TargetMode="External"/><Relationship Id="rId2" Type="http://schemas.openxmlformats.org/officeDocument/2006/relationships/hyperlink" Target="https://www.citace.com/CSN-ISO-690.pdf" TargetMode="External"/><Relationship Id="rId1" Type="http://schemas.openxmlformats.org/officeDocument/2006/relationships/slideLayout" Target="../slideLayouts/slideLayout4.xml"/><Relationship Id="rId5" Type="http://schemas.openxmlformats.org/officeDocument/2006/relationships/hyperlink" Target="https://nju.jcu.cz/images/nakladatelstvi/pdf_knihy/metodicka-pomucka-_verze-pdf-1.pdf" TargetMode="External"/><Relationship Id="rId4" Type="http://schemas.openxmlformats.org/officeDocument/2006/relationships/hyperlink" Target="https://www.ff.cuni.cz/studium/bakalarske-a-magisterske-studium/statni-zaverecne-zkousky/zaverecne-prace/metodicke-pokyny-doporucena-formalni-uprava-zaverecne-kvalifikacni-prac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knihydobrovsky.cz/blog/recenze-sikmy-kost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pic>
        <p:nvPicPr>
          <p:cNvPr id="5" name="Obrázek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Obdélník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dirty="0"/>
          </a:p>
        </p:txBody>
      </p:sp>
      <p:sp>
        <p:nvSpPr>
          <p:cNvPr id="2" name="Nadpis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628185" cy="1090938"/>
          </a:xfrm>
        </p:spPr>
        <p:txBody>
          <a:bodyPr rtlCol="0" anchor="b">
            <a:normAutofit/>
          </a:bodyPr>
          <a:lstStyle/>
          <a:p>
            <a:pPr algn="l"/>
            <a:r>
              <a:rPr lang="cs-CZ" sz="4000" dirty="0">
                <a:solidFill>
                  <a:srgbClr val="FFFFFF"/>
                </a:solidFill>
              </a:rPr>
              <a:t>Diplomová práce – úvodní zarámování</a:t>
            </a:r>
          </a:p>
        </p:txBody>
      </p:sp>
      <p:sp>
        <p:nvSpPr>
          <p:cNvPr id="3" name="Podnadpis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fontScale="92500"/>
          </a:bodyPr>
          <a:lstStyle/>
          <a:p>
            <a:pPr rtl="0"/>
            <a:r>
              <a:rPr lang="cs-CZ" dirty="0">
                <a:solidFill>
                  <a:srgbClr val="FFFFFF"/>
                </a:solidFill>
              </a:rPr>
              <a:t>Diplomová práce je jednou z největších digitálních stop, které po sobě zanecháte.</a:t>
            </a:r>
          </a:p>
        </p:txBody>
      </p:sp>
      <p:cxnSp>
        <p:nvCxnSpPr>
          <p:cNvPr id="23" name="Přímá spojnice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C0C8F-5E5A-8D63-2C4A-AA973CDE9CC4}"/>
              </a:ext>
            </a:extLst>
          </p:cNvPr>
          <p:cNvSpPr>
            <a:spLocks noGrp="1"/>
          </p:cNvSpPr>
          <p:nvPr>
            <p:ph type="title"/>
          </p:nvPr>
        </p:nvSpPr>
        <p:spPr>
          <a:xfrm>
            <a:off x="1024128" y="318783"/>
            <a:ext cx="9720072" cy="494950"/>
          </a:xfrm>
        </p:spPr>
        <p:txBody>
          <a:bodyPr>
            <a:normAutofit fontScale="90000"/>
          </a:bodyPr>
          <a:lstStyle/>
          <a:p>
            <a:r>
              <a:rPr lang="cs-CZ" dirty="0"/>
              <a:t>Formální cíl</a:t>
            </a:r>
          </a:p>
        </p:txBody>
      </p:sp>
      <p:sp>
        <p:nvSpPr>
          <p:cNvPr id="3" name="Zástupný obsah 2">
            <a:extLst>
              <a:ext uri="{FF2B5EF4-FFF2-40B4-BE49-F238E27FC236}">
                <a16:creationId xmlns:a16="http://schemas.microsoft.com/office/drawing/2014/main" id="{4CC02537-273C-E7D5-1670-F01A3126EE1D}"/>
              </a:ext>
            </a:extLst>
          </p:cNvPr>
          <p:cNvSpPr>
            <a:spLocks noGrp="1"/>
          </p:cNvSpPr>
          <p:nvPr>
            <p:ph idx="1"/>
          </p:nvPr>
        </p:nvSpPr>
        <p:spPr>
          <a:xfrm>
            <a:off x="1024128" y="1090569"/>
            <a:ext cx="9720073" cy="5218791"/>
          </a:xfrm>
        </p:spPr>
        <p:txBody>
          <a:bodyPr/>
          <a:lstStyle/>
          <a:p>
            <a:r>
              <a:rPr lang="cs-CZ" dirty="0"/>
              <a:t>1) Ocitnout se na seznamu:</a:t>
            </a:r>
          </a:p>
          <a:p>
            <a:r>
              <a:rPr lang="cs-CZ" dirty="0">
                <a:hlinkClick r:id="rId2"/>
              </a:rPr>
              <a:t>https://uclk.ff.cuni.cz/studium/navazujici-magisterske-studium/diplomova-prace/</a:t>
            </a:r>
            <a:endParaRPr lang="cs-CZ" dirty="0"/>
          </a:p>
          <a:p>
            <a:r>
              <a:rPr lang="cs-CZ" dirty="0"/>
              <a:t>2) Mít práci uloženu v Digitálním </a:t>
            </a:r>
            <a:r>
              <a:rPr lang="cs-CZ" dirty="0" err="1"/>
              <a:t>repozitáři</a:t>
            </a:r>
            <a:r>
              <a:rPr lang="cs-CZ" dirty="0"/>
              <a:t> UK:</a:t>
            </a:r>
          </a:p>
          <a:p>
            <a:endParaRPr lang="cs-CZ" dirty="0"/>
          </a:p>
        </p:txBody>
      </p:sp>
      <p:pic>
        <p:nvPicPr>
          <p:cNvPr id="5" name="Obrázek 4">
            <a:extLst>
              <a:ext uri="{FF2B5EF4-FFF2-40B4-BE49-F238E27FC236}">
                <a16:creationId xmlns:a16="http://schemas.microsoft.com/office/drawing/2014/main" id="{83BE4E70-0776-DBFD-DCA4-45B64C1097A0}"/>
              </a:ext>
            </a:extLst>
          </p:cNvPr>
          <p:cNvPicPr>
            <a:picLocks noChangeAspect="1"/>
          </p:cNvPicPr>
          <p:nvPr/>
        </p:nvPicPr>
        <p:blipFill>
          <a:blip r:embed="rId3"/>
          <a:stretch>
            <a:fillRect/>
          </a:stretch>
        </p:blipFill>
        <p:spPr>
          <a:xfrm>
            <a:off x="1803632" y="2455839"/>
            <a:ext cx="7533315" cy="4402161"/>
          </a:xfrm>
          <a:prstGeom prst="rect">
            <a:avLst/>
          </a:prstGeom>
        </p:spPr>
      </p:pic>
    </p:spTree>
    <p:extLst>
      <p:ext uri="{BB962C8B-B14F-4D97-AF65-F5344CB8AC3E}">
        <p14:creationId xmlns:p14="http://schemas.microsoft.com/office/powerpoint/2010/main" val="77030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E11B5A-1A68-940A-20A1-1F00F66F5CB6}"/>
              </a:ext>
            </a:extLst>
          </p:cNvPr>
          <p:cNvSpPr>
            <a:spLocks noGrp="1"/>
          </p:cNvSpPr>
          <p:nvPr>
            <p:ph type="title"/>
          </p:nvPr>
        </p:nvSpPr>
        <p:spPr>
          <a:xfrm>
            <a:off x="1024128" y="285226"/>
            <a:ext cx="9720072" cy="805343"/>
          </a:xfrm>
        </p:spPr>
        <p:txBody>
          <a:bodyPr/>
          <a:lstStyle/>
          <a:p>
            <a:r>
              <a:rPr lang="cs-CZ" dirty="0"/>
              <a:t>Kroky Na cestě k tématu a způsobu řešení</a:t>
            </a:r>
          </a:p>
        </p:txBody>
      </p:sp>
      <p:sp>
        <p:nvSpPr>
          <p:cNvPr id="3" name="Zástupný obsah 2">
            <a:extLst>
              <a:ext uri="{FF2B5EF4-FFF2-40B4-BE49-F238E27FC236}">
                <a16:creationId xmlns:a16="http://schemas.microsoft.com/office/drawing/2014/main" id="{7BA059C3-B710-38C3-2D16-A7BC40C7A2A4}"/>
              </a:ext>
            </a:extLst>
          </p:cNvPr>
          <p:cNvSpPr>
            <a:spLocks noGrp="1"/>
          </p:cNvSpPr>
          <p:nvPr>
            <p:ph idx="1"/>
          </p:nvPr>
        </p:nvSpPr>
        <p:spPr>
          <a:xfrm>
            <a:off x="687898" y="1166327"/>
            <a:ext cx="10056304" cy="5143033"/>
          </a:xfrm>
        </p:spPr>
        <p:txBody>
          <a:bodyPr/>
          <a:lstStyle/>
          <a:p>
            <a:r>
              <a:rPr lang="cs-CZ" dirty="0"/>
              <a:t>Databáze kvalifikačních prací </a:t>
            </a:r>
            <a:r>
              <a:rPr lang="cs-CZ" dirty="0">
                <a:hlinkClick r:id="rId2"/>
              </a:rPr>
              <a:t>Theses.cz:</a:t>
            </a:r>
            <a:endParaRPr lang="cs-CZ" dirty="0"/>
          </a:p>
          <a:p>
            <a:endParaRPr lang="cs-CZ" dirty="0"/>
          </a:p>
        </p:txBody>
      </p:sp>
      <p:pic>
        <p:nvPicPr>
          <p:cNvPr id="5" name="Obrázek 4">
            <a:extLst>
              <a:ext uri="{FF2B5EF4-FFF2-40B4-BE49-F238E27FC236}">
                <a16:creationId xmlns:a16="http://schemas.microsoft.com/office/drawing/2014/main" id="{D6E09EC1-6B94-9F5E-3493-EFA0B70114D0}"/>
              </a:ext>
            </a:extLst>
          </p:cNvPr>
          <p:cNvPicPr>
            <a:picLocks noChangeAspect="1"/>
          </p:cNvPicPr>
          <p:nvPr/>
        </p:nvPicPr>
        <p:blipFill>
          <a:blip r:embed="rId3"/>
          <a:stretch>
            <a:fillRect/>
          </a:stretch>
        </p:blipFill>
        <p:spPr>
          <a:xfrm>
            <a:off x="860318" y="1707502"/>
            <a:ext cx="9282058" cy="5060538"/>
          </a:xfrm>
          <a:prstGeom prst="rect">
            <a:avLst/>
          </a:prstGeom>
        </p:spPr>
      </p:pic>
    </p:spTree>
    <p:extLst>
      <p:ext uri="{BB962C8B-B14F-4D97-AF65-F5344CB8AC3E}">
        <p14:creationId xmlns:p14="http://schemas.microsoft.com/office/powerpoint/2010/main" val="340539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76E72-93A7-541C-CEC4-B932BE9F6701}"/>
              </a:ext>
            </a:extLst>
          </p:cNvPr>
          <p:cNvSpPr>
            <a:spLocks noGrp="1"/>
          </p:cNvSpPr>
          <p:nvPr>
            <p:ph type="title"/>
          </p:nvPr>
        </p:nvSpPr>
        <p:spPr>
          <a:xfrm>
            <a:off x="1024128" y="251670"/>
            <a:ext cx="9720072" cy="755009"/>
          </a:xfrm>
        </p:spPr>
        <p:txBody>
          <a:bodyPr>
            <a:normAutofit fontScale="90000"/>
          </a:bodyPr>
          <a:lstStyle/>
          <a:p>
            <a:r>
              <a:rPr lang="cs-CZ" dirty="0"/>
              <a:t>Kroky Na cestě k tématu a způsobu řešení II</a:t>
            </a:r>
          </a:p>
        </p:txBody>
      </p:sp>
      <p:sp>
        <p:nvSpPr>
          <p:cNvPr id="3" name="Zástupný obsah 2">
            <a:extLst>
              <a:ext uri="{FF2B5EF4-FFF2-40B4-BE49-F238E27FC236}">
                <a16:creationId xmlns:a16="http://schemas.microsoft.com/office/drawing/2014/main" id="{0174C38E-3C02-4B5E-40B5-2831FCE9798A}"/>
              </a:ext>
            </a:extLst>
          </p:cNvPr>
          <p:cNvSpPr>
            <a:spLocks noGrp="1"/>
          </p:cNvSpPr>
          <p:nvPr>
            <p:ph idx="1"/>
          </p:nvPr>
        </p:nvSpPr>
        <p:spPr>
          <a:xfrm>
            <a:off x="1024128" y="1409350"/>
            <a:ext cx="9720073" cy="4900010"/>
          </a:xfrm>
        </p:spPr>
        <p:txBody>
          <a:bodyPr>
            <a:normAutofit/>
          </a:bodyPr>
          <a:lstStyle/>
          <a:p>
            <a:r>
              <a:rPr lang="cs-CZ" dirty="0"/>
              <a:t>Preventivní prohlídky: </a:t>
            </a:r>
          </a:p>
          <a:p>
            <a:r>
              <a:rPr lang="cs-CZ" dirty="0"/>
              <a:t>1) FOLTÝNEK, Tomáš a kol.: </a:t>
            </a:r>
            <a:r>
              <a:rPr lang="cs-CZ" i="1" dirty="0"/>
              <a:t>Jak se vyhnout plagiátorství: Příručka pro studenty</a:t>
            </a:r>
            <a:r>
              <a:rPr lang="cs-CZ" dirty="0"/>
              <a:t>. Praha: Univerzita Karlova, Karolinum, 2020. Ke stažení na </a:t>
            </a:r>
            <a:r>
              <a:rPr lang="cs-CZ" sz="1400" dirty="0">
                <a:hlinkClick r:id="rId2"/>
              </a:rPr>
              <a:t>https://www.akademickaetika.cz/static/soubory/stranka-36/jak-se-vyhnout-plagiatorstvi-prirucka-pro-studenty-23.pdf</a:t>
            </a:r>
            <a:r>
              <a:rPr lang="cs-CZ" sz="1400" dirty="0"/>
              <a:t> </a:t>
            </a:r>
          </a:p>
          <a:p>
            <a:r>
              <a:rPr lang="cs-CZ" dirty="0"/>
              <a:t>2) MACH, Jan; FOLTÝNEK, Tomáš: </a:t>
            </a:r>
            <a:r>
              <a:rPr lang="cs-CZ" i="1" dirty="0"/>
              <a:t>Jak předcházet psaní prací na zakázku</a:t>
            </a:r>
            <a:r>
              <a:rPr lang="cs-CZ" dirty="0"/>
              <a:t>. Praha: Univerzita Karlova, Karolinum 2021. Ke stažení na </a:t>
            </a:r>
            <a:r>
              <a:rPr lang="cs-CZ" sz="1400" dirty="0">
                <a:hlinkClick r:id="rId3"/>
              </a:rPr>
              <a:t>https://www.akademickaetika.cz/static/soubory/stranka-70/prirucka-jak-predchazet-psani-praci-na-zakazku-30.pdf</a:t>
            </a:r>
            <a:endParaRPr lang="cs-CZ" sz="1400" dirty="0"/>
          </a:p>
          <a:p>
            <a:r>
              <a:rPr lang="cs-CZ" dirty="0"/>
              <a:t>3) </a:t>
            </a:r>
            <a:r>
              <a:rPr lang="cs-CZ" dirty="0" err="1"/>
              <a:t>Dibuszová</a:t>
            </a:r>
            <a:r>
              <a:rPr lang="cs-CZ" dirty="0"/>
              <a:t>, Eva a kol.: </a:t>
            </a:r>
            <a:r>
              <a:rPr lang="cs-CZ" i="1" dirty="0"/>
              <a:t>Průvodce legálním užíváním obrazových a jiných netextových zdrojů: Jak to dělat správně</a:t>
            </a:r>
            <a:r>
              <a:rPr lang="cs-CZ" dirty="0"/>
              <a:t>. Praha: VŠCHT, 2021. Ke stažení na </a:t>
            </a:r>
            <a:r>
              <a:rPr lang="cs-CZ" sz="1600" dirty="0">
                <a:hlinkClick r:id="rId4"/>
              </a:rPr>
              <a:t>http://147.33.74.135/knihy/uid_isbn-978-80-7592-115-4/978-80-7592-115-4.pdf</a:t>
            </a:r>
            <a:r>
              <a:rPr lang="cs-CZ" sz="1600" dirty="0"/>
              <a:t> </a:t>
            </a:r>
          </a:p>
          <a:p>
            <a:endParaRPr lang="cs-CZ" dirty="0"/>
          </a:p>
        </p:txBody>
      </p:sp>
    </p:spTree>
    <p:extLst>
      <p:ext uri="{BB962C8B-B14F-4D97-AF65-F5344CB8AC3E}">
        <p14:creationId xmlns:p14="http://schemas.microsoft.com/office/powerpoint/2010/main" val="319564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B83F2-8E2D-F989-B896-66AD06CA6B68}"/>
              </a:ext>
            </a:extLst>
          </p:cNvPr>
          <p:cNvSpPr>
            <a:spLocks noGrp="1"/>
          </p:cNvSpPr>
          <p:nvPr>
            <p:ph type="title"/>
          </p:nvPr>
        </p:nvSpPr>
        <p:spPr/>
        <p:txBody>
          <a:bodyPr/>
          <a:lstStyle/>
          <a:p>
            <a:r>
              <a:rPr lang="cs-CZ" dirty="0"/>
              <a:t>Opory na cestu</a:t>
            </a:r>
          </a:p>
        </p:txBody>
      </p:sp>
      <p:sp>
        <p:nvSpPr>
          <p:cNvPr id="3" name="Zástupný obsah 2">
            <a:extLst>
              <a:ext uri="{FF2B5EF4-FFF2-40B4-BE49-F238E27FC236}">
                <a16:creationId xmlns:a16="http://schemas.microsoft.com/office/drawing/2014/main" id="{3C086167-21DB-9D28-5B5B-DCA96533DDD4}"/>
              </a:ext>
            </a:extLst>
          </p:cNvPr>
          <p:cNvSpPr>
            <a:spLocks noGrp="1"/>
          </p:cNvSpPr>
          <p:nvPr>
            <p:ph sz="half" idx="1"/>
          </p:nvPr>
        </p:nvSpPr>
        <p:spPr/>
        <p:txBody>
          <a:bodyPr/>
          <a:lstStyle/>
          <a:p>
            <a:r>
              <a:rPr lang="cs-CZ" dirty="0"/>
              <a:t>Citační norma CSN ISO 690 (z roku 2011) – výklad a poté zřetelné příklady bibliografického údaje pro všechny typy médií a zdrojů na s. 23-27: </a:t>
            </a:r>
            <a:r>
              <a:rPr lang="cs-CZ" dirty="0">
                <a:hlinkClick r:id="rId2"/>
              </a:rPr>
              <a:t>https://www.citace.com/CSN-ISO-690.pdf</a:t>
            </a:r>
            <a:r>
              <a:rPr lang="cs-CZ" dirty="0"/>
              <a:t> </a:t>
            </a:r>
          </a:p>
          <a:p>
            <a:r>
              <a:rPr lang="cs-CZ" dirty="0"/>
              <a:t>Web ÚČLK: </a:t>
            </a:r>
            <a:r>
              <a:rPr lang="cs-CZ" dirty="0">
                <a:hlinkClick r:id="rId3"/>
              </a:rPr>
              <a:t>Kritéria ÚČLK pro hodnocení diplomové práce </a:t>
            </a:r>
            <a:endParaRPr lang="cs-CZ" dirty="0"/>
          </a:p>
          <a:p>
            <a:endParaRPr lang="cs-CZ" dirty="0"/>
          </a:p>
        </p:txBody>
      </p:sp>
      <p:sp>
        <p:nvSpPr>
          <p:cNvPr id="4" name="Zástupný obsah 3">
            <a:extLst>
              <a:ext uri="{FF2B5EF4-FFF2-40B4-BE49-F238E27FC236}">
                <a16:creationId xmlns:a16="http://schemas.microsoft.com/office/drawing/2014/main" id="{FAEE63CD-3241-ED85-B678-865BACC45524}"/>
              </a:ext>
            </a:extLst>
          </p:cNvPr>
          <p:cNvSpPr>
            <a:spLocks noGrp="1"/>
          </p:cNvSpPr>
          <p:nvPr>
            <p:ph sz="half" idx="2"/>
          </p:nvPr>
        </p:nvSpPr>
        <p:spPr/>
        <p:txBody>
          <a:bodyPr/>
          <a:lstStyle/>
          <a:p>
            <a:r>
              <a:rPr lang="cs-CZ" dirty="0"/>
              <a:t>Web FF UK: </a:t>
            </a:r>
            <a:r>
              <a:rPr lang="cs-CZ" dirty="0">
                <a:hlinkClick r:id="rId4"/>
              </a:rPr>
              <a:t>Metodické pokyny – doporučená formální úprava závěrečné kvalifikační práce</a:t>
            </a:r>
            <a:endParaRPr lang="cs-CZ" dirty="0"/>
          </a:p>
          <a:p>
            <a:r>
              <a:rPr lang="cs-CZ" dirty="0"/>
              <a:t>Web ÚČLK: Diplomová práce / </a:t>
            </a:r>
            <a:r>
              <a:rPr lang="cs-CZ" dirty="0">
                <a:hlinkClick r:id="rId3"/>
              </a:rPr>
              <a:t>Pokyny pro psaní a formální úpravu </a:t>
            </a:r>
            <a:endParaRPr lang="cs-CZ" dirty="0"/>
          </a:p>
          <a:p>
            <a:r>
              <a:rPr lang="cs-CZ" dirty="0"/>
              <a:t>Petr </a:t>
            </a:r>
            <a:r>
              <a:rPr lang="cs-CZ" dirty="0" err="1"/>
              <a:t>Bauman</a:t>
            </a:r>
            <a:r>
              <a:rPr lang="cs-CZ" dirty="0"/>
              <a:t>, Tomáš Veber: </a:t>
            </a:r>
            <a:r>
              <a:rPr lang="cs-CZ" dirty="0">
                <a:hlinkClick r:id="rId5"/>
              </a:rPr>
              <a:t>Metodická pomůcka ke zpracování závěrečných prací</a:t>
            </a:r>
            <a:r>
              <a:rPr lang="cs-CZ" dirty="0"/>
              <a:t>. České Budějovice, Nakladatelství Jihočeské univerzity, 2020.</a:t>
            </a:r>
          </a:p>
          <a:p>
            <a:endParaRPr lang="cs-CZ" dirty="0"/>
          </a:p>
        </p:txBody>
      </p:sp>
    </p:spTree>
    <p:extLst>
      <p:ext uri="{BB962C8B-B14F-4D97-AF65-F5344CB8AC3E}">
        <p14:creationId xmlns:p14="http://schemas.microsoft.com/office/powerpoint/2010/main" val="185882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54EAC-BA56-5D7E-D9D7-F82BA4ECA5ED}"/>
              </a:ext>
            </a:extLst>
          </p:cNvPr>
          <p:cNvSpPr>
            <a:spLocks noGrp="1"/>
          </p:cNvSpPr>
          <p:nvPr>
            <p:ph type="title"/>
          </p:nvPr>
        </p:nvSpPr>
        <p:spPr/>
        <p:txBody>
          <a:bodyPr/>
          <a:lstStyle/>
          <a:p>
            <a:r>
              <a:rPr lang="cs-CZ" dirty="0"/>
              <a:t>Opory na cestu</a:t>
            </a:r>
          </a:p>
        </p:txBody>
      </p:sp>
      <p:pic>
        <p:nvPicPr>
          <p:cNvPr id="8" name="Zástupný obsah 7">
            <a:extLst>
              <a:ext uri="{FF2B5EF4-FFF2-40B4-BE49-F238E27FC236}">
                <a16:creationId xmlns:a16="http://schemas.microsoft.com/office/drawing/2014/main" id="{2E7AAA29-B279-51B9-C8F8-8A00116B9845}"/>
              </a:ext>
            </a:extLst>
          </p:cNvPr>
          <p:cNvPicPr>
            <a:picLocks noGrp="1" noChangeAspect="1"/>
          </p:cNvPicPr>
          <p:nvPr>
            <p:ph sz="half" idx="1"/>
          </p:nvPr>
        </p:nvPicPr>
        <p:blipFill>
          <a:blip r:embed="rId2"/>
          <a:stretch>
            <a:fillRect/>
          </a:stretch>
        </p:blipFill>
        <p:spPr>
          <a:xfrm>
            <a:off x="286819" y="1852067"/>
            <a:ext cx="4711918" cy="2719933"/>
          </a:xfrm>
        </p:spPr>
      </p:pic>
      <p:sp>
        <p:nvSpPr>
          <p:cNvPr id="4" name="Zástupný obsah 3">
            <a:extLst>
              <a:ext uri="{FF2B5EF4-FFF2-40B4-BE49-F238E27FC236}">
                <a16:creationId xmlns:a16="http://schemas.microsoft.com/office/drawing/2014/main" id="{5F81FD5F-A039-31DB-70E4-5BF4165CB3F7}"/>
              </a:ext>
            </a:extLst>
          </p:cNvPr>
          <p:cNvSpPr>
            <a:spLocks noGrp="1"/>
          </p:cNvSpPr>
          <p:nvPr>
            <p:ph sz="half" idx="2"/>
          </p:nvPr>
        </p:nvSpPr>
        <p:spPr>
          <a:xfrm>
            <a:off x="5184397" y="585215"/>
            <a:ext cx="6590836" cy="6092421"/>
          </a:xfrm>
        </p:spPr>
        <p:txBody>
          <a:bodyPr>
            <a:normAutofit fontScale="40000" lnSpcReduction="20000"/>
          </a:bodyPr>
          <a:lstStyle/>
          <a:p>
            <a:pPr>
              <a:lnSpc>
                <a:spcPct val="107000"/>
              </a:lnSpc>
              <a:spcAft>
                <a:spcPts val="800"/>
              </a:spcAft>
            </a:pPr>
            <a:r>
              <a:rPr lang="cs-CZ" sz="2400" b="1" dirty="0" err="1">
                <a:effectLst/>
                <a:latin typeface="Calibri" panose="020F0502020204030204" pitchFamily="34" charset="0"/>
                <a:ea typeface="Calibri" panose="020F0502020204030204" pitchFamily="34" charset="0"/>
                <a:cs typeface="Times New Roman" panose="02020603050405020304" pitchFamily="18" charset="0"/>
              </a:rPr>
              <a:t>Frascati</a:t>
            </a:r>
            <a:r>
              <a:rPr lang="cs-CZ" sz="2400" b="1" dirty="0">
                <a:effectLst/>
                <a:latin typeface="Calibri" panose="020F0502020204030204" pitchFamily="34" charset="0"/>
                <a:ea typeface="Calibri" panose="020F0502020204030204" pitchFamily="34" charset="0"/>
                <a:cs typeface="Times New Roman" panose="02020603050405020304" pitchFamily="18" charset="0"/>
              </a:rPr>
              <a:t> manuál (metodika sběru statistik o výzkumu a vývoji, vydala Organizace pro hospodářskou spolupráci a rozvoj</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Aby byla činnost hodnocena jako činnost výzkumu a vývoje, musí splňovat pět základních kritérií.</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Činnost musí:</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obsahovat prvek novosti</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být kreativní/tvůrčí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obsahovat prvek nejistoty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být systematická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být převoditelná a/nebo reprodukovatelná.</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Bod 3: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Výzkumná nejistota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(něco víc než „výzkumná otázka“ a něco jiného než „rizika“)</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Nejistota ohledně konečného výsledku (prvek nejistoty)</a:t>
            </a:r>
          </a:p>
          <a:p>
            <a:pPr>
              <a:lnSpc>
                <a:spcPct val="107000"/>
              </a:lnSpc>
              <a:spcAft>
                <a:spcPts val="800"/>
              </a:spcAft>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VaV</a:t>
            </a:r>
            <a:r>
              <a:rPr lang="cs-CZ" sz="2400" dirty="0">
                <a:effectLst/>
                <a:latin typeface="Calibri" panose="020F0502020204030204" pitchFamily="34" charset="0"/>
                <a:ea typeface="Calibri" panose="020F0502020204030204" pitchFamily="34" charset="0"/>
                <a:cs typeface="Times New Roman" panose="02020603050405020304" pitchFamily="18" charset="0"/>
              </a:rPr>
              <a:t>  zahrnuje  prvek  nejistoty,  který  má  více  dimenzí.  Na  počátku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VaV</a:t>
            </a:r>
            <a:r>
              <a:rPr lang="cs-CZ" sz="2400" dirty="0">
                <a:effectLst/>
                <a:latin typeface="Calibri" panose="020F0502020204030204" pitchFamily="34" charset="0"/>
                <a:ea typeface="Calibri" panose="020F0502020204030204" pitchFamily="34" charset="0"/>
                <a:cs typeface="Times New Roman" panose="02020603050405020304" pitchFamily="18" charset="0"/>
              </a:rPr>
              <a:t>    projektu nemohou být přesně stanoveny druh výstupu a náklady (včetně časové dotace) ve vztahu k cílům. V případě základního výzkumu, jehož cílem je rozšířit hranice formálního poznání, se všeobecně uznává, že existuje  možnost  nedosažení  zamýšlených  výsledků.  Například výzkumnému projektu  se  může  podařit  eliminovat  řadu  konkurenčních  hypotéz,  ale  ne všechny z nich. Pro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VaV</a:t>
            </a:r>
            <a:r>
              <a:rPr lang="cs-CZ" sz="2400" dirty="0">
                <a:effectLst/>
                <a:latin typeface="Calibri" panose="020F0502020204030204" pitchFamily="34" charset="0"/>
                <a:ea typeface="Calibri" panose="020F0502020204030204" pitchFamily="34" charset="0"/>
                <a:cs typeface="Times New Roman" panose="02020603050405020304" pitchFamily="18" charset="0"/>
              </a:rPr>
              <a:t> obecně platí, že zde existuje prvek nejistoty ohledně nákladů a času, potřebných k dosažení očekávaných výsledků, stejně jako toho, zda jeho cílů může být vůbec v nějakém stupni dosaženo. Například prvek nejistoty je klíčovým kritériem při rozlišení mezi výzkumem a vývojem prototypů (modelů používaných k testování technických konceptů a technologií  s  vysokým  rizikem  neúspěchu,  pokud  jde  o  použitelnost),  a  nevývojovým zhotovováním  prototypů  (předvýrobních  jednotek  použitých  k  získání  technických  nebo právních certifikací)</a:t>
            </a:r>
          </a:p>
        </p:txBody>
      </p:sp>
    </p:spTree>
    <p:extLst>
      <p:ext uri="{BB962C8B-B14F-4D97-AF65-F5344CB8AC3E}">
        <p14:creationId xmlns:p14="http://schemas.microsoft.com/office/powerpoint/2010/main" val="162268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33FAC2-899C-928E-0E89-06D196B83CC1}"/>
              </a:ext>
            </a:extLst>
          </p:cNvPr>
          <p:cNvSpPr>
            <a:spLocks noGrp="1"/>
          </p:cNvSpPr>
          <p:nvPr>
            <p:ph type="title"/>
          </p:nvPr>
        </p:nvSpPr>
        <p:spPr>
          <a:xfrm>
            <a:off x="1024128" y="0"/>
            <a:ext cx="10477178" cy="1325461"/>
          </a:xfrm>
        </p:spPr>
        <p:txBody>
          <a:bodyPr>
            <a:normAutofit/>
          </a:bodyPr>
          <a:lstStyle/>
          <a:p>
            <a:r>
              <a:rPr lang="cs-CZ" sz="3600" dirty="0"/>
              <a:t>Nebezpečí na cestě: </a:t>
            </a:r>
            <a:br>
              <a:rPr lang="cs-CZ" sz="3600" dirty="0"/>
            </a:br>
            <a:r>
              <a:rPr lang="cs-CZ" sz="3600" dirty="0"/>
              <a:t>Blud o povinné teoretické a praktické části práce</a:t>
            </a:r>
          </a:p>
        </p:txBody>
      </p:sp>
      <p:pic>
        <p:nvPicPr>
          <p:cNvPr id="6" name="Zástupný obsah 5">
            <a:extLst>
              <a:ext uri="{FF2B5EF4-FFF2-40B4-BE49-F238E27FC236}">
                <a16:creationId xmlns:a16="http://schemas.microsoft.com/office/drawing/2014/main" id="{60032A16-6060-F4DC-0890-9E78CA96387A}"/>
              </a:ext>
            </a:extLst>
          </p:cNvPr>
          <p:cNvPicPr>
            <a:picLocks noGrp="1" noChangeAspect="1"/>
          </p:cNvPicPr>
          <p:nvPr>
            <p:ph sz="half" idx="1"/>
          </p:nvPr>
        </p:nvPicPr>
        <p:blipFill>
          <a:blip r:embed="rId2"/>
          <a:stretch>
            <a:fillRect/>
          </a:stretch>
        </p:blipFill>
        <p:spPr>
          <a:xfrm>
            <a:off x="234891" y="1111068"/>
            <a:ext cx="6786694" cy="5650459"/>
          </a:xfrm>
        </p:spPr>
      </p:pic>
      <p:sp>
        <p:nvSpPr>
          <p:cNvPr id="4" name="Zástupný obsah 3">
            <a:extLst>
              <a:ext uri="{FF2B5EF4-FFF2-40B4-BE49-F238E27FC236}">
                <a16:creationId xmlns:a16="http://schemas.microsoft.com/office/drawing/2014/main" id="{C329F676-F498-41B7-6010-C587C0192487}"/>
              </a:ext>
            </a:extLst>
          </p:cNvPr>
          <p:cNvSpPr>
            <a:spLocks noGrp="1"/>
          </p:cNvSpPr>
          <p:nvPr>
            <p:ph sz="half" idx="2"/>
          </p:nvPr>
        </p:nvSpPr>
        <p:spPr>
          <a:xfrm>
            <a:off x="8414158" y="1551963"/>
            <a:ext cx="3238150" cy="4757397"/>
          </a:xfrm>
        </p:spPr>
        <p:txBody>
          <a:bodyPr/>
          <a:lstStyle/>
          <a:p>
            <a:r>
              <a:rPr lang="cs-CZ" dirty="0"/>
              <a:t>Na našich oborech neexistuje, že by:</a:t>
            </a:r>
          </a:p>
          <a:p>
            <a:r>
              <a:rPr lang="cs-CZ" dirty="0"/>
              <a:t>A) práce musela mít samostatnou teoretickou a praktickou část;</a:t>
            </a:r>
          </a:p>
          <a:p>
            <a:r>
              <a:rPr lang="cs-CZ" dirty="0"/>
              <a:t>B) tyto dvě části musely následovat za sebou v daném pořadí;</a:t>
            </a:r>
          </a:p>
          <a:p>
            <a:r>
              <a:rPr lang="cs-CZ" dirty="0"/>
              <a:t>C) musely mít nějak stanovenou velikostní proporci/poměr.</a:t>
            </a:r>
          </a:p>
        </p:txBody>
      </p:sp>
    </p:spTree>
    <p:extLst>
      <p:ext uri="{BB962C8B-B14F-4D97-AF65-F5344CB8AC3E}">
        <p14:creationId xmlns:p14="http://schemas.microsoft.com/office/powerpoint/2010/main" val="422325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844C2-1952-5F84-E04A-062156CEA47A}"/>
              </a:ext>
            </a:extLst>
          </p:cNvPr>
          <p:cNvSpPr>
            <a:spLocks noGrp="1"/>
          </p:cNvSpPr>
          <p:nvPr>
            <p:ph type="title"/>
          </p:nvPr>
        </p:nvSpPr>
        <p:spPr>
          <a:xfrm>
            <a:off x="1024128" y="585216"/>
            <a:ext cx="9720072" cy="882857"/>
          </a:xfrm>
        </p:spPr>
        <p:txBody>
          <a:bodyPr/>
          <a:lstStyle/>
          <a:p>
            <a:r>
              <a:rPr lang="cs-CZ" dirty="0"/>
              <a:t>Koncipování půdorysu práce</a:t>
            </a:r>
          </a:p>
        </p:txBody>
      </p:sp>
      <p:sp>
        <p:nvSpPr>
          <p:cNvPr id="3" name="Zástupný obsah 2">
            <a:extLst>
              <a:ext uri="{FF2B5EF4-FFF2-40B4-BE49-F238E27FC236}">
                <a16:creationId xmlns:a16="http://schemas.microsoft.com/office/drawing/2014/main" id="{11D9493B-3F30-264C-7EF1-2E940EAF7EE3}"/>
              </a:ext>
            </a:extLst>
          </p:cNvPr>
          <p:cNvSpPr>
            <a:spLocks noGrp="1"/>
          </p:cNvSpPr>
          <p:nvPr>
            <p:ph sz="half" idx="1"/>
          </p:nvPr>
        </p:nvSpPr>
        <p:spPr/>
        <p:txBody>
          <a:bodyPr>
            <a:normAutofit/>
          </a:bodyPr>
          <a:lstStyle/>
          <a:p>
            <a:r>
              <a:rPr lang="cs-CZ" b="1" dirty="0"/>
              <a:t>Návaznost myšlenkových kroků:</a:t>
            </a:r>
          </a:p>
          <a:p>
            <a:r>
              <a:rPr lang="cs-CZ" dirty="0"/>
              <a:t>(1) </a:t>
            </a:r>
            <a:r>
              <a:rPr lang="cs-CZ" b="1" dirty="0"/>
              <a:t>cíle práce</a:t>
            </a:r>
            <a:r>
              <a:rPr lang="cs-CZ" dirty="0"/>
              <a:t>;</a:t>
            </a:r>
          </a:p>
          <a:p>
            <a:r>
              <a:rPr lang="cs-CZ" dirty="0"/>
              <a:t>z cílů vyplývající (2) </a:t>
            </a:r>
            <a:r>
              <a:rPr lang="cs-CZ" b="1" dirty="0"/>
              <a:t>výzkumné otázky</a:t>
            </a:r>
            <a:r>
              <a:rPr lang="cs-CZ" dirty="0"/>
              <a:t>;</a:t>
            </a:r>
          </a:p>
          <a:p>
            <a:r>
              <a:rPr lang="cs-CZ" dirty="0"/>
              <a:t>na jejichž základě je proveden (3) </a:t>
            </a:r>
            <a:r>
              <a:rPr lang="cs-CZ" b="1" dirty="0"/>
              <a:t>rozbor výzkumných a analytických metod</a:t>
            </a:r>
            <a:r>
              <a:rPr lang="cs-CZ" dirty="0"/>
              <a:t>, které by bylo možné využít k dosažení cíle, </a:t>
            </a:r>
            <a:r>
              <a:rPr lang="cs-CZ" b="1" dirty="0"/>
              <a:t>a obhájení použité metody</a:t>
            </a:r>
            <a:r>
              <a:rPr lang="cs-CZ" dirty="0"/>
              <a:t>;</a:t>
            </a:r>
          </a:p>
          <a:p>
            <a:r>
              <a:rPr lang="cs-CZ" dirty="0"/>
              <a:t>(4) </a:t>
            </a:r>
            <a:r>
              <a:rPr lang="cs-CZ" b="1" dirty="0"/>
              <a:t>přesný popis metodického postupu</a:t>
            </a:r>
            <a:r>
              <a:rPr lang="cs-CZ" dirty="0"/>
              <a:t>, který byl při psaní práce využit. </a:t>
            </a:r>
          </a:p>
        </p:txBody>
      </p:sp>
      <p:sp>
        <p:nvSpPr>
          <p:cNvPr id="4" name="Zástupný obsah 3">
            <a:extLst>
              <a:ext uri="{FF2B5EF4-FFF2-40B4-BE49-F238E27FC236}">
                <a16:creationId xmlns:a16="http://schemas.microsoft.com/office/drawing/2014/main" id="{F47E077E-9D40-8A5B-1FA0-7EDCD4505443}"/>
              </a:ext>
            </a:extLst>
          </p:cNvPr>
          <p:cNvSpPr>
            <a:spLocks noGrp="1"/>
          </p:cNvSpPr>
          <p:nvPr>
            <p:ph sz="half" idx="2"/>
          </p:nvPr>
        </p:nvSpPr>
        <p:spPr>
          <a:xfrm>
            <a:off x="6820249" y="2286000"/>
            <a:ext cx="5243119" cy="4023360"/>
          </a:xfrm>
        </p:spPr>
        <p:txBody>
          <a:bodyPr>
            <a:normAutofit/>
          </a:bodyPr>
          <a:lstStyle/>
          <a:p>
            <a:r>
              <a:rPr lang="cs-CZ" dirty="0"/>
              <a:t>Základem je tedy </a:t>
            </a:r>
            <a:r>
              <a:rPr lang="cs-CZ" b="1" dirty="0"/>
              <a:t>účel a cíl práce</a:t>
            </a:r>
            <a:r>
              <a:rPr lang="cs-CZ" dirty="0"/>
              <a:t>.</a:t>
            </a:r>
          </a:p>
          <a:p>
            <a:r>
              <a:rPr lang="cs-CZ" dirty="0"/>
              <a:t>Z něho plyne pak i představa </a:t>
            </a:r>
            <a:r>
              <a:rPr lang="cs-CZ" b="1" dirty="0"/>
              <a:t>modelového čtenáře</a:t>
            </a:r>
            <a:r>
              <a:rPr lang="cs-CZ" dirty="0"/>
              <a:t>. Tím není „lidstvo“ ani „naši lidi“ (A. Babiš), ale zvrstvená identita bytosti, která se skládá z:</a:t>
            </a:r>
          </a:p>
          <a:p>
            <a:r>
              <a:rPr lang="cs-CZ" dirty="0"/>
              <a:t>A) vámi zvoleného člena ústavu jako možného oponenta;</a:t>
            </a:r>
          </a:p>
          <a:p>
            <a:r>
              <a:rPr lang="cs-CZ" dirty="0"/>
              <a:t>B) odborné veřejnosti;</a:t>
            </a:r>
          </a:p>
          <a:p>
            <a:r>
              <a:rPr lang="cs-CZ" dirty="0"/>
              <a:t>C) dalších autorů podobných kvalifikačních prací</a:t>
            </a:r>
          </a:p>
        </p:txBody>
      </p:sp>
    </p:spTree>
    <p:extLst>
      <p:ext uri="{BB962C8B-B14F-4D97-AF65-F5344CB8AC3E}">
        <p14:creationId xmlns:p14="http://schemas.microsoft.com/office/powerpoint/2010/main" val="296060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9CC07-0DB7-4BE1-BEFA-D323CF6417F4}"/>
              </a:ext>
            </a:extLst>
          </p:cNvPr>
          <p:cNvSpPr>
            <a:spLocks noGrp="1"/>
          </p:cNvSpPr>
          <p:nvPr>
            <p:ph type="title"/>
          </p:nvPr>
        </p:nvSpPr>
        <p:spPr>
          <a:xfrm>
            <a:off x="1024128" y="260059"/>
            <a:ext cx="10401678" cy="1132513"/>
          </a:xfrm>
        </p:spPr>
        <p:txBody>
          <a:bodyPr>
            <a:normAutofit/>
          </a:bodyPr>
          <a:lstStyle/>
          <a:p>
            <a:r>
              <a:rPr lang="cs-CZ" sz="3600" dirty="0"/>
              <a:t>Proč je koherentní představa modelového čtenáře důležitá?</a:t>
            </a:r>
          </a:p>
        </p:txBody>
      </p:sp>
      <p:sp>
        <p:nvSpPr>
          <p:cNvPr id="3" name="Zástupný obsah 2">
            <a:extLst>
              <a:ext uri="{FF2B5EF4-FFF2-40B4-BE49-F238E27FC236}">
                <a16:creationId xmlns:a16="http://schemas.microsoft.com/office/drawing/2014/main" id="{1E4B3D1B-3768-4640-BB1E-51CCB26875EE}"/>
              </a:ext>
            </a:extLst>
          </p:cNvPr>
          <p:cNvSpPr>
            <a:spLocks noGrp="1"/>
          </p:cNvSpPr>
          <p:nvPr>
            <p:ph idx="1"/>
          </p:nvPr>
        </p:nvSpPr>
        <p:spPr>
          <a:xfrm>
            <a:off x="545284" y="1619075"/>
            <a:ext cx="11098635" cy="4690285"/>
          </a:xfrm>
        </p:spPr>
        <p:txBody>
          <a:bodyPr>
            <a:normAutofit fontScale="92500"/>
          </a:bodyPr>
          <a:lstStyle/>
          <a:p>
            <a:r>
              <a:rPr lang="cs-CZ" dirty="0"/>
              <a:t>Barbora a Julka jsou kamarádky, Barbora má tři děti a čeká čtvrté, Julka se právě sezdala. Oběma fárají muži v dole, dohromady je svede solná pouť do </a:t>
            </a:r>
            <a:r>
              <a:rPr lang="cs-CZ" dirty="0" err="1"/>
              <a:t>Wieliczky</a:t>
            </a:r>
            <a:r>
              <a:rPr lang="cs-CZ" dirty="0"/>
              <a:t>. Přátelství vzkvétá z utrpení jedné z nich a provází je osudem napříč dějinami i smutky, které je na životní cestě čekají. </a:t>
            </a:r>
            <a:r>
              <a:rPr lang="cs-CZ" dirty="0" err="1"/>
              <a:t>Ludwika</a:t>
            </a:r>
            <a:r>
              <a:rPr lang="cs-CZ" dirty="0"/>
              <a:t>, malého chlapce, pronásleduje děsivý sen, zmeškal pohřeb své maminky, probouzí se klidný, je to jen sen, na pohřbu přece byl. Pro všechny se hybatelem propletence stane právě rok 1894, </a:t>
            </a:r>
            <a:r>
              <a:rPr lang="cs-CZ" dirty="0" err="1"/>
              <a:t>Ludwik</a:t>
            </a:r>
            <a:r>
              <a:rPr lang="cs-CZ" dirty="0"/>
              <a:t> přijde o otce, Barbora o muže a syna a opouští s dcerami, z nichž prostřední je Barka, svůj domov. Julka se vzdorně rozhodne najít štěstí a utíká před vlastní životní katastrofou do Ostravy. Kostel se šikmí.</a:t>
            </a:r>
          </a:p>
          <a:p>
            <a:r>
              <a:rPr lang="cs-CZ" dirty="0"/>
              <a:t>Zásadní a určující pro dynamiku vyprávění je především jazyk. Místy pracuje autorka se slezským nářečím, které vkládá do přímých řečí a zabarvené pojmy, </a:t>
            </a:r>
            <a:r>
              <a:rPr lang="cs-CZ" dirty="0" err="1"/>
              <a:t>slangismy</a:t>
            </a:r>
            <a:r>
              <a:rPr lang="cs-CZ" dirty="0"/>
              <a:t> či německé a polské výrazy, odlišuje kurzivou. Celá narace je výjimečně vystavěná a jazykový kód si drží poutavé tempo, které ani na chvíli neustává. Osudy jsou naturalistické a rozhodně nekontrastují s ničící a mizící krajinou. Světlá místa rezonují podobně jako těžební práce, která byla krutá a smrtelně nebezpečná, přesto přinášela vytoužené peníze.</a:t>
            </a:r>
          </a:p>
          <a:p>
            <a:r>
              <a:rPr lang="cs-CZ" dirty="0"/>
              <a:t>Dva po sobě následující odstavce z Karin Vápeníková recenze Šikmý kostel (</a:t>
            </a:r>
            <a:r>
              <a:rPr lang="cs-CZ" dirty="0">
                <a:hlinkClick r:id="rId2"/>
              </a:rPr>
              <a:t>https://www.knihydobrovsky.cz/blog/recenze-sikmy-kostel</a:t>
            </a:r>
            <a:r>
              <a:rPr lang="cs-CZ" dirty="0"/>
              <a:t> )</a:t>
            </a:r>
          </a:p>
          <a:p>
            <a:endParaRPr lang="cs-CZ" dirty="0"/>
          </a:p>
        </p:txBody>
      </p:sp>
    </p:spTree>
    <p:extLst>
      <p:ext uri="{BB962C8B-B14F-4D97-AF65-F5344CB8AC3E}">
        <p14:creationId xmlns:p14="http://schemas.microsoft.com/office/powerpoint/2010/main" val="3521495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4403_TF22378848.potx" id="{88F210FF-C011-4EFE-AA85-1D02D2B94E9C}" vid="{290BA762-FB75-486E-97D2-52521D19DF9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Návrh Integrál</Template>
  <TotalTime>4581</TotalTime>
  <Words>1005</Words>
  <Application>Microsoft Office PowerPoint</Application>
  <PresentationFormat>Širokoúhlá obrazovka</PresentationFormat>
  <Paragraphs>53</Paragraphs>
  <Slides>9</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Calibri</vt:lpstr>
      <vt:lpstr>Tw Cen MT</vt:lpstr>
      <vt:lpstr>Tw Cen MT Condensed</vt:lpstr>
      <vt:lpstr>Wingdings 3</vt:lpstr>
      <vt:lpstr>Integrál</vt:lpstr>
      <vt:lpstr>Diplomová práce – úvodní zarámování</vt:lpstr>
      <vt:lpstr>Formální cíl</vt:lpstr>
      <vt:lpstr>Kroky Na cestě k tématu a způsobu řešení</vt:lpstr>
      <vt:lpstr>Kroky Na cestě k tématu a způsobu řešení II</vt:lpstr>
      <vt:lpstr>Opory na cestu</vt:lpstr>
      <vt:lpstr>Opory na cestu</vt:lpstr>
      <vt:lpstr>Nebezpečí na cestě:  Blud o povinné teoretické a praktické části práce</vt:lpstr>
      <vt:lpstr>Koncipování půdorysu práce</vt:lpstr>
      <vt:lpstr>Proč je koherentní představa modelového čtenáře důležitá?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Diplomová práce – úvodní zarámování</dc:title>
  <dc:creator>Bílek, Petr</dc:creator>
  <cp:lastModifiedBy>Bílek, Petr</cp:lastModifiedBy>
  <cp:revision>9</cp:revision>
  <dcterms:created xsi:type="dcterms:W3CDTF">2022-09-20T07:04:54Z</dcterms:created>
  <dcterms:modified xsi:type="dcterms:W3CDTF">2022-10-06T07:00:38Z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