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8" r:id="rId3"/>
    <p:sldId id="289" r:id="rId4"/>
    <p:sldId id="290" r:id="rId5"/>
    <p:sldId id="291" r:id="rId6"/>
    <p:sldId id="296" r:id="rId7"/>
    <p:sldId id="297" r:id="rId8"/>
    <p:sldId id="293" r:id="rId9"/>
    <p:sldId id="298" r:id="rId10"/>
    <p:sldId id="302" r:id="rId11"/>
    <p:sldId id="303" r:id="rId12"/>
    <p:sldId id="299" r:id="rId13"/>
    <p:sldId id="300" r:id="rId14"/>
    <p:sldId id="30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0.m4a"/><Relationship Id="rId7" Type="http://schemas.openxmlformats.org/officeDocument/2006/relationships/image" Target="../media/image17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2.m4a"/><Relationship Id="rId7" Type="http://schemas.openxmlformats.org/officeDocument/2006/relationships/image" Target="../media/image8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timesofisrael.com/romes-jews-reject-israel-artichoke-dictat/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Základní koncepty rabínského judaismu 7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Halacha</a:t>
            </a:r>
            <a:r>
              <a:rPr lang="cs-CZ" dirty="0"/>
              <a:t> – rabínské právo</a:t>
            </a:r>
          </a:p>
        </p:txBody>
      </p:sp>
    </p:spTree>
    <p:extLst>
      <p:ext uri="{BB962C8B-B14F-4D97-AF65-F5344CB8AC3E}">
        <p14:creationId xmlns:p14="http://schemas.microsoft.com/office/powerpoint/2010/main" val="2171872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Aktualizace a flexibilita </a:t>
            </a:r>
            <a:r>
              <a:rPr lang="cs-CZ" dirty="0" err="1"/>
              <a:t>halachy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4788528" cy="3318936"/>
          </a:xfrm>
        </p:spPr>
        <p:txBody>
          <a:bodyPr/>
          <a:lstStyle/>
          <a:p>
            <a:r>
              <a:rPr lang="cs-CZ" dirty="0" err="1"/>
              <a:t>Mišna</a:t>
            </a:r>
            <a:r>
              <a:rPr lang="cs-CZ" dirty="0"/>
              <a:t> tedy předkládá principy, Talmud ustaluje jejich počet. Následné rabínské právo určuje, zda určitá činnost spadá do jedné z 39 kategorií nebo ne. Tak elektřina je typem ohně a není ji možno zapínat a vypínat.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52" y="2511425"/>
            <a:ext cx="4559746" cy="345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„Košer“ </a:t>
            </a:r>
            <a:r>
              <a:rPr lang="cs-CZ" dirty="0" err="1"/>
              <a:t>udělátka</a:t>
            </a:r>
            <a:r>
              <a:rPr lang="cs-CZ" dirty="0"/>
              <a:t> pro Šabat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1559" r="26961" b="2577"/>
          <a:stretch/>
        </p:blipFill>
        <p:spPr>
          <a:xfrm>
            <a:off x="9352986" y="982132"/>
            <a:ext cx="1877992" cy="39110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15842" r="13630" b="14720"/>
          <a:stretch/>
        </p:blipFill>
        <p:spPr>
          <a:xfrm>
            <a:off x="815569" y="3481056"/>
            <a:ext cx="2018166" cy="25579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t="14257" r="5280" b="2970"/>
          <a:stretch/>
        </p:blipFill>
        <p:spPr>
          <a:xfrm>
            <a:off x="2516863" y="2110519"/>
            <a:ext cx="5051834" cy="357505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20" y="4146487"/>
            <a:ext cx="4320791" cy="1803557"/>
          </a:xfr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3D3BD6-ABFC-44D4-93EC-125EA9930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2685" y="1555531"/>
            <a:ext cx="438786" cy="438786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9463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Halacha</a:t>
            </a:r>
            <a:r>
              <a:rPr lang="cs-CZ" dirty="0"/>
              <a:t> </a:t>
            </a:r>
            <a:r>
              <a:rPr lang="cs-CZ" dirty="0" err="1"/>
              <a:t>psuka</a:t>
            </a:r>
            <a:r>
              <a:rPr lang="cs-CZ" dirty="0"/>
              <a:t> – praktická </a:t>
            </a:r>
            <a:r>
              <a:rPr lang="cs-CZ" dirty="0" err="1"/>
              <a:t>halacha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/>
              <a:t>Teoretická rovina – studium pramenů a existujícího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2000" dirty="0"/>
              <a:t>Praktická rovina – odvozování nových pravidel a řešení případů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89" y="3234795"/>
            <a:ext cx="4163840" cy="2480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338" y="3284015"/>
            <a:ext cx="2064506" cy="2591852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8768A0-1FFF-4FB0-9963-FA5C3859F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6620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A6F912-B666-4B4B-BD9A-DF4547C7D5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0198" y="1433493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7269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2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6463418" cy="1303867"/>
          </a:xfrm>
        </p:spPr>
        <p:txBody>
          <a:bodyPr>
            <a:normAutofit fontScale="90000"/>
          </a:bodyPr>
          <a:lstStyle/>
          <a:p>
            <a:r>
              <a:rPr lang="cs-CZ" dirty="0"/>
              <a:t>Žánry halachické literatury (výběr)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6182761" cy="331893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Kodex: stanovuje jednotlivé </a:t>
            </a:r>
            <a:r>
              <a:rPr lang="cs-CZ" dirty="0" err="1"/>
              <a:t>halachot</a:t>
            </a:r>
            <a:r>
              <a:rPr lang="cs-CZ" dirty="0"/>
              <a:t> bez vysvětlení („takto to je“): </a:t>
            </a:r>
            <a:r>
              <a:rPr lang="cs-CZ" dirty="0" err="1"/>
              <a:t>Mišna</a:t>
            </a:r>
            <a:r>
              <a:rPr lang="cs-CZ" dirty="0"/>
              <a:t>, </a:t>
            </a:r>
            <a:r>
              <a:rPr lang="cs-CZ" dirty="0" err="1"/>
              <a:t>Maimonides</a:t>
            </a:r>
            <a:r>
              <a:rPr lang="cs-CZ" dirty="0"/>
              <a:t>: </a:t>
            </a:r>
            <a:r>
              <a:rPr lang="cs-CZ" dirty="0" err="1"/>
              <a:t>Mišne</a:t>
            </a:r>
            <a:r>
              <a:rPr lang="cs-CZ" dirty="0"/>
              <a:t> Tora; Josef </a:t>
            </a:r>
            <a:r>
              <a:rPr lang="cs-CZ" dirty="0" err="1"/>
              <a:t>Karo</a:t>
            </a:r>
            <a:r>
              <a:rPr lang="cs-CZ" dirty="0"/>
              <a:t>: </a:t>
            </a:r>
            <a:r>
              <a:rPr lang="cs-CZ" dirty="0" err="1"/>
              <a:t>Šulchan</a:t>
            </a:r>
            <a:r>
              <a:rPr lang="cs-CZ" dirty="0"/>
              <a:t> </a:t>
            </a:r>
            <a:r>
              <a:rPr lang="cs-CZ" dirty="0" err="1"/>
              <a:t>aruch</a:t>
            </a:r>
            <a:r>
              <a:rPr lang="cs-CZ" dirty="0"/>
              <a:t>.</a:t>
            </a:r>
          </a:p>
          <a:p>
            <a:r>
              <a:rPr lang="cs-CZ" dirty="0"/>
              <a:t>Kompendium: předkládá výtah z debat Talmudu a následující literatury, systematizuje je, postupně dochází k výslednému zákonu („je to takto, protože…“)</a:t>
            </a:r>
          </a:p>
          <a:p>
            <a:r>
              <a:rPr lang="cs-CZ" dirty="0" err="1"/>
              <a:t>Chidušim</a:t>
            </a:r>
            <a:r>
              <a:rPr lang="cs-CZ" dirty="0"/>
              <a:t> (</a:t>
            </a:r>
            <a:r>
              <a:rPr lang="cs-CZ" dirty="0" err="1"/>
              <a:t>sg</a:t>
            </a:r>
            <a:r>
              <a:rPr lang="cs-CZ" dirty="0"/>
              <a:t>. </a:t>
            </a:r>
            <a:r>
              <a:rPr lang="cs-CZ" dirty="0" err="1"/>
              <a:t>chiduš</a:t>
            </a:r>
            <a:r>
              <a:rPr lang="cs-CZ" dirty="0"/>
              <a:t>): dílčí, často komplikovaný analytický rozbor specifického problému.</a:t>
            </a:r>
          </a:p>
          <a:p>
            <a:r>
              <a:rPr lang="cs-CZ" dirty="0" err="1"/>
              <a:t>Šeelot</a:t>
            </a:r>
            <a:r>
              <a:rPr lang="cs-CZ" dirty="0"/>
              <a:t> u-</a:t>
            </a:r>
            <a:r>
              <a:rPr lang="cs-CZ" dirty="0" err="1"/>
              <a:t>tšuvot</a:t>
            </a:r>
            <a:r>
              <a:rPr lang="cs-CZ" dirty="0"/>
              <a:t> – responsa: Rabín formuluje řešení otázky (zaslané nebo imaginární) formou listu, který následně cirkuluje.</a:t>
            </a:r>
          </a:p>
          <a:p>
            <a:r>
              <a:rPr lang="cs-CZ" dirty="0" err="1"/>
              <a:t>Hagaha</a:t>
            </a:r>
            <a:r>
              <a:rPr lang="cs-CZ" dirty="0"/>
              <a:t> (</a:t>
            </a:r>
            <a:r>
              <a:rPr lang="cs-CZ" dirty="0" err="1"/>
              <a:t>pl</a:t>
            </a:r>
            <a:r>
              <a:rPr lang="cs-CZ" dirty="0"/>
              <a:t>. </a:t>
            </a:r>
            <a:r>
              <a:rPr lang="cs-CZ" dirty="0" err="1"/>
              <a:t>hagahot</a:t>
            </a:r>
            <a:r>
              <a:rPr lang="cs-CZ" dirty="0"/>
              <a:t>) – </a:t>
            </a:r>
            <a:r>
              <a:rPr lang="cs-CZ" dirty="0" err="1"/>
              <a:t>textověkritická</a:t>
            </a:r>
            <a:r>
              <a:rPr lang="cs-CZ" dirty="0"/>
              <a:t> poznámka, často řešící otázku správného textu a jeho variant.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28" y="1262788"/>
            <a:ext cx="2923693" cy="429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Ortopraxe</a:t>
            </a:r>
            <a:r>
              <a:rPr lang="cs-CZ" dirty="0"/>
              <a:t> jako základní habitus rabínského judaismu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Halacha</a:t>
            </a:r>
            <a:r>
              <a:rPr lang="cs-CZ" dirty="0"/>
              <a:t> reguluje snad všechny myslitelné aspekty lidského života:</a:t>
            </a:r>
          </a:p>
          <a:p>
            <a:r>
              <a:rPr lang="cs-CZ" dirty="0"/>
              <a:t>Každodenní chování (</a:t>
            </a:r>
            <a:r>
              <a:rPr lang="cs-CZ" dirty="0" err="1"/>
              <a:t>Šulchan</a:t>
            </a:r>
            <a:r>
              <a:rPr lang="cs-CZ" dirty="0"/>
              <a:t> </a:t>
            </a:r>
            <a:r>
              <a:rPr lang="cs-CZ" dirty="0" err="1"/>
              <a:t>aruch</a:t>
            </a:r>
            <a:r>
              <a:rPr lang="cs-CZ" dirty="0"/>
              <a:t> o ranním vstávání: „Člověk si má nejprve obout pravou botu, nezavázat si ji. Pak obuje levou botu, tu si zaváže a vrátí se k pravé, aby si ji zavázal.“ Moše </a:t>
            </a:r>
            <a:r>
              <a:rPr lang="cs-CZ" dirty="0" err="1"/>
              <a:t>Isserles</a:t>
            </a:r>
            <a:r>
              <a:rPr lang="cs-CZ" dirty="0"/>
              <a:t> komentuje: „V případě našich bot, které se nezavazují, si také obuje pravou jako první.“)</a:t>
            </a:r>
          </a:p>
          <a:p>
            <a:r>
              <a:rPr lang="cs-CZ" dirty="0"/>
              <a:t>Jídelní zásady (</a:t>
            </a:r>
            <a:r>
              <a:rPr lang="cs-CZ" dirty="0" err="1"/>
              <a:t>kašrut</a:t>
            </a:r>
            <a:r>
              <a:rPr lang="cs-CZ" dirty="0"/>
              <a:t>), liturgii, slavení svátků, uzavírání sňatků, rozvody, obchodní právo – uzavírání smluv, fungování soudů…</a:t>
            </a:r>
          </a:p>
        </p:txBody>
      </p:sp>
    </p:spTree>
    <p:extLst>
      <p:ext uri="{BB962C8B-B14F-4D97-AF65-F5344CB8AC3E}">
        <p14:creationId xmlns:p14="http://schemas.microsoft.com/office/powerpoint/2010/main" val="235572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294705" cy="1303867"/>
          </a:xfrm>
        </p:spPr>
        <p:txBody>
          <a:bodyPr>
            <a:normAutofit/>
          </a:bodyPr>
          <a:lstStyle/>
          <a:p>
            <a:r>
              <a:rPr lang="cs-CZ" sz="2800" dirty="0"/>
              <a:t>Některá relevantní hesla ve skriptu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0" y="2556932"/>
            <a:ext cx="3484829" cy="3318936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Halacha</a:t>
            </a:r>
            <a:endParaRPr lang="cs-CZ" dirty="0"/>
          </a:p>
          <a:p>
            <a:r>
              <a:rPr lang="cs-CZ" dirty="0" err="1"/>
              <a:t>Minhag</a:t>
            </a:r>
            <a:endParaRPr lang="cs-CZ" dirty="0"/>
          </a:p>
          <a:p>
            <a:r>
              <a:rPr lang="cs-CZ" dirty="0"/>
              <a:t>Posek</a:t>
            </a:r>
          </a:p>
          <a:p>
            <a:r>
              <a:rPr lang="cs-CZ" dirty="0" err="1"/>
              <a:t>Bejt</a:t>
            </a:r>
            <a:r>
              <a:rPr lang="cs-CZ" dirty="0"/>
              <a:t> din</a:t>
            </a:r>
          </a:p>
          <a:p>
            <a:r>
              <a:rPr lang="cs-CZ" dirty="0"/>
              <a:t>Studium</a:t>
            </a:r>
          </a:p>
          <a:p>
            <a:r>
              <a:rPr lang="cs-CZ" dirty="0" err="1"/>
              <a:t>Cheder</a:t>
            </a:r>
            <a:endParaRPr lang="cs-CZ" dirty="0"/>
          </a:p>
          <a:p>
            <a:r>
              <a:rPr lang="cs-CZ" dirty="0" err="1"/>
              <a:t>Ješiva</a:t>
            </a:r>
            <a:endParaRPr lang="cs-CZ" dirty="0"/>
          </a:p>
          <a:p>
            <a:r>
              <a:rPr lang="cs-CZ" dirty="0" err="1"/>
              <a:t>Bejt</a:t>
            </a:r>
            <a:r>
              <a:rPr lang="cs-CZ" dirty="0"/>
              <a:t> midraš</a:t>
            </a:r>
          </a:p>
          <a:p>
            <a:r>
              <a:rPr lang="cs-CZ" dirty="0" err="1"/>
              <a:t>Pilpul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49" y="2556932"/>
            <a:ext cx="5154499" cy="29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2" y="2556932"/>
            <a:ext cx="5965478" cy="331893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Halacha</a:t>
            </a:r>
            <a:r>
              <a:rPr lang="cs-CZ" dirty="0"/>
              <a:t> – náboženské právo, sloveso „</a:t>
            </a:r>
            <a:r>
              <a:rPr lang="cs-CZ" dirty="0" err="1"/>
              <a:t>halach</a:t>
            </a:r>
            <a:r>
              <a:rPr lang="cs-CZ" dirty="0"/>
              <a:t>“ – jít. </a:t>
            </a:r>
            <a:r>
              <a:rPr lang="cs-CZ" dirty="0" err="1"/>
              <a:t>Halacha</a:t>
            </a:r>
            <a:r>
              <a:rPr lang="cs-CZ" dirty="0"/>
              <a:t> je tedy systémem, generujícím nábožensky podložené normy, podle nichž má židovský člověk žít.</a:t>
            </a:r>
          </a:p>
          <a:p>
            <a:r>
              <a:rPr lang="cs-CZ" dirty="0"/>
              <a:t>Slovo </a:t>
            </a:r>
            <a:r>
              <a:rPr lang="cs-CZ" dirty="0" err="1"/>
              <a:t>halacha</a:t>
            </a:r>
            <a:r>
              <a:rPr lang="cs-CZ" dirty="0"/>
              <a:t> ale také označuje konkrétní zákon platný zákon. Lze otevřít debatu o tom, zda je </a:t>
            </a:r>
            <a:r>
              <a:rPr lang="cs-CZ" dirty="0" err="1"/>
              <a:t>artičok</a:t>
            </a:r>
            <a:r>
              <a:rPr lang="cs-CZ" dirty="0"/>
              <a:t> košer (</a:t>
            </a:r>
            <a:r>
              <a:rPr lang="cs-CZ" dirty="0">
                <a:hlinkClick r:id="rId6"/>
              </a:rPr>
              <a:t>https://www.timesofisrael.com/</a:t>
            </a:r>
            <a:r>
              <a:rPr lang="cs-CZ" dirty="0" err="1">
                <a:hlinkClick r:id="rId6"/>
              </a:rPr>
              <a:t>romes-jews-reject-israel-artichoke-dictat</a:t>
            </a:r>
            <a:r>
              <a:rPr lang="cs-CZ" dirty="0">
                <a:hlinkClick r:id="rId6"/>
              </a:rPr>
              <a:t>/</a:t>
            </a:r>
            <a:r>
              <a:rPr lang="cs-CZ" dirty="0"/>
              <a:t>) a ptát se, jaká je </a:t>
            </a:r>
            <a:r>
              <a:rPr lang="cs-CZ" dirty="0" err="1"/>
              <a:t>halacha</a:t>
            </a:r>
            <a:r>
              <a:rPr lang="cs-CZ" dirty="0"/>
              <a:t>? Tedy jaký je zákon?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31262" r="11381" b="11257"/>
          <a:stretch/>
        </p:blipFill>
        <p:spPr>
          <a:xfrm>
            <a:off x="7260880" y="2556932"/>
            <a:ext cx="3730027" cy="15341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7788" r="4379" b="14202"/>
          <a:stretch/>
        </p:blipFill>
        <p:spPr>
          <a:xfrm>
            <a:off x="7841402" y="4187458"/>
            <a:ext cx="2568982" cy="183785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588CA7-D3FA-4FCA-80CC-F40027617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9815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59CD86-54BB-4D81-BE99-1DF073062B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8985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28312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rabínského 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Hebrejská bible</a:t>
            </a:r>
          </a:p>
          <a:p>
            <a:r>
              <a:rPr lang="cs-CZ" dirty="0"/>
              <a:t>Babylónský talmud</a:t>
            </a:r>
          </a:p>
          <a:p>
            <a:r>
              <a:rPr lang="cs-CZ" dirty="0"/>
              <a:t>Místní židovský zvyk</a:t>
            </a:r>
          </a:p>
          <a:p>
            <a:endParaRPr lang="cs-CZ" dirty="0"/>
          </a:p>
          <a:p>
            <a:r>
              <a:rPr lang="cs-CZ" dirty="0"/>
              <a:t>Viděli jsme již, že rabínský judaismus je velmi inovativní a nelze jej chápat jen jako rozvinutí starších forem judaismu. I samotné odvozování práva a konstrukce zákonů a pravidel, podle nichž se Židé v daném období a místě řídí, podléhá změnám.</a:t>
            </a:r>
          </a:p>
        </p:txBody>
      </p:sp>
    </p:spTree>
    <p:extLst>
      <p:ext uri="{BB962C8B-B14F-4D97-AF65-F5344CB8AC3E}">
        <p14:creationId xmlns:p14="http://schemas.microsoft.com/office/powerpoint/2010/main" val="150179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Zákony Šabatu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Co říká o Šabatu Bible?</a:t>
            </a:r>
          </a:p>
          <a:p>
            <a:pPr lvl="0"/>
            <a:r>
              <a:rPr lang="cs-CZ" dirty="0"/>
              <a:t>Ex 20,8-11: </a:t>
            </a:r>
            <a:r>
              <a:rPr lang="cs-CZ" altLang="cs-CZ" dirty="0">
                <a:solidFill>
                  <a:schemeClr val="tx1"/>
                </a:solidFill>
              </a:rPr>
              <a:t>Pamatuj na den odpočinku, že ti má být svatý. Šest dní budeš pracovat a dělat všechnu svou práci. Ale sedmý den je den odpočinutí Hospodina, tvého Boha. Nebudeš dělat žádnou práci ani ty ani tvůj syn a tvá dcera ani tvůj otrok a tvá otrokyně ani tvé dobytče ani tvůj host, který žije v tvých branách. </a:t>
            </a:r>
            <a:r>
              <a:rPr lang="cs-CZ" altLang="cs-CZ" b="1" dirty="0">
                <a:solidFill>
                  <a:schemeClr val="tx1"/>
                </a:solidFill>
              </a:rPr>
              <a:t>V šesti dnech učinil Hospodin nebe i zemi, moře a všechno, co je v nich, a sedmého dne odpočinul. Proto požehnal Hospodin den odpočinku a oddělil jej jako svatý.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Ex 35,2-3: Šest dní se bude pracovat, ale sedmého dne budete mít slavnost odpočinutí, Hospodinův svatý den odpočinku; kdo by v ten den dělal nějakou práci, zemře. </a:t>
            </a:r>
            <a:r>
              <a:rPr lang="cs-CZ" altLang="cs-CZ" b="1" dirty="0">
                <a:solidFill>
                  <a:schemeClr val="tx1"/>
                </a:solidFill>
              </a:rPr>
              <a:t>V den odpočinku nerozděláte oheň v žádném svém obydlí.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4AC051-A02C-464D-8572-E8EEF7C0E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01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8310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altLang="cs-CZ" dirty="0" err="1">
                <a:solidFill>
                  <a:schemeClr val="tx1"/>
                </a:solidFill>
              </a:rPr>
              <a:t>Dt</a:t>
            </a:r>
            <a:r>
              <a:rPr lang="cs-CZ" altLang="cs-CZ" dirty="0">
                <a:solidFill>
                  <a:schemeClr val="tx1"/>
                </a:solidFill>
              </a:rPr>
              <a:t> 5,12-15: Dbej na den odpočinku, aby ti byl svatý, jak ti přikázal Hospodin, tvůj Bůh. Šest dní budeš pracovat a dělat všechnu svou práci. </a:t>
            </a:r>
            <a:r>
              <a:rPr lang="cs-CZ" altLang="cs-CZ" b="1" dirty="0">
                <a:solidFill>
                  <a:schemeClr val="tx1"/>
                </a:solidFill>
              </a:rPr>
              <a:t>Ale sedmý den je den odpočinutí Hospodina, tvého Boha.</a:t>
            </a:r>
            <a:r>
              <a:rPr lang="cs-CZ" altLang="cs-CZ" dirty="0">
                <a:solidFill>
                  <a:schemeClr val="tx1"/>
                </a:solidFill>
              </a:rPr>
              <a:t> Nebudeš dělat žádnou práci ani ty ani tvůj syn a tvá dcera ani tvůj otrok a tvá otrokyně ani tvůj býk a tvůj osel, žádné tvé dobytče ani tvůj host, který žije v tvých branách, </a:t>
            </a:r>
            <a:r>
              <a:rPr lang="cs-CZ" altLang="cs-CZ" b="1" dirty="0">
                <a:solidFill>
                  <a:schemeClr val="tx1"/>
                </a:solidFill>
              </a:rPr>
              <a:t>aby odpočinul tvůj otrok a tvá otrokyně tak jako ty.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b="1" dirty="0">
                <a:solidFill>
                  <a:schemeClr val="tx1"/>
                </a:solidFill>
              </a:rPr>
              <a:t>Pamatuj, že jsi byl otrokem v egyptské zemi a že tě Hospodin, tvůj Bůh, odtud vyvedl pevnou rukou a vztaženou paží. Proto ti přikázal Hospodin, tvůj Bůh, dodržovat den odpočinku.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200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- Bible o Šabatu: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Šabat je vydělen jako „svatý“</a:t>
            </a:r>
          </a:p>
          <a:p>
            <a:r>
              <a:rPr lang="cs-CZ" dirty="0"/>
              <a:t>Nesmí se konat žádná práce (</a:t>
            </a:r>
            <a:r>
              <a:rPr lang="cs-CZ" dirty="0" err="1"/>
              <a:t>melacha</a:t>
            </a:r>
            <a:r>
              <a:rPr lang="cs-CZ" dirty="0"/>
              <a:t>)</a:t>
            </a:r>
          </a:p>
          <a:p>
            <a:r>
              <a:rPr lang="cs-CZ" dirty="0"/>
              <a:t>Povinnost jej zachovávat vyplývá z nároku Boha nad lidem Izraele, vzniknuvšího v okamžiku vyveden z Egypta</a:t>
            </a:r>
          </a:p>
          <a:p>
            <a:r>
              <a:rPr lang="cs-CZ" dirty="0"/>
              <a:t>Povinnost se vztahuje na celou židovskou domácnost včetně služebných osob a zvířat</a:t>
            </a:r>
          </a:p>
          <a:p>
            <a:r>
              <a:rPr lang="cs-CZ" dirty="0"/>
              <a:t>Zdůvodnění Šabatu v Ex: jde o </a:t>
            </a:r>
            <a:r>
              <a:rPr lang="cs-CZ" i="1" dirty="0" err="1"/>
              <a:t>imitatio</a:t>
            </a:r>
            <a:r>
              <a:rPr lang="cs-CZ" i="1" dirty="0"/>
              <a:t> Dei </a:t>
            </a:r>
            <a:r>
              <a:rPr lang="cs-CZ" dirty="0"/>
              <a:t>– tak jako Bůh odpočinul během stvoření </a:t>
            </a:r>
            <a:r>
              <a:rPr lang="cs-CZ" dirty="0" err="1"/>
              <a:t>stěta</a:t>
            </a:r>
            <a:r>
              <a:rPr lang="cs-CZ" dirty="0"/>
              <a:t>, odpočívá i člověk.</a:t>
            </a:r>
          </a:p>
          <a:p>
            <a:r>
              <a:rPr lang="cs-CZ" dirty="0"/>
              <a:t>Zdůvodnění Šabatu v </a:t>
            </a:r>
            <a:r>
              <a:rPr lang="cs-CZ" dirty="0" err="1"/>
              <a:t>Dt</a:t>
            </a:r>
            <a:r>
              <a:rPr lang="cs-CZ" dirty="0"/>
              <a:t>: jde o sociální ustanovení – odpočinek od práce.  </a:t>
            </a:r>
          </a:p>
          <a:p>
            <a:pPr marL="0" indent="0">
              <a:buNone/>
            </a:pPr>
            <a:r>
              <a:rPr lang="cs-CZ" b="1" dirty="0"/>
              <a:t>Výsledek: Je jasné, na koho se příkaz Šabatu vztahuje a proč, je jasné, že se nemá pracovat. Co to ale znamená? Lze pracovat pro radost? Nesmí se zapalovat oheň, ale smí se rozsvítit žárovku? Nebo naopak se nesmí dělat vůbec nic, jen ležet v posteli?</a:t>
            </a:r>
          </a:p>
        </p:txBody>
      </p:sp>
    </p:spTree>
    <p:extLst>
      <p:ext uri="{BB962C8B-B14F-4D97-AF65-F5344CB8AC3E}">
        <p14:creationId xmlns:p14="http://schemas.microsoft.com/office/powerpoint/2010/main" val="32930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Rabínské právo o Šabatu - </a:t>
            </a:r>
            <a:r>
              <a:rPr lang="cs-CZ" dirty="0" err="1"/>
              <a:t>Mišna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Mišna</a:t>
            </a:r>
            <a:r>
              <a:rPr lang="cs-CZ" dirty="0"/>
              <a:t>, traktát </a:t>
            </a:r>
            <a:r>
              <a:rPr lang="cs-CZ" dirty="0" err="1"/>
              <a:t>Chagiga</a:t>
            </a:r>
            <a:r>
              <a:rPr lang="cs-CZ" dirty="0"/>
              <a:t> 1:8: „Zákony Šabatu … jsou jako hory, visící na vlásku – v Písmu je o nich málo, zatímco zákonů je mnoho.“ (</a:t>
            </a:r>
            <a:r>
              <a:rPr lang="he-IL" dirty="0"/>
              <a:t>הִלְכוֹת שַׁבָּת, הֲרֵי הֵם כַּהֲרָרִים הַתְּלוּיִין בְּשַׂעֲרָה, שֶׁהֵן מִקְרָא מֻעָט וַהֲלָכוֹת מְרֻבּוֹת</a:t>
            </a:r>
            <a:r>
              <a:rPr lang="cs-CZ" dirty="0"/>
              <a:t>)</a:t>
            </a:r>
          </a:p>
          <a:p>
            <a:r>
              <a:rPr lang="cs-CZ" dirty="0"/>
              <a:t>Jeden z 63 traktátů </a:t>
            </a:r>
            <a:r>
              <a:rPr lang="cs-CZ" dirty="0" err="1"/>
              <a:t>Mišny</a:t>
            </a:r>
            <a:r>
              <a:rPr lang="cs-CZ" dirty="0"/>
              <a:t> se jmenuje Šabat a obsahuje celou řadu velmi specifických zákonů („Krejčí nesmí jít ven [v pátek] před setměním s jehlou, aby nezapomněl…“). V 7. kapitole pak </a:t>
            </a:r>
            <a:r>
              <a:rPr lang="cs-CZ" dirty="0" err="1"/>
              <a:t>Mišna</a:t>
            </a:r>
            <a:r>
              <a:rPr lang="cs-CZ" dirty="0"/>
              <a:t> vyjmenovává 39 základních prací (činností), které jsou o Šabatu zakázány (</a:t>
            </a:r>
            <a:r>
              <a:rPr lang="cs-CZ" dirty="0" err="1"/>
              <a:t>avot</a:t>
            </a:r>
            <a:r>
              <a:rPr lang="cs-CZ" dirty="0"/>
              <a:t> </a:t>
            </a:r>
            <a:r>
              <a:rPr lang="cs-CZ" dirty="0" err="1"/>
              <a:t>mlachot</a:t>
            </a:r>
            <a:r>
              <a:rPr lang="cs-CZ" dirty="0"/>
              <a:t>): „Setí, orání, sklízení, svazování snopů, mlácení obilí, oddělování plev, … hnětení těsta, pečení, … obarvování, splétání dvou provázků, rozplétání dvou provázků, svazování, rozvazování, ušití dvou stehů, … porážení zvířete, … nasolení masa, vydělávání jeho kůže, oddělování srsti, … napsání dvou písmen, vymazání dvou písmen, … stavění, boření, uhašení, zapálení, udeření kladivem,  přenášení z jednoho prostoru do jiného.“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932427-2E56-4841-BF5B-C82653A56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0496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73872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Rabínské právo o Šabatu - Talmud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Babylónský talmud rozebírá ustanovení </a:t>
            </a:r>
            <a:r>
              <a:rPr lang="cs-CZ" dirty="0" err="1"/>
              <a:t>Mišny</a:t>
            </a:r>
            <a:r>
              <a:rPr lang="cs-CZ" dirty="0"/>
              <a:t> (mimo jiné!). Ve stejnojmenném traktátu Šabat (</a:t>
            </a:r>
            <a:r>
              <a:rPr lang="cs-CZ" dirty="0" err="1"/>
              <a:t>49b</a:t>
            </a:r>
            <a:r>
              <a:rPr lang="cs-CZ" dirty="0"/>
              <a:t>) se píše:</a:t>
            </a:r>
          </a:p>
          <a:p>
            <a:pPr marL="0" indent="0">
              <a:buNone/>
            </a:pPr>
            <a:r>
              <a:rPr lang="cs-CZ" dirty="0"/>
              <a:t>Třicet devět kategorií prací, zakázaných o Šabatu – čemu to odpovídá? Rabi </a:t>
            </a:r>
            <a:r>
              <a:rPr lang="cs-CZ" dirty="0" err="1"/>
              <a:t>Chanina</a:t>
            </a:r>
            <a:r>
              <a:rPr lang="cs-CZ" dirty="0"/>
              <a:t> bar </a:t>
            </a:r>
            <a:r>
              <a:rPr lang="cs-CZ" dirty="0" err="1"/>
              <a:t>Chama</a:t>
            </a:r>
            <a:r>
              <a:rPr lang="cs-CZ" dirty="0"/>
              <a:t> řekl: „Odpovídají </a:t>
            </a:r>
            <a:r>
              <a:rPr lang="cs-CZ" dirty="0" err="1"/>
              <a:t>pracem</a:t>
            </a:r>
            <a:r>
              <a:rPr lang="cs-CZ" dirty="0"/>
              <a:t> na Stánku setkávání [přenosná svatyně, se kterou putoval Izrael pouští].“ Rabi Jonatan syn rabiho </a:t>
            </a:r>
            <a:r>
              <a:rPr lang="cs-CZ" dirty="0" err="1"/>
              <a:t>Elazara</a:t>
            </a:r>
            <a:r>
              <a:rPr lang="cs-CZ" dirty="0"/>
              <a:t> … řekl: „Odpovídají [počtu] výskytů různých tvarů slova práce (</a:t>
            </a:r>
            <a:r>
              <a:rPr lang="cs-CZ" dirty="0" err="1"/>
              <a:t>mlacha</a:t>
            </a:r>
            <a:r>
              <a:rPr lang="cs-CZ" dirty="0"/>
              <a:t>) v Tóře, jichž je 39.“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C17F53-C86D-43A4-9BE8-8FAF51F65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001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CBD767-09D6-4275-8787-9FB44603DE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1724" y="1444003"/>
            <a:ext cx="406400" cy="4064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F2C8EB-27E6-43FD-A02E-7527D0868E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2749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82019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1736</TotalTime>
  <Words>1135</Words>
  <Application>Microsoft Office PowerPoint</Application>
  <PresentationFormat>Širokoúhlá obrazovka</PresentationFormat>
  <Paragraphs>57</Paragraphs>
  <Slides>14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Garamond</vt:lpstr>
      <vt:lpstr>Times New Roman</vt:lpstr>
      <vt:lpstr>Organika</vt:lpstr>
      <vt:lpstr>Základní koncepty rabínského judaismu 7</vt:lpstr>
      <vt:lpstr>Některá relevantní hesla ve skriptu</vt:lpstr>
      <vt:lpstr>Základní pojmy</vt:lpstr>
      <vt:lpstr>Zdroje rabínského práva</vt:lpstr>
      <vt:lpstr>Příklad: Zákony Šabatu</vt:lpstr>
      <vt:lpstr>Prezentace aplikace PowerPoint</vt:lpstr>
      <vt:lpstr>Shrnutí - Bible o Šabatu:</vt:lpstr>
      <vt:lpstr>Rabínské právo o Šabatu - Mišna</vt:lpstr>
      <vt:lpstr>Rabínské právo o Šabatu - Talmud</vt:lpstr>
      <vt:lpstr>Aktualizace a flexibilita halachy</vt:lpstr>
      <vt:lpstr>„Košer“ udělátka pro Šabat</vt:lpstr>
      <vt:lpstr>Halacha psuka – praktická halacha</vt:lpstr>
      <vt:lpstr>Žánry halachické literatury (výběr)</vt:lpstr>
      <vt:lpstr>Ortopraxe jako základní habitus rabínského judaismu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Jews in the Bohemian Lands: An Outline</dc:title>
  <dc:creator>Sládek, Pavel</dc:creator>
  <cp:lastModifiedBy>Sládek, Pavel</cp:lastModifiedBy>
  <cp:revision>171</cp:revision>
  <dcterms:created xsi:type="dcterms:W3CDTF">2020-01-18T08:40:28Z</dcterms:created>
  <dcterms:modified xsi:type="dcterms:W3CDTF">2020-05-10T16:44:52Z</dcterms:modified>
</cp:coreProperties>
</file>