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1" r:id="rId3"/>
    <p:sldId id="265" r:id="rId4"/>
    <p:sldId id="268" r:id="rId5"/>
    <p:sldId id="260" r:id="rId6"/>
    <p:sldId id="353" r:id="rId7"/>
    <p:sldId id="261" r:id="rId8"/>
    <p:sldId id="269" r:id="rId9"/>
    <p:sldId id="257" r:id="rId10"/>
    <p:sldId id="270" r:id="rId11"/>
    <p:sldId id="352" r:id="rId12"/>
    <p:sldId id="343" r:id="rId13"/>
    <p:sldId id="344" r:id="rId14"/>
    <p:sldId id="345" r:id="rId15"/>
    <p:sldId id="346" r:id="rId16"/>
    <p:sldId id="347" r:id="rId17"/>
    <p:sldId id="348" r:id="rId18"/>
    <p:sldId id="258" r:id="rId19"/>
    <p:sldId id="259" r:id="rId20"/>
    <p:sldId id="262" r:id="rId21"/>
    <p:sldId id="263" r:id="rId22"/>
    <p:sldId id="350" r:id="rId23"/>
    <p:sldId id="349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995DA-69E2-42EF-9110-E2D04DD5B110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D660D-AD9B-4477-8FE9-820DEEF115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27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vypadá?</a:t>
            </a:r>
          </a:p>
          <a:p>
            <a:r>
              <a:rPr lang="cs-CZ" dirty="0"/>
              <a:t>Ledový, baribal, hnědý, plyšový, …</a:t>
            </a:r>
          </a:p>
          <a:p>
            <a:r>
              <a:rPr lang="cs-CZ" dirty="0"/>
              <a:t>V jakém je prostředí? (zoo, les severní pól) je tam zvuk?</a:t>
            </a:r>
          </a:p>
          <a:p>
            <a:r>
              <a:rPr lang="cs-CZ" dirty="0"/>
              <a:t>Co medvěd dělá? Pohybuje se, anebo je to statická scéna? Pokud dynamická, jak dlouho sekvence trvá? Z jaké strany ho vidíme?</a:t>
            </a:r>
          </a:p>
          <a:p>
            <a:r>
              <a:rPr lang="cs-CZ" dirty="0"/>
              <a:t>Jak se medvěd cítí? </a:t>
            </a:r>
          </a:p>
          <a:p>
            <a:r>
              <a:rPr lang="cs-CZ" dirty="0"/>
              <a:t>… jaké je být netopýrem (Thomas </a:t>
            </a:r>
            <a:r>
              <a:rPr lang="cs-CZ" dirty="0" err="1"/>
              <a:t>Nagel</a:t>
            </a:r>
            <a:r>
              <a:rPr lang="cs-CZ" dirty="0"/>
              <a:t>) – může nám být </a:t>
            </a:r>
            <a:r>
              <a:rPr lang="cs-CZ" dirty="0" err="1"/>
              <a:t>subj</a:t>
            </a:r>
            <a:r>
              <a:rPr lang="cs-CZ" dirty="0"/>
              <a:t>. Zkušenost sdělena, ale nemůžeme jí prožít (pouze svojí) – 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318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Kontext – jako v detektivce; dynamický vztah jednoho a druhého (bio vzpomínky a jazyk u </a:t>
            </a:r>
            <a:r>
              <a:rPr lang="cs-CZ" dirty="0" err="1"/>
              <a:t>biling</a:t>
            </a:r>
            <a:r>
              <a:rPr lang="cs-CZ" dirty="0"/>
              <a:t>.)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0995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3BC27-C472-33F4-9E1C-ACD3EEB57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65CCC75-4CE2-0E1C-F467-BEE00E7FC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E81D1C1-9A61-43C8-C7D8-1E4D42759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 minuty</a:t>
            </a:r>
          </a:p>
          <a:p>
            <a:r>
              <a:rPr lang="cs-CZ" dirty="0"/>
              <a:t>Je text spíše pozitivní anebo negativní?</a:t>
            </a:r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DCE84045-DA93-09AE-9AE1-765777B1A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727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Kontext – kapesníky?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306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dirty="0"/>
              <a:t>Typy otázek – různé cíle, různě se kladou, nesou různé informace – příklad s předsudky. </a:t>
            </a:r>
          </a:p>
          <a:p>
            <a:pPr lvl="1"/>
            <a:r>
              <a:rPr lang="cs-CZ" dirty="0"/>
              <a:t>Typy otázek –platí i pro jiné metody (např. škály)</a:t>
            </a:r>
          </a:p>
          <a:p>
            <a:r>
              <a:rPr lang="cs-CZ" dirty="0"/>
              <a:t>Narativní rozhovor – fáze hlavního vyprávění a dotazovací fáze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202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58456-7585-2254-4F91-05A5201CF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A6F18CC-9293-753B-9EA1-F32C7A672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ADA19313-C57B-E62D-8BA6-7D3E98E93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dirty="0"/>
              <a:t>Po 3–5 minutách si vymění role.</a:t>
            </a:r>
          </a:p>
          <a:p>
            <a:pPr lvl="1"/>
            <a:r>
              <a:rPr lang="cs-CZ" dirty="0"/>
              <a:t>Ve skupinové diskuzi porovnají, jak se lišily odpovědi. – Co je výhoda otevřeného dotazováni, co uzavřeného? </a:t>
            </a:r>
          </a:p>
          <a:p>
            <a:r>
              <a:rPr lang="cs-CZ" b="1" dirty="0"/>
              <a:t>Aha efekt:</a:t>
            </a:r>
            <a:r>
              <a:rPr lang="cs-CZ" dirty="0"/>
              <a:t> Formulace otázky </a:t>
            </a:r>
            <a:r>
              <a:rPr lang="cs-CZ" b="1" dirty="0"/>
              <a:t>zásadně ovlivňuje získaná data</a:t>
            </a:r>
            <a:r>
              <a:rPr lang="cs-CZ" dirty="0"/>
              <a:t> a může vést k zkreslení.</a:t>
            </a:r>
          </a:p>
          <a:p>
            <a:endParaRPr lang="cs-CZ" dirty="0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EB782FC4-78A9-83C0-AA93-1DD29782A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716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Nejpřirozenější – slovo „pozorovatelné“</a:t>
            </a:r>
          </a:p>
          <a:p>
            <a:r>
              <a:rPr lang="cs-CZ" dirty="0"/>
              <a:t>Volné - explorativní</a:t>
            </a:r>
          </a:p>
          <a:p>
            <a:r>
              <a:rPr lang="cs-CZ" dirty="0"/>
              <a:t>Důležitá součást i jiných metod - validita</a:t>
            </a:r>
          </a:p>
          <a:p>
            <a:r>
              <a:rPr lang="cs-CZ" dirty="0"/>
              <a:t>Co – efekt chytrého Hanse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398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bg2">
                    <a:lumMod val="25000"/>
                  </a:schemeClr>
                </a:solidFill>
              </a:rPr>
              <a:t>Např. ve forenzní psychologii profilování</a:t>
            </a:r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5323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Snaží se obejít zkreslení vybavení zkušeností – dostupnost, síla, interpretace, …</a:t>
            </a:r>
          </a:p>
          <a:p>
            <a:r>
              <a:rPr lang="cs-CZ" dirty="0"/>
              <a:t>Příklad s DES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D660D-AD9B-4477-8FE9-820DEEF1158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17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32760A-2A5F-9259-0CB8-D37600301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9A5E68-C57D-EF67-E7F2-A4277D99E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20DAC0D-33CF-452A-8F47-B9302A90E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6DFA13C-FD76-3E20-FFB1-56C8C42D6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25F5BB3-AAA1-9AD6-AA27-CED01122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49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F3EE1-BF2A-8CD6-48FF-7D1FC7E0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DFEF626F-C096-680C-2EA5-9BB92720B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C208FD2-83B9-46D6-03C8-17A31F83E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FD97C19-A914-60C5-AAC7-282D6339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424E25A-0BED-0A2C-70A0-D410792C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72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AC78ACF6-40CF-B550-43B1-08E39BEE7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3BCB5F5E-C71A-7865-F219-DBF53F0F3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A8784CF-BB35-A2AA-DABA-997E79D0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6A70BB5-60D2-0DA2-BB80-61EE8AA2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8EA09F74-5745-DC5F-47A8-03C8712BA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08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39305-A172-41C3-A1A3-01D38FEB9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ABAF255-EB71-F895-058F-007FB5A39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2CCFC5F-4B03-32AA-9F1C-AE65B8F9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9018180-5BF5-05D2-4692-AE63B010A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EECBD70-F3CB-6CF9-BF88-77CACC8BD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30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AC2E9-FE48-D29E-DD1B-7BB10A9D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19FD62-7EEE-FC1F-9986-26C99DE43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D8C7B5A-BA87-4085-C170-3EA16F522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E04304C-7A3B-50E9-0758-30C338A34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4EB8941-E57F-E3F7-DF89-744E7002B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55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47A70-5CAA-6A6A-EE92-267E6354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3B07F3E-7849-8458-24D9-E1D8A628E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7F44B72-C407-6562-BE39-EB9C64F4F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62BE471-5039-03BF-A00E-7F1EBCC1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5292328-FEB8-0A6C-7DB1-77FD0F6E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B1D39B8-98F8-D7AD-1EDD-3694F5E4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09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22428-0D7B-F3BC-524E-F34D1C81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393F12-6A6B-C83E-B649-5CFA62995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34641E9B-8048-11E6-7F57-FE8343013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4F486C7-C0C6-9E7F-55A0-0D09574F93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257C6B06-FF89-C0F6-F95B-528AD957ED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EC6E53EC-4B2B-3D76-E973-DA47DB140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F048CF83-006C-5212-7F22-E3FB99D54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6EE2C173-E60C-A1CF-CC2E-60DEA939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52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96B333-83D2-3230-6075-B56A376B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9FD050ED-1949-C820-4E4C-83FAD7F12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15B8DC1C-7287-D0A6-FB89-395348807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F3CE74A3-8C5B-F877-327D-78D3F2296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25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4A324391-52B1-F3DB-CBD4-3ADD69F97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141EB949-8FE7-F171-D094-2EEA8EC1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6BAEAE7D-D730-F5F8-8671-45415442A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90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8EB65-A7A2-2CB6-BD1D-E8951C5D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67140B9-EE68-8E1A-BC02-A5ABFC032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F3E773F-8323-FBD8-5F88-ACC4FC9D2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84648959-F80E-E6AC-8FAD-D70CF4568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249363C6-9552-ED6E-254E-E6C7F20C1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87BE914-CA55-5C13-3F3F-96E6692A1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94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6AE7CD-C6C9-A503-E6DE-EA0936136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062F02C1-4BDE-AD10-8DA9-7CBB2C5386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E9D1C8-02E0-8AB6-A6E2-1A927ECB3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98FECD7-36DC-B1DD-A9A6-22AA10679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876A7AC-79DD-9265-C981-611A2714C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E47BF34-603A-B973-0DC5-0DBE9220C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29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8E522A2D-0D49-36E6-CFFD-A72DF678C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1B7D10-11E6-A1CC-648A-92984C1EE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A8085EEF-7DE1-A585-F8CE-F52E4134CD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CFAEC7-23CA-4CBB-BBFC-2FC4F858DF1D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DAD4552-4F21-EAA4-AB8B-FA422146F3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CC45A65-2AD9-D847-593E-0D18ED424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19E879-0EE0-46C6-8BF6-7542FFCE06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05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79506-187C-74A4-7ECF-CC82086B6D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Úvod do kvalitativních metod I. 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Sběr dat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2D659F9-8685-C7E1-439D-4A5F1B4854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Vědeckovýzkumná propedeutika</a:t>
            </a:r>
          </a:p>
          <a:p>
            <a:r>
              <a:rPr lang="cs-CZ" dirty="0"/>
              <a:t>Juraj Jonáš</a:t>
            </a:r>
          </a:p>
        </p:txBody>
      </p:sp>
    </p:spTree>
    <p:extLst>
      <p:ext uri="{BB962C8B-B14F-4D97-AF65-F5344CB8AC3E}">
        <p14:creationId xmlns:p14="http://schemas.microsoft.com/office/powerpoint/2010/main" val="3480502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35F6B6D-E3D2-57C9-CEAE-6D4B97E6C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44" y="1889633"/>
            <a:ext cx="4181856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Typy otázek:</a:t>
            </a:r>
          </a:p>
          <a:p>
            <a:pPr lvl="1"/>
            <a:r>
              <a:rPr lang="cs-CZ" dirty="0"/>
              <a:t>Dotazy na prožívání</a:t>
            </a:r>
          </a:p>
          <a:p>
            <a:pPr lvl="1"/>
            <a:r>
              <a:rPr lang="cs-CZ" dirty="0"/>
              <a:t>Dotazy na obvykle chování</a:t>
            </a:r>
          </a:p>
          <a:p>
            <a:pPr lvl="1"/>
            <a:r>
              <a:rPr lang="cs-CZ" dirty="0"/>
              <a:t>Dotaz na postoje</a:t>
            </a:r>
          </a:p>
          <a:p>
            <a:pPr lvl="1"/>
            <a:r>
              <a:rPr lang="cs-CZ" dirty="0"/>
              <a:t>Dotazy na sebeposouzení</a:t>
            </a:r>
          </a:p>
          <a:p>
            <a:pPr lvl="1"/>
            <a:r>
              <a:rPr lang="cs-CZ" dirty="0"/>
              <a:t>Projektivní dotazy</a:t>
            </a:r>
          </a:p>
          <a:p>
            <a:pPr lvl="1"/>
            <a:r>
              <a:rPr lang="cs-CZ" dirty="0"/>
              <a:t>Přímé/nepřímé dotazy</a:t>
            </a:r>
          </a:p>
          <a:p>
            <a:pPr lvl="1"/>
            <a:r>
              <a:rPr lang="cs-CZ" dirty="0"/>
              <a:t>Uzavřené (často </a:t>
            </a:r>
            <a:r>
              <a:rPr lang="cs-CZ" dirty="0" err="1"/>
              <a:t>Likkertová</a:t>
            </a:r>
            <a:r>
              <a:rPr lang="cs-CZ" dirty="0"/>
              <a:t> škála)/otevřené otázky</a:t>
            </a:r>
          </a:p>
          <a:p>
            <a:pPr lvl="1"/>
            <a:r>
              <a:rPr lang="cs-CZ" dirty="0"/>
              <a:t>Narativní rozhovor</a:t>
            </a:r>
          </a:p>
          <a:p>
            <a:pPr lvl="1"/>
            <a:r>
              <a:rPr lang="cs-CZ" dirty="0"/>
              <a:t>…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7390D26-4B4A-E8F3-1DD9-D81A2C89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949952" cy="1325563"/>
          </a:xfrm>
        </p:spPr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5" name="Zástupný objekt pre obsah 2">
            <a:extLst>
              <a:ext uri="{FF2B5EF4-FFF2-40B4-BE49-F238E27FC236}">
                <a16:creationId xmlns:a16="http://schemas.microsoft.com/office/drawing/2014/main" id="{3DC9CC1B-490B-9CBD-57F1-1FAFB5912110}"/>
              </a:ext>
            </a:extLst>
          </p:cNvPr>
          <p:cNvSpPr txBox="1">
            <a:spLocks/>
          </p:cNvSpPr>
          <p:nvPr/>
        </p:nvSpPr>
        <p:spPr>
          <a:xfrm>
            <a:off x="5215128" y="1690688"/>
            <a:ext cx="418185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2587214A-8FAC-A8BD-CF2E-990DBFE5B3BC}"/>
              </a:ext>
            </a:extLst>
          </p:cNvPr>
          <p:cNvSpPr txBox="1"/>
          <p:nvPr/>
        </p:nvSpPr>
        <p:spPr>
          <a:xfrm>
            <a:off x="5020056" y="856143"/>
            <a:ext cx="60944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  <a:defRPr/>
            </a:pPr>
            <a:r>
              <a:rPr lang="cs-CZ" altLang="cs-CZ" sz="1800" b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MÍRA STRUKTUROVANOSTI</a:t>
            </a:r>
          </a:p>
          <a:p>
            <a:pPr marL="0" indent="0">
              <a:buNone/>
              <a:defRPr/>
            </a:pPr>
            <a:endParaRPr lang="cs-CZ" sz="1800" b="1" dirty="0">
              <a:solidFill>
                <a:schemeClr val="bg2">
                  <a:lumMod val="25000"/>
                </a:schemeClr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accent5">
                    <a:lumMod val="75000"/>
                  </a:schemeClr>
                </a:solidFill>
                <a:latin typeface="Palatino Linotype" panose="02040502050505030304" pitchFamily="18" charset="0"/>
              </a:rPr>
              <a:t>STRUKTUROVANÝ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 – otázky a jejich pořadí jsou předem dány (blízký dotazníkům, ale často se dotýká témat)</a:t>
            </a:r>
          </a:p>
          <a:p>
            <a:pPr marL="0" indent="0">
              <a:buNone/>
              <a:defRPr/>
            </a:pPr>
            <a:endParaRPr lang="cs-CZ" sz="1800" dirty="0">
              <a:solidFill>
                <a:schemeClr val="bg2">
                  <a:lumMod val="25000"/>
                </a:schemeClr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accent5">
                    <a:lumMod val="75000"/>
                  </a:schemeClr>
                </a:solidFill>
                <a:latin typeface="Palatino Linotype" panose="02040502050505030304" pitchFamily="18" charset="0"/>
              </a:rPr>
              <a:t>POLOSTRUKTUROVANÝ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– jsou předem dány oblasti, ale pořadí otázek i jejich formulace se může lišit</a:t>
            </a:r>
          </a:p>
          <a:p>
            <a:pPr marL="0" indent="0">
              <a:buNone/>
              <a:defRPr/>
            </a:pPr>
            <a:endParaRPr lang="cs-CZ" sz="1800" dirty="0">
              <a:solidFill>
                <a:schemeClr val="bg2">
                  <a:lumMod val="25000"/>
                </a:schemeClr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accent5">
                    <a:lumMod val="75000"/>
                  </a:schemeClr>
                </a:solidFill>
                <a:latin typeface="Palatino Linotype" panose="02040502050505030304" pitchFamily="18" charset="0"/>
              </a:rPr>
              <a:t>NESTRUKTUROVANÝ</a:t>
            </a:r>
            <a:r>
              <a:rPr lang="cs-CZ" sz="1800" dirty="0">
                <a:solidFill>
                  <a:schemeClr val="accent5">
                    <a:lumMod val="75000"/>
                  </a:schemeClr>
                </a:solidFill>
                <a:latin typeface="Palatino Linotype" panose="02040502050505030304" pitchFamily="18" charset="0"/>
              </a:rPr>
              <a:t> (VOLNÝ)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 – směřuje se k určitému cíli, ale prostředky k jeho dosažení nejsou přesně dány</a:t>
            </a:r>
          </a:p>
          <a:p>
            <a:pPr marL="0" indent="0">
              <a:buNone/>
              <a:defRPr/>
            </a:pPr>
            <a:endParaRPr lang="cs-CZ" sz="1800" dirty="0">
              <a:solidFill>
                <a:schemeClr val="bg2">
                  <a:lumMod val="25000"/>
                </a:schemeClr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VALIDITA</a:t>
            </a:r>
          </a:p>
          <a:p>
            <a:pPr marL="0" indent="0">
              <a:buNone/>
            </a:pPr>
            <a:r>
              <a:rPr lang="cs-CZ" altLang="cs-CZ" sz="18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je kolísavá. Záleží na osobě examinátora – na jeho zkušenostech, přesnosti záznamu, nezaujatosti…</a:t>
            </a:r>
          </a:p>
          <a:p>
            <a:pPr marL="0" indent="0">
              <a:buNone/>
            </a:pPr>
            <a:r>
              <a:rPr lang="cs-CZ" altLang="cs-CZ" sz="18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A také na respondentovi – věk, upřímnost, inteligence, ochota o sobě vypovídat, motivace k rozhovoru, úroveň sebereflexe</a:t>
            </a:r>
          </a:p>
        </p:txBody>
      </p:sp>
    </p:spTree>
    <p:extLst>
      <p:ext uri="{BB962C8B-B14F-4D97-AF65-F5344CB8AC3E}">
        <p14:creationId xmlns:p14="http://schemas.microsoft.com/office/powerpoint/2010/main" val="181877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80ADF8-9319-403F-48DE-926020756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9C48C-0027-1BE2-1FE6-E715B96E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2203069"/>
            <a:ext cx="8543544" cy="2762123"/>
          </a:xfrm>
        </p:spPr>
        <p:txBody>
          <a:bodyPr>
            <a:normAutofit fontScale="90000"/>
          </a:bodyPr>
          <a:lstStyle/>
          <a:p>
            <a:pPr lvl="1"/>
            <a:r>
              <a:rPr lang="cs-CZ" sz="3000" dirty="0">
                <a:solidFill>
                  <a:schemeClr val="bg2"/>
                </a:solidFill>
              </a:rPr>
              <a:t>1. Rozdělte se do dvojic.</a:t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sz="3000" dirty="0">
                <a:solidFill>
                  <a:schemeClr val="bg2"/>
                </a:solidFill>
              </a:rPr>
              <a:t/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sz="3000" dirty="0">
                <a:solidFill>
                  <a:schemeClr val="bg2"/>
                </a:solidFill>
              </a:rPr>
              <a:t>2. V</a:t>
            </a:r>
            <a:r>
              <a:rPr lang="cs-CZ" sz="3000" b="1" dirty="0">
                <a:solidFill>
                  <a:schemeClr val="bg2"/>
                </a:solidFill>
              </a:rPr>
              <a:t>ýzkumný cíl: </a:t>
            </a:r>
            <a:r>
              <a:rPr lang="cs-CZ" sz="3000" dirty="0">
                <a:solidFill>
                  <a:schemeClr val="bg2"/>
                </a:solidFill>
              </a:rPr>
              <a:t>zjistit, jaký mají lidé vztah ke svému městu.</a:t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sz="3000" dirty="0">
                <a:solidFill>
                  <a:schemeClr val="bg2"/>
                </a:solidFill>
              </a:rPr>
              <a:t/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sz="3000" dirty="0">
                <a:solidFill>
                  <a:schemeClr val="bg2"/>
                </a:solidFill>
              </a:rPr>
              <a:t>3. Jeden z vás klade otázky </a:t>
            </a:r>
            <a:r>
              <a:rPr lang="cs-CZ" sz="3000" b="1" dirty="0">
                <a:solidFill>
                  <a:schemeClr val="bg2"/>
                </a:solidFill>
              </a:rPr>
              <a:t>co nejotevřenější</a:t>
            </a:r>
            <a:r>
              <a:rPr lang="cs-CZ" sz="3000" dirty="0">
                <a:solidFill>
                  <a:schemeClr val="bg2"/>
                </a:solidFill>
              </a:rPr>
              <a:t>, druhý student </a:t>
            </a:r>
            <a:r>
              <a:rPr lang="cs-CZ" sz="3000" b="1" dirty="0">
                <a:solidFill>
                  <a:schemeClr val="bg2"/>
                </a:solidFill>
              </a:rPr>
              <a:t>co nejvíce navádějící nebo uzavřené</a:t>
            </a:r>
            <a:r>
              <a:rPr lang="cs-CZ" sz="3000" dirty="0">
                <a:solidFill>
                  <a:schemeClr val="bg2"/>
                </a:solidFill>
              </a:rPr>
              <a:t>.</a:t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dirty="0">
                <a:solidFill>
                  <a:schemeClr val="bg2"/>
                </a:solidFill>
              </a:rPr>
              <a:t/>
            </a:r>
            <a:br>
              <a:rPr lang="cs-CZ" dirty="0">
                <a:solidFill>
                  <a:schemeClr val="bg2"/>
                </a:solidFill>
              </a:rPr>
            </a:br>
            <a:endParaRPr lang="cs-CZ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473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Zástupný symbol pro obsah 2">
            <a:extLst>
              <a:ext uri="{FF2B5EF4-FFF2-40B4-BE49-F238E27FC236}">
                <a16:creationId xmlns:a16="http://schemas.microsoft.com/office/drawing/2014/main" id="{FD14B7B9-5012-DE64-6724-A9A8903AB7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cs-CZ" altLang="cs-CZ" b="1"/>
              <a:t>1. Úvodní fáze</a:t>
            </a:r>
          </a:p>
          <a:p>
            <a:pPr lvl="1" eaLnBrk="1" hangingPunct="1"/>
            <a:r>
              <a:rPr lang="cs-CZ" altLang="cs-CZ"/>
              <a:t>Navázání kontaktu (atmosféra, důvěra, snížení trémy, uvolnění)</a:t>
            </a:r>
          </a:p>
          <a:p>
            <a:pPr lvl="1" eaLnBrk="1" hangingPunct="1"/>
            <a:r>
              <a:rPr lang="cs-CZ" altLang="cs-CZ"/>
              <a:t>Volba tématu (diagnostická hodnota)</a:t>
            </a:r>
          </a:p>
          <a:p>
            <a:pPr lvl="1" eaLnBrk="1" hangingPunct="1"/>
            <a:r>
              <a:rPr lang="cs-CZ" altLang="cs-CZ"/>
              <a:t>Naladění a přizpůsobení se klientovi (verbální schopnosti, slovník, tempo řeči)</a:t>
            </a:r>
          </a:p>
          <a:p>
            <a:pPr eaLnBrk="1" hangingPunct="1"/>
            <a:r>
              <a:rPr lang="cs-CZ" altLang="cs-CZ" b="1"/>
              <a:t>2. Jádro rozhovoru</a:t>
            </a:r>
          </a:p>
          <a:p>
            <a:pPr lvl="1" eaLnBrk="1" hangingPunct="1"/>
            <a:r>
              <a:rPr lang="cs-CZ" altLang="cs-CZ"/>
              <a:t>Snaha získat co nejvíce diagnostických informací</a:t>
            </a:r>
          </a:p>
          <a:p>
            <a:pPr lvl="1" eaLnBrk="1" hangingPunct="1"/>
            <a:r>
              <a:rPr lang="cs-CZ" altLang="cs-CZ"/>
              <a:t>Volba témat (intimita), pestrost otázek (maskování)</a:t>
            </a:r>
          </a:p>
          <a:p>
            <a:pPr eaLnBrk="1" hangingPunct="1"/>
            <a:r>
              <a:rPr lang="cs-CZ" altLang="cs-CZ" b="1"/>
              <a:t>3. Závěr rozhovoru</a:t>
            </a:r>
          </a:p>
          <a:p>
            <a:pPr lvl="1" eaLnBrk="1" hangingPunct="1"/>
            <a:r>
              <a:rPr lang="cs-CZ" altLang="cs-CZ"/>
              <a:t>Emoční napětí – uvolníme tenzi</a:t>
            </a:r>
          </a:p>
          <a:p>
            <a:pPr lvl="1" eaLnBrk="1" hangingPunct="1"/>
            <a:r>
              <a:rPr lang="cs-CZ" altLang="cs-CZ"/>
              <a:t>Pocity klienta – ošetříme, viz další spolupráce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DDB18C4-8214-721A-4BA5-6DA91F9625A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949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Rozhovor - fáze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B9F1A97C-C8BC-3CFE-E1B7-7DCA8BCE775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cs-CZ" altLang="cs-CZ" b="1"/>
              <a:t>1. Technika kladení otázek</a:t>
            </a:r>
          </a:p>
          <a:p>
            <a:pPr lvl="1" eaLnBrk="1" hangingPunct="1"/>
            <a:r>
              <a:rPr lang="cs-CZ" altLang="cs-CZ" b="1"/>
              <a:t>Způsob</a:t>
            </a:r>
            <a:r>
              <a:rPr lang="cs-CZ" altLang="cs-CZ"/>
              <a:t> dotazování (informace x ano, ne), nikoli „proč“ (interpretace klienta), ale „jak“ ?</a:t>
            </a:r>
          </a:p>
          <a:p>
            <a:pPr lvl="1" eaLnBrk="1" hangingPunct="1"/>
            <a:r>
              <a:rPr lang="cs-CZ" altLang="cs-CZ" b="1"/>
              <a:t>Formulace </a:t>
            </a:r>
            <a:r>
              <a:rPr lang="cs-CZ" altLang="cs-CZ"/>
              <a:t>otázek – podnět k obsáhlejším odpovědím</a:t>
            </a:r>
          </a:p>
          <a:p>
            <a:pPr lvl="1" eaLnBrk="1" hangingPunct="1"/>
            <a:r>
              <a:rPr lang="cs-CZ" altLang="cs-CZ"/>
              <a:t>Nikoliv prosazování osoby examinátora, ale získávání </a:t>
            </a:r>
            <a:r>
              <a:rPr lang="cs-CZ" altLang="cs-CZ" b="1"/>
              <a:t>informací od klienta </a:t>
            </a:r>
            <a:r>
              <a:rPr lang="cs-CZ" altLang="cs-CZ"/>
              <a:t>(méně než 30%)</a:t>
            </a:r>
          </a:p>
          <a:p>
            <a:pPr eaLnBrk="1" hangingPunct="1"/>
            <a:r>
              <a:rPr lang="cs-CZ" altLang="cs-CZ" b="1"/>
              <a:t>Typy otázek</a:t>
            </a:r>
          </a:p>
          <a:p>
            <a:pPr lvl="1" eaLnBrk="1" hangingPunct="1"/>
            <a:r>
              <a:rPr lang="cs-CZ" altLang="cs-CZ" b="1"/>
              <a:t>Přímé</a:t>
            </a:r>
            <a:r>
              <a:rPr lang="cs-CZ" altLang="cs-CZ"/>
              <a:t> (utrácíte často?)</a:t>
            </a:r>
          </a:p>
          <a:p>
            <a:pPr lvl="1" eaLnBrk="1" hangingPunct="1"/>
            <a:r>
              <a:rPr lang="cs-CZ" altLang="cs-CZ" b="1"/>
              <a:t>Nepřímé </a:t>
            </a:r>
            <a:r>
              <a:rPr lang="cs-CZ" altLang="cs-CZ"/>
              <a:t>(máte dojem, že si někdy koupíte věc, sice pěknou, ale méně potřebnou…?)</a:t>
            </a:r>
          </a:p>
          <a:p>
            <a:pPr lvl="1" eaLnBrk="1" hangingPunct="1"/>
            <a:r>
              <a:rPr lang="cs-CZ" altLang="cs-CZ" b="1"/>
              <a:t>Projektivní</a:t>
            </a:r>
            <a:r>
              <a:rPr lang="cs-CZ" altLang="cs-CZ"/>
              <a:t> (co soudíte o lidech, kteří si něco koupí a nezvažují, zda to potřebují…?)</a:t>
            </a:r>
          </a:p>
          <a:p>
            <a:pPr eaLnBrk="1" hangingPunct="1"/>
            <a:endParaRPr lang="cs-CZ" alt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B695D17F-DCC0-39F3-346A-518C6E7B158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949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Rozhovor - techniky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Zástupný symbol pro obsah 2">
            <a:extLst>
              <a:ext uri="{FF2B5EF4-FFF2-40B4-BE49-F238E27FC236}">
                <a16:creationId xmlns:a16="http://schemas.microsoft.com/office/drawing/2014/main" id="{29B863FD-3B54-1BEA-D017-C756007E76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cs-CZ" altLang="cs-CZ" b="1"/>
              <a:t>2. Technika jednoduché akceptace</a:t>
            </a:r>
          </a:p>
          <a:p>
            <a:pPr lvl="1" eaLnBrk="1" hangingPunct="1"/>
            <a:r>
              <a:rPr lang="cs-CZ" altLang="cs-CZ"/>
              <a:t>Vyjádření toho, že klienta </a:t>
            </a:r>
            <a:r>
              <a:rPr lang="cs-CZ" altLang="cs-CZ" b="1"/>
              <a:t>posloucháme</a:t>
            </a:r>
            <a:r>
              <a:rPr lang="cs-CZ" altLang="cs-CZ"/>
              <a:t> a </a:t>
            </a:r>
            <a:r>
              <a:rPr lang="cs-CZ" altLang="cs-CZ" b="1"/>
              <a:t>bereme na vědomí</a:t>
            </a:r>
            <a:r>
              <a:rPr lang="cs-CZ" altLang="cs-CZ"/>
              <a:t>, práce s </a:t>
            </a:r>
            <a:r>
              <a:rPr lang="cs-CZ" altLang="cs-CZ" b="1"/>
              <a:t>hlasem </a:t>
            </a:r>
            <a:r>
              <a:rPr lang="cs-CZ" altLang="cs-CZ"/>
              <a:t>(např. bezděčně při telefonickém rozhovoru – ano, hm, intonace)</a:t>
            </a:r>
          </a:p>
          <a:p>
            <a:pPr lvl="1" eaLnBrk="1" hangingPunct="1"/>
            <a:r>
              <a:rPr lang="cs-CZ" altLang="cs-CZ"/>
              <a:t>V rozhovoru „tváří v tvář“ i </a:t>
            </a:r>
            <a:r>
              <a:rPr lang="cs-CZ" altLang="cs-CZ" b="1"/>
              <a:t>mimika a pantomimika</a:t>
            </a:r>
          </a:p>
          <a:p>
            <a:pPr lvl="1" eaLnBrk="1" hangingPunct="1"/>
            <a:r>
              <a:rPr lang="cs-CZ" altLang="cs-CZ" b="1"/>
              <a:t>Motivační charakter</a:t>
            </a:r>
          </a:p>
          <a:p>
            <a:pPr eaLnBrk="1" hangingPunct="1"/>
            <a:r>
              <a:rPr lang="cs-CZ" altLang="cs-CZ" b="1"/>
              <a:t>3. Technika zachycení a objasnění</a:t>
            </a:r>
          </a:p>
          <a:p>
            <a:pPr lvl="1" eaLnBrk="1" hangingPunct="1"/>
            <a:r>
              <a:rPr lang="cs-CZ" altLang="cs-CZ"/>
              <a:t>Zachycení </a:t>
            </a:r>
            <a:r>
              <a:rPr lang="cs-CZ" altLang="cs-CZ" b="1"/>
              <a:t>podtextu</a:t>
            </a:r>
            <a:r>
              <a:rPr lang="cs-CZ" altLang="cs-CZ"/>
              <a:t> toho, co je řečeno, objasnění pocitů a skrytých úmyslů</a:t>
            </a:r>
          </a:p>
          <a:p>
            <a:pPr lvl="1" eaLnBrk="1" hangingPunct="1"/>
            <a:r>
              <a:rPr lang="cs-CZ" altLang="cs-CZ" b="1"/>
              <a:t>Citlivě</a:t>
            </a:r>
            <a:r>
              <a:rPr lang="cs-CZ" altLang="cs-CZ"/>
              <a:t>, aby neodrazovalo od dalších výpovědí a nevyvolávalo konflikty</a:t>
            </a:r>
          </a:p>
          <a:p>
            <a:pPr lvl="1" eaLnBrk="1" hangingPunct="1"/>
            <a:r>
              <a:rPr lang="cs-CZ" altLang="cs-CZ" b="1"/>
              <a:t>Např. </a:t>
            </a:r>
            <a:r>
              <a:rPr lang="cs-CZ" altLang="cs-CZ"/>
              <a:t>„ten náš chlapec je nešikovný“ x „myslíte si, že je spíše studijní typ?“</a:t>
            </a:r>
          </a:p>
          <a:p>
            <a:pPr eaLnBrk="1" hangingPunct="1"/>
            <a:endParaRPr lang="cs-CZ" altLang="cs-CZ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D8907F4F-67F8-8DE7-486E-14F30F233E0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949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Rozhovor - techniky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Zástupný symbol pro obsah 2">
            <a:extLst>
              <a:ext uri="{FF2B5EF4-FFF2-40B4-BE49-F238E27FC236}">
                <a16:creationId xmlns:a16="http://schemas.microsoft.com/office/drawing/2014/main" id="{F83C7F7E-8BF4-4026-209E-D772D8F3F1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1600201"/>
            <a:ext cx="7467600" cy="48736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cs-CZ" altLang="cs-CZ" b="1"/>
              <a:t>4. Technika parafrázování</a:t>
            </a:r>
          </a:p>
          <a:p>
            <a:pPr lvl="1" eaLnBrk="1" hangingPunct="1"/>
            <a:r>
              <a:rPr lang="cs-CZ" altLang="cs-CZ" b="1"/>
              <a:t>Opakování</a:t>
            </a:r>
            <a:r>
              <a:rPr lang="cs-CZ" altLang="cs-CZ"/>
              <a:t> části odpovědi klienta (udržování „živého“ hovoru)</a:t>
            </a:r>
          </a:p>
          <a:p>
            <a:pPr lvl="1" eaLnBrk="1" hangingPunct="1"/>
            <a:r>
              <a:rPr lang="cs-CZ" altLang="cs-CZ"/>
              <a:t>Správná </a:t>
            </a:r>
            <a:r>
              <a:rPr lang="cs-CZ" altLang="cs-CZ" b="1"/>
              <a:t>míra</a:t>
            </a:r>
          </a:p>
          <a:p>
            <a:pPr lvl="1" eaLnBrk="1" hangingPunct="1"/>
            <a:r>
              <a:rPr lang="cs-CZ" altLang="cs-CZ" b="1"/>
              <a:t>Např.</a:t>
            </a:r>
            <a:r>
              <a:rPr lang="cs-CZ" altLang="cs-CZ"/>
              <a:t> „hádáme se s manželkou každodenně“ x „Vaš manželství nemá tedy mnoho klidných chvil…“</a:t>
            </a:r>
          </a:p>
          <a:p>
            <a:pPr eaLnBrk="1" hangingPunct="1"/>
            <a:r>
              <a:rPr lang="cs-CZ" altLang="cs-CZ" b="1"/>
              <a:t>5. Technika interpretace</a:t>
            </a:r>
          </a:p>
          <a:p>
            <a:pPr lvl="1" eaLnBrk="1" hangingPunct="1"/>
            <a:r>
              <a:rPr lang="cs-CZ" altLang="cs-CZ" b="1"/>
              <a:t>Interpretace</a:t>
            </a:r>
            <a:r>
              <a:rPr lang="cs-CZ" altLang="cs-CZ"/>
              <a:t> výpovědi s následným </a:t>
            </a:r>
            <a:r>
              <a:rPr lang="cs-CZ" altLang="cs-CZ" b="1"/>
              <a:t>objasněním </a:t>
            </a:r>
          </a:p>
          <a:p>
            <a:pPr lvl="1" eaLnBrk="1" hangingPunct="1"/>
            <a:r>
              <a:rPr lang="cs-CZ" altLang="cs-CZ"/>
              <a:t>Správné </a:t>
            </a:r>
            <a:r>
              <a:rPr lang="cs-CZ" altLang="cs-CZ" b="1"/>
              <a:t>načasování</a:t>
            </a:r>
          </a:p>
          <a:p>
            <a:pPr lvl="1" eaLnBrk="1" hangingPunct="1"/>
            <a:r>
              <a:rPr lang="cs-CZ" altLang="cs-CZ" b="1"/>
              <a:t>Např.</a:t>
            </a:r>
            <a:r>
              <a:rPr lang="cs-CZ" altLang="cs-CZ"/>
              <a:t> „Moje žena se hádá s mojí matkou. Mám ženu rád, ale nerad vidím, když ubližuje mé matce…“ x „Domnívám se, že máte silnější vztah ke své matce…“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7AC20827-B04C-99CB-B219-9CB39376326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949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Rozhovor - techniky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5D3D83-2069-BEDD-B702-8DE1882795C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0144" y="384174"/>
            <a:ext cx="7467600" cy="6272658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cs-CZ" b="1" dirty="0"/>
              <a:t>6. Technika ujištění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dirty="0"/>
              <a:t>Pomáhá odstranit zábrany, poskytuje </a:t>
            </a:r>
            <a:r>
              <a:rPr lang="cs-CZ" b="1" dirty="0"/>
              <a:t>povzbuzení a oporu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b="1" dirty="0"/>
              <a:t>Ne zbytečně a bezdůvodně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b="1" dirty="0"/>
              <a:t>Např. </a:t>
            </a:r>
            <a:r>
              <a:rPr lang="cs-CZ" dirty="0"/>
              <a:t>„Není vaší vinou, že jste se dostal do této situace, zkuste mi však povědět o tom více…“</a:t>
            </a:r>
          </a:p>
          <a:p>
            <a:pPr>
              <a:defRPr/>
            </a:pPr>
            <a:r>
              <a:rPr lang="cs-CZ" b="1" dirty="0"/>
              <a:t>7</a:t>
            </a:r>
            <a:r>
              <a:rPr lang="cs-CZ" dirty="0"/>
              <a:t>. </a:t>
            </a:r>
            <a:r>
              <a:rPr lang="cs-CZ" b="1" dirty="0"/>
              <a:t>Technika používání pomlk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b="1" dirty="0"/>
              <a:t>Chvíle „ticha“ </a:t>
            </a:r>
            <a:r>
              <a:rPr lang="cs-CZ" dirty="0"/>
              <a:t>je důležitou součástí interview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dirty="0"/>
              <a:t>Domyšlení, doznění, zvážení toho, co bylo řečeno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dirty="0"/>
              <a:t>Vybavení vzpomínky, formulace otázky a odpovědi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b="1" dirty="0"/>
              <a:t>Pozor </a:t>
            </a:r>
            <a:r>
              <a:rPr lang="cs-CZ" dirty="0"/>
              <a:t>na netrpělivost (čas na klienta)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b="1" dirty="0"/>
              <a:t>Vynechání </a:t>
            </a:r>
            <a:r>
              <a:rPr lang="cs-CZ" dirty="0"/>
              <a:t>sugestivních otázek (obsahující implicitně odpověď)</a:t>
            </a:r>
          </a:p>
          <a:p>
            <a:pPr marL="640080" lvl="1" indent="-274320">
              <a:buFont typeface="Wingdings 2"/>
              <a:buChar char=""/>
              <a:defRPr/>
            </a:pPr>
            <a:r>
              <a:rPr lang="cs-CZ" dirty="0"/>
              <a:t>Klidný přátelský tón </a:t>
            </a:r>
            <a:r>
              <a:rPr lang="cs-CZ" b="1" dirty="0"/>
              <a:t>hlasu…</a:t>
            </a:r>
          </a:p>
          <a:p>
            <a:pPr marL="251460" indent="-342900">
              <a:defRPr/>
            </a:pPr>
            <a:r>
              <a:rPr lang="cs-CZ" b="1" dirty="0"/>
              <a:t>8. Sondáž </a:t>
            </a:r>
            <a:r>
              <a:rPr lang="cs-CZ" dirty="0"/>
              <a:t>(</a:t>
            </a:r>
            <a:r>
              <a:rPr lang="cs-CZ" dirty="0" err="1"/>
              <a:t>probing</a:t>
            </a:r>
            <a:r>
              <a:rPr lang="cs-CZ" dirty="0"/>
              <a:t>)</a:t>
            </a:r>
            <a:endParaRPr lang="cs-CZ" b="1" dirty="0"/>
          </a:p>
          <a:p>
            <a:pPr marL="708660" lvl="1" indent="-342900">
              <a:defRPr/>
            </a:pPr>
            <a:r>
              <a:rPr lang="cs-CZ" dirty="0"/>
              <a:t>Pobídka k prohloubení odpovědi</a:t>
            </a:r>
          </a:p>
          <a:p>
            <a:pPr marL="708660" lvl="1" indent="-342900">
              <a:defRPr/>
            </a:pPr>
            <a:r>
              <a:rPr lang="cs-CZ" dirty="0"/>
              <a:t>Nedat na obě najevo, že nám na této otázce záleží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517CF7DC-FF2A-3AC2-4F82-1C76E8D82A55}"/>
              </a:ext>
            </a:extLst>
          </p:cNvPr>
          <p:cNvSpPr txBox="1">
            <a:spLocks/>
          </p:cNvSpPr>
          <p:nvPr/>
        </p:nvSpPr>
        <p:spPr>
          <a:xfrm>
            <a:off x="7357872" y="1764918"/>
            <a:ext cx="4949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Rozhovor - techniky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Zástupný symbol pro obsah 2">
            <a:extLst>
              <a:ext uri="{FF2B5EF4-FFF2-40B4-BE49-F238E27FC236}">
                <a16:creationId xmlns:a16="http://schemas.microsoft.com/office/drawing/2014/main" id="{86D02987-F3EF-6693-5D8D-F71871A48EE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2237173"/>
            <a:ext cx="7467600" cy="423665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b="1" dirty="0"/>
              <a:t>Během </a:t>
            </a:r>
            <a:r>
              <a:rPr lang="cs-CZ" altLang="cs-CZ" dirty="0"/>
              <a:t>jeho trvání, nebo po </a:t>
            </a:r>
            <a:r>
              <a:rPr lang="cs-CZ" altLang="cs-CZ" b="1" dirty="0"/>
              <a:t>ukončení</a:t>
            </a:r>
          </a:p>
          <a:p>
            <a:pPr lvl="1" eaLnBrk="1" hangingPunct="1"/>
            <a:r>
              <a:rPr lang="cs-CZ" altLang="cs-CZ" dirty="0"/>
              <a:t>Výhody a nevýhody?</a:t>
            </a:r>
          </a:p>
          <a:p>
            <a:pPr eaLnBrk="1" hangingPunct="1"/>
            <a:r>
              <a:rPr lang="cs-CZ" altLang="cs-CZ" b="1" dirty="0"/>
              <a:t>Zápis </a:t>
            </a:r>
            <a:r>
              <a:rPr lang="cs-CZ" altLang="cs-CZ" dirty="0"/>
              <a:t>nejdůležitějších částí a pak podrobnější záznam</a:t>
            </a:r>
          </a:p>
          <a:p>
            <a:pPr eaLnBrk="1" hangingPunct="1"/>
            <a:r>
              <a:rPr lang="cs-CZ" altLang="cs-CZ" b="1" dirty="0"/>
              <a:t>Registrace</a:t>
            </a:r>
            <a:r>
              <a:rPr lang="cs-CZ" altLang="cs-CZ" dirty="0"/>
              <a:t> pomocí technických prostředků (…jakých)</a:t>
            </a:r>
          </a:p>
          <a:p>
            <a:pPr lvl="1" eaLnBrk="1" hangingPunct="1"/>
            <a:r>
              <a:rPr lang="cs-CZ" altLang="cs-CZ" dirty="0"/>
              <a:t>Výhody a nevýhody?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1124605-CE1C-8BC3-817E-4F23DDC6DF9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9499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Rozhovor - registrace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042CA-1265-7BD5-E71E-3F6AF1E3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4A387E8-5BD1-924E-16E9-412714FDB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31" y="1732915"/>
            <a:ext cx="4884683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Skryté - otevřené</a:t>
            </a:r>
          </a:p>
          <a:p>
            <a:r>
              <a:rPr lang="cs-CZ" dirty="0"/>
              <a:t>Zúčastněné - nezúčastněné</a:t>
            </a:r>
          </a:p>
          <a:p>
            <a:r>
              <a:rPr lang="cs-CZ" dirty="0"/>
              <a:t>Strukturované (systematické, zaměřené) – nestrukturované (volní, orientační)</a:t>
            </a:r>
          </a:p>
          <a:p>
            <a:r>
              <a:rPr lang="cs-CZ" dirty="0"/>
              <a:t>V umělé situaci – v přirozeném prostředí</a:t>
            </a:r>
          </a:p>
          <a:p>
            <a:endParaRPr lang="cs-CZ" dirty="0"/>
          </a:p>
          <a:p>
            <a:r>
              <a:rPr lang="cs-CZ" sz="28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Důležité: vymezit, co chci pozorovat a jak to budu hodnotit 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E71C445-704D-E08B-DDAB-586FED6F1958}"/>
              </a:ext>
            </a:extLst>
          </p:cNvPr>
          <p:cNvSpPr txBox="1">
            <a:spLocks/>
          </p:cNvSpPr>
          <p:nvPr/>
        </p:nvSpPr>
        <p:spPr>
          <a:xfrm>
            <a:off x="5522661" y="731520"/>
            <a:ext cx="6373368" cy="5394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  <a:defRPr/>
            </a:pPr>
            <a:r>
              <a:rPr lang="cs-CZ" altLang="cs-CZ" sz="25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FÁZE: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Popis a registrace jevů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Hledání vztahů mezi nimi, analýza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Interpretace pozorovaných jevů</a:t>
            </a:r>
          </a:p>
          <a:p>
            <a:pPr marL="0" indent="0">
              <a:buNone/>
              <a:defRPr/>
            </a:pPr>
            <a:endParaRPr lang="cs-CZ" altLang="cs-CZ" sz="2500" dirty="0">
              <a:solidFill>
                <a:schemeClr val="bg2">
                  <a:lumMod val="25000"/>
                </a:schemeClr>
              </a:solidFill>
              <a:latin typeface="Palatino Linotype" panose="02040502050505030304" pitchFamily="18" charset="0"/>
            </a:endParaRPr>
          </a:p>
          <a:p>
            <a:pPr marL="0" indent="0">
              <a:buNone/>
              <a:defRPr/>
            </a:pPr>
            <a:r>
              <a:rPr lang="cs-CZ" altLang="cs-CZ" sz="25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NEVÝHODY</a:t>
            </a:r>
            <a:r>
              <a:rPr lang="cs-CZ" altLang="cs-CZ" sz="2500" dirty="0">
                <a:solidFill>
                  <a:srgbClr val="C00000"/>
                </a:solidFill>
                <a:latin typeface="Palatino Linotype" panose="02040502050505030304" pitchFamily="18" charset="0"/>
              </a:rPr>
              <a:t>: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Náročnost (časová, na zkušenosti a objektivitu pozorovatele…)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Problém objektivního hodnocení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Jsme ale omezeni přítomností</a:t>
            </a:r>
          </a:p>
          <a:p>
            <a:pPr marL="342900" lvl="1" indent="0">
              <a:buNone/>
              <a:defRPr/>
            </a:pPr>
            <a:r>
              <a:rPr lang="cs-CZ" altLang="cs-CZ" sz="2500" dirty="0">
                <a:solidFill>
                  <a:schemeClr val="bg2">
                    <a:lumMod val="25000"/>
                  </a:schemeClr>
                </a:solidFill>
                <a:latin typeface="Palatino Linotype" panose="02040502050505030304" pitchFamily="18" charset="0"/>
              </a:rPr>
              <a:t>Dá se zachytit pouze vnější vzhled a chování doprovázené motorickými a verbálními projevy – nepozorujeme inteligenci, pouze její projevy např. při řešení problémů</a:t>
            </a:r>
          </a:p>
        </p:txBody>
      </p:sp>
    </p:spTree>
    <p:extLst>
      <p:ext uri="{BB962C8B-B14F-4D97-AF65-F5344CB8AC3E}">
        <p14:creationId xmlns:p14="http://schemas.microsoft.com/office/powerpoint/2010/main" val="1838940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spontánních produktů</a:t>
            </a:r>
          </a:p>
        </p:txBody>
      </p:sp>
      <p:sp>
        <p:nvSpPr>
          <p:cNvPr id="6" name="Zástupný objekt pre obsah 2">
            <a:extLst>
              <a:ext uri="{FF2B5EF4-FFF2-40B4-BE49-F238E27FC236}">
                <a16:creationId xmlns:a16="http://schemas.microsoft.com/office/drawing/2014/main" id="{56706D57-B3F4-0700-3D11-2A0D204C8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53" y="1742629"/>
            <a:ext cx="11200467" cy="4698304"/>
          </a:xfrm>
        </p:spPr>
        <p:txBody>
          <a:bodyPr>
            <a:normAutofit lnSpcReduction="10000"/>
          </a:bodyPr>
          <a:lstStyle/>
          <a:p>
            <a:r>
              <a:rPr lang="cs-CZ" altLang="cs-CZ" dirty="0">
                <a:solidFill>
                  <a:schemeClr val="bg2">
                    <a:lumMod val="25000"/>
                  </a:schemeClr>
                </a:solidFill>
              </a:rPr>
              <a:t>Dopisy, memoáry, autobiografie, deníky…</a:t>
            </a:r>
          </a:p>
          <a:p>
            <a:r>
              <a:rPr lang="cs-CZ" altLang="cs-CZ" dirty="0">
                <a:solidFill>
                  <a:schemeClr val="bg2">
                    <a:lumMod val="25000"/>
                  </a:schemeClr>
                </a:solidFill>
              </a:rPr>
              <a:t>Většinou psány s tím, že je bude číst někdo druhý --- stylizace</a:t>
            </a:r>
          </a:p>
          <a:p>
            <a:r>
              <a:rPr lang="cs-CZ" altLang="cs-CZ" dirty="0">
                <a:solidFill>
                  <a:schemeClr val="bg2">
                    <a:lumMod val="25000"/>
                  </a:schemeClr>
                </a:solidFill>
              </a:rPr>
              <a:t>Analýza řeči, písma (grafologie?), …</a:t>
            </a:r>
          </a:p>
          <a:p>
            <a:r>
              <a:rPr lang="cs-CZ" altLang="cs-CZ" dirty="0">
                <a:solidFill>
                  <a:schemeClr val="bg2">
                    <a:lumMod val="25000"/>
                  </a:schemeClr>
                </a:solidFill>
              </a:rPr>
              <a:t>Analýza internetových příspěvků …</a:t>
            </a:r>
          </a:p>
          <a:p>
            <a:endParaRPr lang="cs-CZ" altLang="cs-CZ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/>
            <a:r>
              <a:rPr lang="cs-CZ" altLang="cs-CZ" dirty="0"/>
              <a:t>Psychometrické zpracování (četnosti, témata) nemá takový efekt</a:t>
            </a: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Roli hraje zkušenost a praxe</a:t>
            </a:r>
          </a:p>
        </p:txBody>
      </p:sp>
    </p:spTree>
    <p:extLst>
      <p:ext uri="{BB962C8B-B14F-4D97-AF65-F5344CB8AC3E}">
        <p14:creationId xmlns:p14="http://schemas.microsoft.com/office/powerpoint/2010/main" val="1061670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3FA161-1670-05A0-1670-068595855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2203069"/>
            <a:ext cx="8543544" cy="2762123"/>
          </a:xfrm>
        </p:spPr>
        <p:txBody>
          <a:bodyPr/>
          <a:lstStyle/>
          <a:p>
            <a:r>
              <a:rPr lang="cs-CZ" dirty="0">
                <a:solidFill>
                  <a:schemeClr val="bg2"/>
                </a:solidFill>
              </a:rPr>
              <a:t>Představte si medvěda …</a:t>
            </a:r>
            <a:br>
              <a:rPr lang="cs-CZ" dirty="0">
                <a:solidFill>
                  <a:schemeClr val="bg2"/>
                </a:solidFill>
              </a:rPr>
            </a:br>
            <a:r>
              <a:rPr lang="cs-CZ" dirty="0">
                <a:solidFill>
                  <a:schemeClr val="bg2"/>
                </a:solidFill>
              </a:rPr>
              <a:t/>
            </a:r>
            <a:br>
              <a:rPr lang="cs-CZ" dirty="0">
                <a:solidFill>
                  <a:schemeClr val="bg2"/>
                </a:solidFill>
              </a:rPr>
            </a:br>
            <a:r>
              <a:rPr lang="cs-CZ" dirty="0">
                <a:solidFill>
                  <a:schemeClr val="bg2"/>
                </a:solidFill>
              </a:rPr>
              <a:t>… </a:t>
            </a:r>
            <a:r>
              <a:rPr lang="cs-CZ" sz="3000" dirty="0">
                <a:solidFill>
                  <a:schemeClr val="bg2"/>
                </a:solidFill>
              </a:rPr>
              <a:t>do co možná nevětších detailů</a:t>
            </a:r>
            <a:endParaRPr lang="cs-CZ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13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Experience</a:t>
            </a:r>
            <a:r>
              <a:rPr lang="cs-CZ" dirty="0"/>
              <a:t> </a:t>
            </a:r>
            <a:r>
              <a:rPr lang="cs-CZ" dirty="0" err="1"/>
              <a:t>sampling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Třída kvalitativních metod, která studuje událost zvolenou náhodně, ale do detailů.</a:t>
            </a:r>
          </a:p>
          <a:p>
            <a:r>
              <a:rPr lang="cs-CZ" dirty="0"/>
              <a:t>Opakované vzorkování </a:t>
            </a:r>
            <a:r>
              <a:rPr lang="cs-CZ" dirty="0" err="1"/>
              <a:t>subjektovy</a:t>
            </a:r>
            <a:r>
              <a:rPr lang="cs-CZ" dirty="0"/>
              <a:t> aktuální zkušenosti a chování v reálném čase v běžném prostředí</a:t>
            </a:r>
          </a:p>
          <a:p>
            <a:r>
              <a:rPr lang="cs-CZ" dirty="0"/>
              <a:t>Např. </a:t>
            </a:r>
            <a:r>
              <a:rPr lang="cs-CZ" dirty="0" err="1"/>
              <a:t>Descriptive</a:t>
            </a:r>
            <a:r>
              <a:rPr lang="cs-CZ" dirty="0"/>
              <a:t> </a:t>
            </a:r>
            <a:r>
              <a:rPr lang="cs-CZ" dirty="0" err="1"/>
              <a:t>Experience</a:t>
            </a:r>
            <a:r>
              <a:rPr lang="cs-CZ" dirty="0"/>
              <a:t> </a:t>
            </a:r>
            <a:r>
              <a:rPr lang="cs-CZ" dirty="0" err="1"/>
              <a:t>Sampling</a:t>
            </a:r>
            <a:r>
              <a:rPr lang="cs-CZ" dirty="0"/>
              <a:t> (DES, </a:t>
            </a:r>
            <a:r>
              <a:rPr lang="cs-CZ" dirty="0" err="1"/>
              <a:t>Hurlburt</a:t>
            </a:r>
            <a:r>
              <a:rPr lang="cs-CZ" dirty="0"/>
              <a:t>), anebo </a:t>
            </a:r>
            <a:r>
              <a:rPr lang="cs-CZ" dirty="0" err="1"/>
              <a:t>Ecological</a:t>
            </a:r>
            <a:r>
              <a:rPr lang="cs-CZ" dirty="0"/>
              <a:t> </a:t>
            </a:r>
            <a:r>
              <a:rPr lang="cs-CZ" dirty="0" err="1"/>
              <a:t>Momentary</a:t>
            </a:r>
            <a:r>
              <a:rPr lang="cs-CZ" dirty="0"/>
              <a:t> </a:t>
            </a:r>
            <a:r>
              <a:rPr lang="cs-CZ" dirty="0" err="1"/>
              <a:t>Assessment</a:t>
            </a:r>
            <a:r>
              <a:rPr lang="cs-CZ" dirty="0"/>
              <a:t> (EMA, </a:t>
            </a:r>
            <a:r>
              <a:rPr lang="cs-CZ" dirty="0" err="1"/>
              <a:t>Schiffman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1327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metody sběru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Případové studie</a:t>
            </a:r>
          </a:p>
          <a:p>
            <a:r>
              <a:rPr lang="cs-CZ" dirty="0"/>
              <a:t>Etnografický výzkum</a:t>
            </a:r>
          </a:p>
          <a:p>
            <a:r>
              <a:rPr lang="cs-CZ" dirty="0"/>
              <a:t>Skupinové rozhovory (</a:t>
            </a:r>
            <a:r>
              <a:rPr lang="cs-CZ" dirty="0" err="1"/>
              <a:t>Focusové</a:t>
            </a:r>
            <a:r>
              <a:rPr lang="cs-CZ" dirty="0"/>
              <a:t> skupiny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Mikrofenomenologie</a:t>
            </a:r>
            <a:endParaRPr lang="cs-CZ" dirty="0" smtClean="0"/>
          </a:p>
          <a:p>
            <a:r>
              <a:rPr lang="cs-CZ" dirty="0" smtClean="0"/>
              <a:t>…</a:t>
            </a:r>
          </a:p>
          <a:p>
            <a:endParaRPr lang="cs-CZ" dirty="0"/>
          </a:p>
          <a:p>
            <a:r>
              <a:rPr lang="cs-CZ" dirty="0" smtClean="0"/>
              <a:t>V posledních letech velký rozvoj smíšených metod (kombinace </a:t>
            </a:r>
            <a:r>
              <a:rPr lang="cs-CZ" dirty="0" err="1" smtClean="0"/>
              <a:t>kvanti</a:t>
            </a:r>
            <a:r>
              <a:rPr lang="cs-CZ" dirty="0" smtClean="0"/>
              <a:t> a </a:t>
            </a:r>
            <a:r>
              <a:rPr lang="cs-CZ" dirty="0" err="1" smtClean="0"/>
              <a:t>kvali</a:t>
            </a:r>
            <a:r>
              <a:rPr lang="cs-CZ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5569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30EAFD-2153-E07F-73FA-E208EC630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Final</a:t>
            </a:r>
            <a:r>
              <a:rPr lang="cs-CZ" dirty="0"/>
              <a:t> </a:t>
            </a:r>
            <a:r>
              <a:rPr lang="cs-CZ" dirty="0" err="1"/>
              <a:t>tips</a:t>
            </a:r>
            <a:endParaRPr lang="cs-CZ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A55E31C-8A8A-2B82-3E44-6B622979E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K metodě, kterou se rozhodnete použít je potřeba </a:t>
            </a:r>
            <a:r>
              <a:rPr lang="cs-CZ" dirty="0">
                <a:solidFill>
                  <a:srgbClr val="C00000"/>
                </a:solidFill>
              </a:rPr>
              <a:t>prostudovat</a:t>
            </a:r>
            <a:r>
              <a:rPr lang="cs-CZ" dirty="0"/>
              <a:t> si víc než základní literaturu (heslo v úvodu do </a:t>
            </a:r>
            <a:r>
              <a:rPr lang="cs-CZ" dirty="0" err="1"/>
              <a:t>kvali</a:t>
            </a:r>
            <a:r>
              <a:rPr lang="cs-CZ" dirty="0"/>
              <a:t> metodologie), je potřeba jít o hloubky metody, naučit se konkrétní protokol</a:t>
            </a:r>
          </a:p>
          <a:p>
            <a:endParaRPr lang="cs-CZ" dirty="0"/>
          </a:p>
          <a:p>
            <a:r>
              <a:rPr lang="cs-CZ" dirty="0"/>
              <a:t>Číst nestačí – je potřeba si metodu </a:t>
            </a:r>
            <a:r>
              <a:rPr lang="cs-CZ" dirty="0">
                <a:solidFill>
                  <a:srgbClr val="C00000"/>
                </a:solidFill>
              </a:rPr>
              <a:t>zkusit</a:t>
            </a:r>
            <a:r>
              <a:rPr lang="cs-CZ" dirty="0"/>
              <a:t>, pohrát se s ní „nanečisto“</a:t>
            </a:r>
          </a:p>
          <a:p>
            <a:endParaRPr lang="cs-CZ" dirty="0"/>
          </a:p>
          <a:p>
            <a:r>
              <a:rPr lang="cs-CZ" dirty="0"/>
              <a:t>(pro tip: pokud existuje tréning v dané metodě, je dobré ho absolvovat)</a:t>
            </a:r>
          </a:p>
        </p:txBody>
      </p:sp>
    </p:spTree>
    <p:extLst>
      <p:ext uri="{BB962C8B-B14F-4D97-AF65-F5344CB8AC3E}">
        <p14:creationId xmlns:p14="http://schemas.microsoft.com/office/powerpoint/2010/main" val="1783827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151601-4A07-7830-5254-6E81F96E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F0C649F-ED01-B0CA-310F-8163D1070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Kvale</a:t>
            </a:r>
            <a:r>
              <a:rPr lang="cs-CZ" dirty="0"/>
              <a:t>, S.: </a:t>
            </a:r>
            <a:r>
              <a:rPr lang="cs-CZ" dirty="0" err="1"/>
              <a:t>InterViews</a:t>
            </a:r>
            <a:r>
              <a:rPr lang="cs-CZ" dirty="0"/>
              <a:t>: An </a:t>
            </a:r>
            <a:r>
              <a:rPr lang="cs-CZ" dirty="0" err="1"/>
              <a:t>Introduction</a:t>
            </a:r>
            <a:r>
              <a:rPr lang="cs-CZ" dirty="0"/>
              <a:t> to </a:t>
            </a:r>
            <a:r>
              <a:rPr lang="cs-CZ" dirty="0" err="1"/>
              <a:t>Qualitative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Interviewing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Spradley</a:t>
            </a:r>
            <a:r>
              <a:rPr lang="cs-CZ" dirty="0"/>
              <a:t>, J.: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Ethnographic</a:t>
            </a:r>
            <a:r>
              <a:rPr lang="cs-CZ" dirty="0"/>
              <a:t> Interview</a:t>
            </a:r>
          </a:p>
        </p:txBody>
      </p:sp>
    </p:spTree>
    <p:extLst>
      <p:ext uri="{BB962C8B-B14F-4D97-AF65-F5344CB8AC3E}">
        <p14:creationId xmlns:p14="http://schemas.microsoft.com/office/powerpoint/2010/main" val="3280283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dělat kvalitativní výzkum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2526" y="1690688"/>
            <a:ext cx="10619232" cy="4667250"/>
          </a:xfrm>
        </p:spPr>
        <p:txBody>
          <a:bodyPr>
            <a:normAutofit fontScale="85000" lnSpcReduction="20000"/>
          </a:bodyPr>
          <a:lstStyle/>
          <a:p>
            <a:r>
              <a:rPr lang="cs-CZ" strike="sngStrike" dirty="0"/>
              <a:t>Protože kvantitativní metody vyžadují statistiku </a:t>
            </a:r>
            <a:r>
              <a:rPr lang="cs-CZ" dirty="0"/>
              <a:t>(</a:t>
            </a:r>
            <a:r>
              <a:rPr lang="cs-CZ" dirty="0">
                <a:solidFill>
                  <a:srgbClr val="C00000"/>
                </a:solidFill>
              </a:rPr>
              <a:t>NE</a:t>
            </a:r>
            <a:r>
              <a:rPr lang="cs-CZ" dirty="0"/>
              <a:t>)</a:t>
            </a:r>
          </a:p>
          <a:p>
            <a:r>
              <a:rPr lang="cs-CZ" dirty="0"/>
              <a:t>Protože kvantitativní metody nepostihují jedince ve svém kontextu</a:t>
            </a:r>
          </a:p>
          <a:p>
            <a:r>
              <a:rPr lang="cs-CZ" dirty="0"/>
              <a:t>Poskytují unikátní vhled do prožívání jedince </a:t>
            </a:r>
          </a:p>
          <a:p>
            <a:pPr lvl="1"/>
            <a:r>
              <a:rPr lang="cs-CZ" dirty="0"/>
              <a:t>kvantifikace osvětlí vztahy mezi fenomény, ale je redukcionistická</a:t>
            </a:r>
          </a:p>
          <a:p>
            <a:r>
              <a:rPr lang="cs-CZ" dirty="0"/>
              <a:t>Protože pozitivistický přístup nebere ohled na to, že naše znalosti jsou „konstrukt“ (</a:t>
            </a:r>
            <a:r>
              <a:rPr lang="cs-CZ" dirty="0">
                <a:solidFill>
                  <a:srgbClr val="C00000"/>
                </a:solidFill>
              </a:rPr>
              <a:t>?</a:t>
            </a:r>
            <a:r>
              <a:rPr lang="cs-CZ" dirty="0"/>
              <a:t>)</a:t>
            </a:r>
          </a:p>
          <a:p>
            <a:r>
              <a:rPr lang="cs-CZ" dirty="0"/>
              <a:t>Ekologická validita, </a:t>
            </a:r>
            <a:r>
              <a:rPr lang="cs-CZ" dirty="0" err="1"/>
              <a:t>emický</a:t>
            </a:r>
            <a:r>
              <a:rPr lang="cs-CZ" dirty="0"/>
              <a:t> holistický přístup</a:t>
            </a:r>
          </a:p>
          <a:p>
            <a:r>
              <a:rPr lang="cs-CZ" dirty="0"/>
              <a:t>Každý z přístupů (</a:t>
            </a:r>
            <a:r>
              <a:rPr lang="cs-CZ" dirty="0" err="1"/>
              <a:t>kvanti</a:t>
            </a:r>
            <a:r>
              <a:rPr lang="cs-CZ" dirty="0"/>
              <a:t> i </a:t>
            </a:r>
            <a:r>
              <a:rPr lang="cs-CZ" dirty="0" err="1"/>
              <a:t>kvali</a:t>
            </a:r>
            <a:r>
              <a:rPr lang="cs-CZ" dirty="0"/>
              <a:t>) stejně používá do jisté míry ten druhý</a:t>
            </a:r>
          </a:p>
          <a:p>
            <a:r>
              <a:rPr lang="cs-CZ" dirty="0"/>
              <a:t>Užitečné, když chceme do tématu proniknout (ví se o něm málo)</a:t>
            </a:r>
          </a:p>
          <a:p>
            <a:pPr lvl="1"/>
            <a:r>
              <a:rPr lang="cs-CZ" dirty="0"/>
              <a:t>Formulace teorie, základních konceptů, které pak lze testovat</a:t>
            </a:r>
          </a:p>
        </p:txBody>
      </p:sp>
    </p:spTree>
    <p:extLst>
      <p:ext uri="{BB962C8B-B14F-4D97-AF65-F5344CB8AC3E}">
        <p14:creationId xmlns:p14="http://schemas.microsoft.com/office/powerpoint/2010/main" val="3658608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0DFBE2-FA27-A63B-DEB1-37CEDBA8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 kvalitativní výzkum nedělat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BE6C33-44C6-DC1F-13A6-D5D447BF7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Závěry nejsou často zobecnitelné</a:t>
            </a:r>
          </a:p>
          <a:p>
            <a:r>
              <a:rPr lang="cs-CZ" dirty="0"/>
              <a:t>Každá metoda má variance, které různí výzkumníci můžou používat různě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„Přírodu vysvětlujeme, duševnímu životu rozumíme.“ (W. </a:t>
            </a:r>
            <a:r>
              <a:rPr lang="cs-CZ" dirty="0" err="1"/>
              <a:t>Dilthey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Kauzálnost vs. porozumění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68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Předtím než začneme sbírat data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0935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Kontext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1) Kontext fenoménu výzkumu </a:t>
            </a:r>
          </a:p>
          <a:p>
            <a:pPr lvl="1"/>
            <a:r>
              <a:rPr lang="cs-CZ" dirty="0"/>
              <a:t>2) Kontext ve kterém se výzkum odehrává</a:t>
            </a:r>
          </a:p>
          <a:p>
            <a:r>
              <a:rPr lang="cs-CZ" dirty="0">
                <a:solidFill>
                  <a:srgbClr val="C00000"/>
                </a:solidFill>
              </a:rPr>
              <a:t>Situace</a:t>
            </a:r>
            <a:r>
              <a:rPr lang="cs-CZ" dirty="0"/>
              <a:t> - výzkum se odehrává kontaktem mezi výzkumníkem a participantem. Jaká je povaha tohoto kontaktu?</a:t>
            </a:r>
          </a:p>
          <a:p>
            <a:r>
              <a:rPr lang="cs-CZ" dirty="0">
                <a:solidFill>
                  <a:srgbClr val="C00000"/>
                </a:solidFill>
              </a:rPr>
              <a:t>Reflexivita</a:t>
            </a:r>
            <a:r>
              <a:rPr lang="cs-CZ" dirty="0"/>
              <a:t> – jak situace na mne působí? Jak působím já v této situaci? Co mi to připomíná? Jak jsem zvyklý reagovat? …</a:t>
            </a:r>
          </a:p>
          <a:p>
            <a:r>
              <a:rPr lang="cs-CZ" dirty="0">
                <a:solidFill>
                  <a:srgbClr val="C00000"/>
                </a:solidFill>
              </a:rPr>
              <a:t>Výzkumná otázka</a:t>
            </a:r>
          </a:p>
          <a:p>
            <a:pPr lvl="1"/>
            <a:r>
              <a:rPr lang="cs-CZ" dirty="0"/>
              <a:t>Ne příčina-následek, ale zkušenost participanta</a:t>
            </a:r>
          </a:p>
          <a:p>
            <a:pPr lvl="1"/>
            <a:r>
              <a:rPr lang="cs-CZ" dirty="0"/>
              <a:t>Ujasnit si výzkumnou otázku ale také analýzu</a:t>
            </a:r>
          </a:p>
          <a:p>
            <a:r>
              <a:rPr lang="cs-CZ" dirty="0"/>
              <a:t>„</a:t>
            </a:r>
            <a:r>
              <a:rPr lang="cs-CZ" dirty="0">
                <a:solidFill>
                  <a:srgbClr val="C00000"/>
                </a:solidFill>
              </a:rPr>
              <a:t>Překlad</a:t>
            </a:r>
            <a:r>
              <a:rPr lang="cs-CZ" dirty="0"/>
              <a:t>“ – pochopit esenci zkušenosti </a:t>
            </a:r>
            <a:r>
              <a:rPr lang="cs-CZ" dirty="0" err="1"/>
              <a:t>subjekta</a:t>
            </a:r>
            <a:r>
              <a:rPr lang="cs-CZ" dirty="0"/>
              <a:t> a parafrázovat jí čtenáři</a:t>
            </a:r>
          </a:p>
        </p:txBody>
      </p:sp>
    </p:spTree>
    <p:extLst>
      <p:ext uri="{BB962C8B-B14F-4D97-AF65-F5344CB8AC3E}">
        <p14:creationId xmlns:p14="http://schemas.microsoft.com/office/powerpoint/2010/main" val="209791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86D622-95C6-8876-1C2D-C83FA27A1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F23DFC-947A-F022-4227-B074A497C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322" y="532660"/>
            <a:ext cx="11177752" cy="59735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3000" dirty="0">
                <a:solidFill>
                  <a:schemeClr val="bg2"/>
                </a:solidFill>
              </a:rPr>
              <a:t>"Byla to dlouhá cesta, plná momentů, které bych si rád zapamatoval, i těch, na které bych nejraději zapomněl. Občas jsem měl pocit, že vše do sebe dokonale zapadá, lidé mi v takových chvílích spíše pomáhali a pociťoval jsem vděk. A pak najednou prásk! Všechno se sesypalo, nevěděl jsem co dělat, všichni byli najednou pryč. </a:t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sz="3000" dirty="0">
                <a:solidFill>
                  <a:schemeClr val="bg2"/>
                </a:solidFill>
              </a:rPr>
              <a:t>Člověk pak přemýšlí: Má to cenu? Začít znovu a jinak? </a:t>
            </a:r>
            <a:br>
              <a:rPr lang="cs-CZ" sz="3000" dirty="0">
                <a:solidFill>
                  <a:schemeClr val="bg2"/>
                </a:solidFill>
              </a:rPr>
            </a:br>
            <a:r>
              <a:rPr lang="cs-CZ" sz="3000" dirty="0">
                <a:solidFill>
                  <a:schemeClr val="bg2"/>
                </a:solidFill>
              </a:rPr>
              <a:t>Jsou dny, kdy věřím, že všechno mělo svůj smysl. A pak jsou dny, kdy se ptám, jestli jsem si to jen nenamlouval."</a:t>
            </a:r>
          </a:p>
        </p:txBody>
      </p:sp>
    </p:spTree>
    <p:extLst>
      <p:ext uri="{BB962C8B-B14F-4D97-AF65-F5344CB8AC3E}">
        <p14:creationId xmlns:p14="http://schemas.microsoft.com/office/powerpoint/2010/main" val="528481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Odpovědi (doplnit </a:t>
            </a:r>
            <a:r>
              <a:rPr lang="cs-CZ" dirty="0" err="1"/>
              <a:t>bahv</a:t>
            </a:r>
            <a:r>
              <a:rPr lang="cs-CZ" dirty="0"/>
              <a:t>. Kontextem – sama slova jsou málo – ilokuční/</a:t>
            </a:r>
            <a:r>
              <a:rPr lang="cs-CZ" dirty="0" err="1"/>
              <a:t>prolukační</a:t>
            </a:r>
            <a:r>
              <a:rPr lang="cs-CZ" dirty="0"/>
              <a:t>/…) – </a:t>
            </a:r>
            <a:r>
              <a:rPr lang="cs-CZ" dirty="0">
                <a:solidFill>
                  <a:srgbClr val="C00000"/>
                </a:solidFill>
              </a:rPr>
              <a:t>rozhovor</a:t>
            </a:r>
            <a:r>
              <a:rPr lang="cs-CZ" dirty="0"/>
              <a:t>, </a:t>
            </a:r>
            <a:r>
              <a:rPr lang="cs-CZ" dirty="0">
                <a:solidFill>
                  <a:srgbClr val="C00000"/>
                </a:solidFill>
              </a:rPr>
              <a:t>otevřené dotazníky</a:t>
            </a:r>
          </a:p>
          <a:p>
            <a:endParaRPr lang="cs-CZ" dirty="0"/>
          </a:p>
          <a:p>
            <a:r>
              <a:rPr lang="cs-CZ" dirty="0"/>
              <a:t>Chování – jaká </a:t>
            </a:r>
            <a:r>
              <a:rPr lang="cs-CZ" dirty="0" err="1"/>
              <a:t>siutuace</a:t>
            </a:r>
            <a:r>
              <a:rPr lang="cs-CZ" dirty="0"/>
              <a:t> evokuje jaký typ chování (participant je aktivním aktérem – také situaci aktivně vytváří) – </a:t>
            </a:r>
            <a:r>
              <a:rPr lang="cs-CZ" dirty="0">
                <a:solidFill>
                  <a:srgbClr val="C00000"/>
                </a:solidFill>
              </a:rPr>
              <a:t>pozorování</a:t>
            </a:r>
          </a:p>
          <a:p>
            <a:endParaRPr lang="cs-CZ" dirty="0"/>
          </a:p>
          <a:p>
            <a:r>
              <a:rPr lang="cs-CZ" dirty="0"/>
              <a:t>Věci – deníkové záznamy, umění, místnost, kde žijeme, … - </a:t>
            </a:r>
            <a:r>
              <a:rPr lang="cs-CZ" dirty="0">
                <a:solidFill>
                  <a:srgbClr val="C00000"/>
                </a:solidFill>
              </a:rPr>
              <a:t>analýza produktů</a:t>
            </a:r>
          </a:p>
        </p:txBody>
      </p:sp>
    </p:spTree>
    <p:extLst>
      <p:ext uri="{BB962C8B-B14F-4D97-AF65-F5344CB8AC3E}">
        <p14:creationId xmlns:p14="http://schemas.microsoft.com/office/powerpoint/2010/main" val="195104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23C8C-529A-246A-1605-FBE94B46C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Jednotlivé kroky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5339938-A013-9F15-CF76-5632CD444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431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Stanovení výzkumné otázky</a:t>
            </a:r>
          </a:p>
          <a:p>
            <a:pPr lvl="1"/>
            <a:r>
              <a:rPr lang="cs-CZ" dirty="0"/>
              <a:t>Ne hypotézy</a:t>
            </a:r>
          </a:p>
          <a:p>
            <a:pPr lvl="1"/>
            <a:r>
              <a:rPr lang="cs-CZ" dirty="0"/>
              <a:t>Stanovit, koho chci zkoumat a proč</a:t>
            </a:r>
          </a:p>
          <a:p>
            <a:pPr lvl="1"/>
            <a:r>
              <a:rPr lang="cs-CZ" dirty="0"/>
              <a:t>Účel určuje celý průběh</a:t>
            </a:r>
          </a:p>
          <a:p>
            <a:r>
              <a:rPr lang="cs-CZ" dirty="0"/>
              <a:t>Stanovení adekvátní metody a typu analýzy, která na tuto otázku odpoví</a:t>
            </a:r>
          </a:p>
          <a:p>
            <a:r>
              <a:rPr lang="cs-CZ" dirty="0"/>
              <a:t>Kalibrace metod</a:t>
            </a:r>
          </a:p>
          <a:p>
            <a:pPr lvl="1"/>
            <a:r>
              <a:rPr lang="cs-CZ" dirty="0"/>
              <a:t>Potřeba si metodu zkusit předem</a:t>
            </a:r>
          </a:p>
          <a:p>
            <a:pPr lvl="1"/>
            <a:r>
              <a:rPr lang="cs-CZ" dirty="0"/>
              <a:t>Stanovit si předběžné otázky. </a:t>
            </a:r>
          </a:p>
          <a:p>
            <a:r>
              <a:rPr lang="cs-CZ" dirty="0"/>
              <a:t>Sběr dat</a:t>
            </a:r>
          </a:p>
          <a:p>
            <a:r>
              <a:rPr lang="cs-CZ" dirty="0"/>
              <a:t>Analýza dat</a:t>
            </a:r>
          </a:p>
          <a:p>
            <a:pPr lvl="1"/>
            <a:r>
              <a:rPr lang="cs-CZ" dirty="0"/>
              <a:t>Dle předem stanovených metod </a:t>
            </a:r>
          </a:p>
          <a:p>
            <a:r>
              <a:rPr lang="cs-CZ" dirty="0"/>
              <a:t>Artikulace závěrů (text)</a:t>
            </a:r>
          </a:p>
        </p:txBody>
      </p:sp>
    </p:spTree>
    <p:extLst>
      <p:ext uri="{BB962C8B-B14F-4D97-AF65-F5344CB8AC3E}">
        <p14:creationId xmlns:p14="http://schemas.microsoft.com/office/powerpoint/2010/main" val="319837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B3B1A-EF1C-45CA-D371-2710D2CF6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E266A35-B9C6-5C48-BD1C-5748AD8E6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Získáváme informace o postojích, názorech, o vnitřním světě – to co nemůžeme pozorovat</a:t>
            </a:r>
          </a:p>
          <a:p>
            <a:r>
              <a:rPr lang="cs-CZ" dirty="0"/>
              <a:t>Otázky – deskriptivní, strukturální, kontrastní, evaluativní – </a:t>
            </a:r>
            <a:r>
              <a:rPr lang="cs-CZ" dirty="0" err="1"/>
              <a:t>Spradley</a:t>
            </a:r>
            <a:endParaRPr lang="cs-CZ" dirty="0"/>
          </a:p>
          <a:p>
            <a:pPr eaLnBrk="1" hangingPunct="1"/>
            <a:r>
              <a:rPr lang="cs-CZ" altLang="cs-CZ" dirty="0"/>
              <a:t>Při rozhovoru i </a:t>
            </a:r>
            <a:r>
              <a:rPr lang="cs-CZ" altLang="cs-CZ" b="1" dirty="0"/>
              <a:t>pozorování!</a:t>
            </a:r>
          </a:p>
          <a:p>
            <a:pPr eaLnBrk="1" hangingPunct="1"/>
            <a:r>
              <a:rPr lang="cs-CZ" altLang="cs-CZ" dirty="0"/>
              <a:t>Pozornost na kontext výzkumu – soukromí, vzájemná pozice, …</a:t>
            </a:r>
          </a:p>
          <a:p>
            <a:pPr eaLnBrk="1" hangingPunct="1"/>
            <a:r>
              <a:rPr lang="cs-CZ" altLang="cs-CZ" dirty="0"/>
              <a:t>Práce s </a:t>
            </a:r>
            <a:r>
              <a:rPr lang="cs-CZ" altLang="cs-CZ" b="1" dirty="0"/>
              <a:t>řečí</a:t>
            </a:r>
            <a:r>
              <a:rPr lang="cs-CZ" altLang="cs-CZ" dirty="0"/>
              <a:t>, </a:t>
            </a:r>
            <a:r>
              <a:rPr lang="cs-CZ" altLang="cs-CZ" b="1" dirty="0"/>
              <a:t>hlasem</a:t>
            </a:r>
            <a:r>
              <a:rPr lang="cs-CZ" altLang="cs-CZ" dirty="0"/>
              <a:t>, způsoby </a:t>
            </a:r>
            <a:r>
              <a:rPr lang="cs-CZ" altLang="cs-CZ" b="1" dirty="0"/>
              <a:t>vyjadřování</a:t>
            </a:r>
            <a:endParaRPr lang="cs-CZ" dirty="0"/>
          </a:p>
          <a:p>
            <a:r>
              <a:rPr lang="cs-CZ" dirty="0"/>
              <a:t>Hlavně polostrukturovaný a nestrukturovaný (strukturovaný jen vzácně) </a:t>
            </a:r>
          </a:p>
          <a:p>
            <a:r>
              <a:rPr lang="cs-CZ" dirty="0"/>
              <a:t>Různé cíle:</a:t>
            </a:r>
          </a:p>
          <a:p>
            <a:pPr lvl="1"/>
            <a:r>
              <a:rPr lang="es-ES" dirty="0"/>
              <a:t>Diagnostický</a:t>
            </a:r>
          </a:p>
          <a:p>
            <a:pPr lvl="1"/>
            <a:r>
              <a:rPr lang="es-ES" dirty="0"/>
              <a:t>Anamnestický </a:t>
            </a:r>
          </a:p>
          <a:p>
            <a:pPr lvl="1"/>
            <a:r>
              <a:rPr lang="es-ES" dirty="0"/>
              <a:t>Poradenský</a:t>
            </a:r>
          </a:p>
          <a:p>
            <a:pPr lvl="1"/>
            <a:r>
              <a:rPr lang="es-ES" dirty="0"/>
              <a:t>Terapeutický </a:t>
            </a:r>
          </a:p>
          <a:p>
            <a:pPr lvl="1"/>
            <a:r>
              <a:rPr lang="es-ES" dirty="0"/>
              <a:t>Výzkumný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301208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1781</Words>
  <Application>Microsoft Office PowerPoint</Application>
  <PresentationFormat>Širokoúhlá obrazovka</PresentationFormat>
  <Paragraphs>226</Paragraphs>
  <Slides>23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Palatino Linotype</vt:lpstr>
      <vt:lpstr>Wingdings 2</vt:lpstr>
      <vt:lpstr>Motív Office</vt:lpstr>
      <vt:lpstr>Úvod do kvalitativních metod I.  Sběr dat</vt:lpstr>
      <vt:lpstr>Představte si medvěda …  … do co možná nevětších detailů</vt:lpstr>
      <vt:lpstr>Proč dělat kvalitativní výzkum</vt:lpstr>
      <vt:lpstr>Kdy kvalitativní výzkum nedělat</vt:lpstr>
      <vt:lpstr>Předtím než začneme sbírat data</vt:lpstr>
      <vt:lpstr>"Byla to dlouhá cesta, plná momentů, které bych si rád zapamatoval, i těch, na které bych nejraději zapomněl. Občas jsem měl pocit, že vše do sebe dokonale zapadá, lidé mi v takových chvílích spíše pomáhali a pociťoval jsem vděk. A pak najednou prásk! Všechno se sesypalo, nevěděl jsem co dělat, všichni byli najednou pryč.  Člověk pak přemýšlí: Má to cenu? Začít znovu a jinak?  Jsou dny, kdy věřím, že všechno mělo svůj smysl. A pak jsou dny, kdy se ptám, jestli jsem si to jen nenamlouval."</vt:lpstr>
      <vt:lpstr>Zdroje dat</vt:lpstr>
      <vt:lpstr>Jednotlivé kroky</vt:lpstr>
      <vt:lpstr>Rozhovor</vt:lpstr>
      <vt:lpstr>Rozhovor</vt:lpstr>
      <vt:lpstr>1. Rozdělte se do dvojic.  2. Výzkumný cíl: zjistit, jaký mají lidé vztah ke svému městu.  3. Jeden z vás klade otázky co nejotevřenější, druhý student co nejvíce navádějící nebo uzavřené.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Pozorování</vt:lpstr>
      <vt:lpstr>Analýza spontánních produktů</vt:lpstr>
      <vt:lpstr>Experience sampling</vt:lpstr>
      <vt:lpstr>Další metody sběru dat</vt:lpstr>
      <vt:lpstr>Final tips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kvalitativních metod I.  Sběr dat</dc:title>
  <dc:creator>Juraj Jonáš</dc:creator>
  <cp:lastModifiedBy>Jonáš Juraj</cp:lastModifiedBy>
  <cp:revision>12</cp:revision>
  <dcterms:created xsi:type="dcterms:W3CDTF">2025-02-28T14:17:55Z</dcterms:created>
  <dcterms:modified xsi:type="dcterms:W3CDTF">2026-04-08T11:21:16Z</dcterms:modified>
</cp:coreProperties>
</file>