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9" r:id="rId6"/>
    <p:sldId id="270" r:id="rId7"/>
    <p:sldId id="275" r:id="rId8"/>
    <p:sldId id="261" r:id="rId9"/>
    <p:sldId id="262" r:id="rId10"/>
    <p:sldId id="271" r:id="rId11"/>
    <p:sldId id="263" r:id="rId12"/>
    <p:sldId id="272" r:id="rId13"/>
    <p:sldId id="273" r:id="rId14"/>
    <p:sldId id="264" r:id="rId15"/>
    <p:sldId id="277" r:id="rId16"/>
    <p:sldId id="265" r:id="rId17"/>
    <p:sldId id="280" r:id="rId18"/>
    <p:sldId id="281" r:id="rId19"/>
    <p:sldId id="266" r:id="rId20"/>
    <p:sldId id="267" r:id="rId21"/>
    <p:sldId id="268" r:id="rId22"/>
    <p:sldId id="276" r:id="rId23"/>
    <p:sldId id="25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cs-CZ"/>
              <a:t>Kliknutím lze upravit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9E4BFE3-679C-4828-AF8D-BEF93F1518BD}" type="datetimeFigureOut">
              <a:rPr lang="cs-CZ" smtClean="0"/>
              <a:t>08.03.2021</a:t>
            </a:fld>
            <a:endParaRPr lang="cs-CZ"/>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cs-CZ"/>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177349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F9E4BFE3-679C-4828-AF8D-BEF93F1518BD}" type="datetimeFigureOut">
              <a:rPr lang="cs-CZ" smtClean="0"/>
              <a:t>08.03.2021</a:t>
            </a:fld>
            <a:endParaRPr lang="cs-CZ"/>
          </a:p>
        </p:txBody>
      </p:sp>
      <p:sp>
        <p:nvSpPr>
          <p:cNvPr id="6" name="Footer Placeholder 5"/>
          <p:cNvSpPr>
            <a:spLocks noGrp="1"/>
          </p:cNvSpPr>
          <p:nvPr>
            <p:ph type="ftr" sz="quarter" idx="11"/>
          </p:nvPr>
        </p:nvSpPr>
        <p:spPr/>
        <p:txBody>
          <a:bodyPr/>
          <a:lstStyle/>
          <a:p>
            <a:endParaRPr lang="cs-CZ"/>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423206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cs-CZ"/>
              <a:t>Kliknutím lze upravit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9E4BFE3-679C-4828-AF8D-BEF93F1518BD}" type="datetimeFigureOut">
              <a:rPr lang="cs-CZ" smtClean="0"/>
              <a:t>08.03.2021</a:t>
            </a:fld>
            <a:endParaRPr lang="cs-CZ"/>
          </a:p>
        </p:txBody>
      </p:sp>
      <p:sp>
        <p:nvSpPr>
          <p:cNvPr id="5" name="Footer Placeholder 4"/>
          <p:cNvSpPr>
            <a:spLocks noGrp="1"/>
          </p:cNvSpPr>
          <p:nvPr>
            <p:ph type="ftr" sz="quarter" idx="11"/>
          </p:nvPr>
        </p:nvSpPr>
        <p:spPr/>
        <p:txBody>
          <a:bodyPr/>
          <a:lstStyle/>
          <a:p>
            <a:endParaRPr lang="cs-CZ"/>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3342758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cs-CZ"/>
              <a:t>Kliknutím lze upravit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9E4BFE3-679C-4828-AF8D-BEF93F1518BD}" type="datetimeFigureOut">
              <a:rPr lang="cs-CZ" smtClean="0"/>
              <a:t>08.03.2021</a:t>
            </a:fld>
            <a:endParaRPr lang="cs-CZ"/>
          </a:p>
        </p:txBody>
      </p:sp>
      <p:sp>
        <p:nvSpPr>
          <p:cNvPr id="5" name="Footer Placeholder 4"/>
          <p:cNvSpPr>
            <a:spLocks noGrp="1"/>
          </p:cNvSpPr>
          <p:nvPr>
            <p:ph type="ftr" sz="quarter" idx="11"/>
          </p:nvPr>
        </p:nvSpPr>
        <p:spPr/>
        <p:txBody>
          <a:bodyPr/>
          <a:lstStyle/>
          <a:p>
            <a:endParaRPr lang="cs-CZ"/>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53066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9E4BFE3-679C-4828-AF8D-BEF93F1518BD}" type="datetimeFigureOut">
              <a:rPr lang="cs-CZ" smtClean="0"/>
              <a:t>08.03.2021</a:t>
            </a:fld>
            <a:endParaRPr lang="cs-CZ"/>
          </a:p>
        </p:txBody>
      </p:sp>
      <p:sp>
        <p:nvSpPr>
          <p:cNvPr id="5" name="Footer Placeholder 4"/>
          <p:cNvSpPr>
            <a:spLocks noGrp="1"/>
          </p:cNvSpPr>
          <p:nvPr>
            <p:ph type="ftr" sz="quarter" idx="11"/>
          </p:nvPr>
        </p:nvSpPr>
        <p:spPr/>
        <p:txBody>
          <a:bodyPr/>
          <a:lstStyle/>
          <a:p>
            <a:endParaRPr lang="cs-CZ"/>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401408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9E4BFE3-679C-4828-AF8D-BEF93F1518BD}" type="datetimeFigureOut">
              <a:rPr lang="cs-CZ" smtClean="0"/>
              <a:t>08.03.2021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4178512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9E4BFE3-679C-4828-AF8D-BEF93F1518BD}" type="datetimeFigureOut">
              <a:rPr lang="cs-CZ" smtClean="0"/>
              <a:t>08.03.2021</a:t>
            </a:fld>
            <a:endParaRPr lang="cs-CZ"/>
          </a:p>
        </p:txBody>
      </p:sp>
      <p:sp>
        <p:nvSpPr>
          <p:cNvPr id="8" name="Footer Placeholder 7"/>
          <p:cNvSpPr>
            <a:spLocks noGrp="1"/>
          </p:cNvSpPr>
          <p:nvPr>
            <p:ph type="ftr" sz="quarter" idx="11"/>
          </p:nvPr>
        </p:nvSpPr>
        <p:spPr>
          <a:xfrm>
            <a:off x="561111" y="6391838"/>
            <a:ext cx="3644282" cy="304801"/>
          </a:xfrm>
        </p:spPr>
        <p:txBody>
          <a:bodyPr/>
          <a:lstStyle/>
          <a:p>
            <a:endParaRPr lang="cs-CZ"/>
          </a:p>
        </p:txBody>
      </p:sp>
      <p:sp>
        <p:nvSpPr>
          <p:cNvPr id="9" name="Slide Number Placeholder 8"/>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3350953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9E4BFE3-679C-4828-AF8D-BEF93F1518BD}" type="datetimeFigureOut">
              <a:rPr lang="cs-CZ" smtClean="0"/>
              <a:t>08.03.2021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2173946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9E4BFE3-679C-4828-AF8D-BEF93F1518BD}" type="datetimeFigureOut">
              <a:rPr lang="cs-CZ" smtClean="0"/>
              <a:t>08.03.2021</a:t>
            </a:fld>
            <a:endParaRPr lang="cs-CZ"/>
          </a:p>
        </p:txBody>
      </p:sp>
      <p:sp>
        <p:nvSpPr>
          <p:cNvPr id="5" name="Footer Placeholder 4"/>
          <p:cNvSpPr>
            <a:spLocks noGrp="1"/>
          </p:cNvSpPr>
          <p:nvPr>
            <p:ph type="ftr" sz="quarter" idx="11"/>
          </p:nvPr>
        </p:nvSpPr>
        <p:spPr/>
        <p:txBody>
          <a:bodyPr/>
          <a:lstStyle/>
          <a:p>
            <a:endParaRPr lang="cs-CZ"/>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348756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9E4BFE3-679C-4828-AF8D-BEF93F1518BD}" type="datetimeFigureOut">
              <a:rPr lang="cs-CZ" smtClean="0"/>
              <a:t>08.03.2021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358113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9E4BFE3-679C-4828-AF8D-BEF93F1518BD}" type="datetimeFigureOut">
              <a:rPr lang="cs-CZ" smtClean="0"/>
              <a:t>08.03.2021</a:t>
            </a:fld>
            <a:endParaRPr lang="cs-CZ"/>
          </a:p>
        </p:txBody>
      </p:sp>
      <p:sp>
        <p:nvSpPr>
          <p:cNvPr id="5" name="Footer Placeholder 4"/>
          <p:cNvSpPr>
            <a:spLocks noGrp="1"/>
          </p:cNvSpPr>
          <p:nvPr>
            <p:ph type="ftr" sz="quarter" idx="11"/>
          </p:nvPr>
        </p:nvSpPr>
        <p:spPr/>
        <p:txBody>
          <a:bodyPr/>
          <a:lstStyle/>
          <a:p>
            <a:endParaRPr lang="cs-CZ"/>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279868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9E4BFE3-679C-4828-AF8D-BEF93F1518BD}" type="datetimeFigureOut">
              <a:rPr lang="cs-CZ" smtClean="0"/>
              <a:t>08.03.2021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40206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9E4BFE3-679C-4828-AF8D-BEF93F1518BD}" type="datetimeFigureOut">
              <a:rPr lang="cs-CZ" smtClean="0"/>
              <a:t>08.03.2021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11816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cs-CZ"/>
              <a:t>Kliknutím lze upravit styl.</a:t>
            </a:r>
            <a:endParaRPr lang="en-US" dirty="0"/>
          </a:p>
        </p:txBody>
      </p:sp>
      <p:sp>
        <p:nvSpPr>
          <p:cNvPr id="3" name="Date Placeholder 2"/>
          <p:cNvSpPr>
            <a:spLocks noGrp="1"/>
          </p:cNvSpPr>
          <p:nvPr>
            <p:ph type="dt" sz="half" idx="10"/>
          </p:nvPr>
        </p:nvSpPr>
        <p:spPr/>
        <p:txBody>
          <a:bodyPr/>
          <a:lstStyle/>
          <a:p>
            <a:fld id="{F9E4BFE3-679C-4828-AF8D-BEF93F1518BD}" type="datetimeFigureOut">
              <a:rPr lang="cs-CZ" smtClean="0"/>
              <a:t>08.03.2021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250177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4BFE3-679C-4828-AF8D-BEF93F1518BD}" type="datetimeFigureOut">
              <a:rPr lang="cs-CZ" smtClean="0"/>
              <a:t>08.03.2021</a:t>
            </a:fld>
            <a:endParaRPr lang="cs-CZ"/>
          </a:p>
        </p:txBody>
      </p:sp>
      <p:sp>
        <p:nvSpPr>
          <p:cNvPr id="3" name="Footer Placeholder 2"/>
          <p:cNvSpPr>
            <a:spLocks noGrp="1"/>
          </p:cNvSpPr>
          <p:nvPr>
            <p:ph type="ftr" sz="quarter" idx="11"/>
          </p:nvPr>
        </p:nvSpPr>
        <p:spPr/>
        <p:txBody>
          <a:bodyPr/>
          <a:lstStyle/>
          <a:p>
            <a:endParaRPr lang="cs-CZ"/>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167438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F9E4BFE3-679C-4828-AF8D-BEF93F1518BD}" type="datetimeFigureOut">
              <a:rPr lang="cs-CZ" smtClean="0"/>
              <a:t>08.03.2021</a:t>
            </a:fld>
            <a:endParaRPr lang="cs-CZ"/>
          </a:p>
        </p:txBody>
      </p:sp>
      <p:sp>
        <p:nvSpPr>
          <p:cNvPr id="6" name="Footer Placeholder 5"/>
          <p:cNvSpPr>
            <a:spLocks noGrp="1"/>
          </p:cNvSpPr>
          <p:nvPr>
            <p:ph type="ftr" sz="quarter" idx="11"/>
          </p:nvPr>
        </p:nvSpPr>
        <p:spPr/>
        <p:txBody>
          <a:bodyPr/>
          <a:lstStyle/>
          <a:p>
            <a:endParaRPr lang="cs-CZ"/>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259185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cs-CZ"/>
              <a:t>Kliknutím na ikonu přidáte obrázek.</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F9E4BFE3-679C-4828-AF8D-BEF93F1518BD}" type="datetimeFigureOut">
              <a:rPr lang="cs-CZ" smtClean="0"/>
              <a:t>08.03.2021</a:t>
            </a:fld>
            <a:endParaRPr lang="cs-CZ"/>
          </a:p>
        </p:txBody>
      </p:sp>
      <p:sp>
        <p:nvSpPr>
          <p:cNvPr id="6" name="Footer Placeholder 5"/>
          <p:cNvSpPr>
            <a:spLocks noGrp="1"/>
          </p:cNvSpPr>
          <p:nvPr>
            <p:ph type="ftr" sz="quarter" idx="11"/>
          </p:nvPr>
        </p:nvSpPr>
        <p:spPr/>
        <p:txBody>
          <a:bodyPr/>
          <a:lstStyle/>
          <a:p>
            <a:endParaRPr lang="cs-CZ"/>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D1F247-5DAE-4118-B5E2-1EB6169A911E}" type="slidenum">
              <a:rPr lang="cs-CZ" smtClean="0"/>
              <a:t>‹#›</a:t>
            </a:fld>
            <a:endParaRPr lang="cs-CZ"/>
          </a:p>
        </p:txBody>
      </p:sp>
    </p:spTree>
    <p:extLst>
      <p:ext uri="{BB962C8B-B14F-4D97-AF65-F5344CB8AC3E}">
        <p14:creationId xmlns:p14="http://schemas.microsoft.com/office/powerpoint/2010/main" val="217091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9E4BFE3-679C-4828-AF8D-BEF93F1518BD}" type="datetimeFigureOut">
              <a:rPr lang="cs-CZ" smtClean="0"/>
              <a:t>08.03.2021</a:t>
            </a:fld>
            <a:endParaRPr lang="cs-CZ"/>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cs-CZ"/>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CD1F247-5DAE-4118-B5E2-1EB6169A911E}" type="slidenum">
              <a:rPr lang="cs-CZ" smtClean="0"/>
              <a:t>‹#›</a:t>
            </a:fld>
            <a:endParaRPr lang="cs-CZ"/>
          </a:p>
        </p:txBody>
      </p:sp>
    </p:spTree>
    <p:extLst>
      <p:ext uri="{BB962C8B-B14F-4D97-AF65-F5344CB8AC3E}">
        <p14:creationId xmlns:p14="http://schemas.microsoft.com/office/powerpoint/2010/main" val="3013100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justice.cz/"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echnicke-normy-csn.cz/010333-csn-iso-10006_4_55603.html" TargetMode="External"/><Relationship Id="rId2" Type="http://schemas.openxmlformats.org/officeDocument/2006/relationships/hyperlink" Target="http://www.technicke-normy-csn.cz/010324-csn-en-iso-9004_4_62383.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4B20B3-7755-47C4-ABB1-DEAF4C1A5F84}"/>
              </a:ext>
            </a:extLst>
          </p:cNvPr>
          <p:cNvSpPr>
            <a:spLocks noGrp="1"/>
          </p:cNvSpPr>
          <p:nvPr>
            <p:ph type="ctrTitle"/>
          </p:nvPr>
        </p:nvSpPr>
        <p:spPr/>
        <p:txBody>
          <a:bodyPr/>
          <a:lstStyle/>
          <a:p>
            <a:r>
              <a:rPr lang="cs-CZ" dirty="0"/>
              <a:t>ŘÍZENÍ PROJEKTOVÝCH PRACÍ</a:t>
            </a:r>
            <a:br>
              <a:rPr lang="cs-CZ" dirty="0"/>
            </a:br>
            <a:endParaRPr lang="cs-CZ" dirty="0"/>
          </a:p>
        </p:txBody>
      </p:sp>
      <p:sp>
        <p:nvSpPr>
          <p:cNvPr id="3" name="Podnadpis 2">
            <a:extLst>
              <a:ext uri="{FF2B5EF4-FFF2-40B4-BE49-F238E27FC236}">
                <a16:creationId xmlns:a16="http://schemas.microsoft.com/office/drawing/2014/main" id="{760A3FD8-CDD2-4C9D-99F6-C65FFB67B286}"/>
              </a:ext>
            </a:extLst>
          </p:cNvPr>
          <p:cNvSpPr>
            <a:spLocks noGrp="1"/>
          </p:cNvSpPr>
          <p:nvPr>
            <p:ph type="subTitle" idx="1"/>
          </p:nvPr>
        </p:nvSpPr>
        <p:spPr>
          <a:xfrm>
            <a:off x="1523999" y="5380382"/>
            <a:ext cx="9236765" cy="715617"/>
          </a:xfrm>
        </p:spPr>
        <p:txBody>
          <a:bodyPr/>
          <a:lstStyle/>
          <a:p>
            <a:r>
              <a:rPr lang="cs-CZ" dirty="0"/>
              <a:t>                                                                                                    Ilona Pavlová </a:t>
            </a:r>
          </a:p>
        </p:txBody>
      </p:sp>
      <p:pic>
        <p:nvPicPr>
          <p:cNvPr id="5" name="Obrázek 4">
            <a:extLst>
              <a:ext uri="{FF2B5EF4-FFF2-40B4-BE49-F238E27FC236}">
                <a16:creationId xmlns:a16="http://schemas.microsoft.com/office/drawing/2014/main" id="{6125127D-2630-43F1-BE86-1A1818892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263" y="3236092"/>
            <a:ext cx="2965041" cy="2502098"/>
          </a:xfrm>
          <a:prstGeom prst="rect">
            <a:avLst/>
          </a:prstGeom>
        </p:spPr>
      </p:pic>
    </p:spTree>
    <p:extLst>
      <p:ext uri="{BB962C8B-B14F-4D97-AF65-F5344CB8AC3E}">
        <p14:creationId xmlns:p14="http://schemas.microsoft.com/office/powerpoint/2010/main" val="301187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49F506F-E49C-43B3-A48E-536F29ABF165}"/>
              </a:ext>
            </a:extLst>
          </p:cNvPr>
          <p:cNvSpPr txBox="1"/>
          <p:nvPr/>
        </p:nvSpPr>
        <p:spPr>
          <a:xfrm>
            <a:off x="715617" y="289679"/>
            <a:ext cx="8083826" cy="3416320"/>
          </a:xfrm>
          <a:prstGeom prst="rect">
            <a:avLst/>
          </a:prstGeom>
          <a:noFill/>
        </p:spPr>
        <p:txBody>
          <a:bodyPr wrap="square">
            <a:spAutoFit/>
          </a:bodyPr>
          <a:lstStyle/>
          <a:p>
            <a:pPr algn="just"/>
            <a:r>
              <a:rPr lang="cs-CZ" dirty="0"/>
              <a:t>Jako poslední bod při analýze rizik je vytvoření odezvy na zjištěná rizika. Cílem této odezvy je snížit rizika na úroveň, při které bude projekt s co nejvyšší pravděpodobností realizovatelný. Mezi typické opatření patří: - </a:t>
            </a:r>
            <a:r>
              <a:rPr lang="cs-CZ" b="1" dirty="0">
                <a:solidFill>
                  <a:schemeClr val="accent1">
                    <a:lumMod val="60000"/>
                    <a:lumOff val="40000"/>
                  </a:schemeClr>
                </a:solidFill>
              </a:rPr>
              <a:t>pojištění rizika </a:t>
            </a:r>
            <a:r>
              <a:rPr lang="cs-CZ" dirty="0"/>
              <a:t>(tzv. přenesení rizika), - zmírnění rizika navrhnutím opatření, které jej zmírní, - nalézt nové řešení, tak aby se riziko vyloučilo, - vytvoření rezervy (časovou, nákladovou) pro případ, že riziko a její dopad nastane, - </a:t>
            </a:r>
            <a:r>
              <a:rPr lang="cs-CZ" b="1" dirty="0">
                <a:solidFill>
                  <a:schemeClr val="accent1">
                    <a:lumMod val="60000"/>
                    <a:lumOff val="40000"/>
                  </a:schemeClr>
                </a:solidFill>
              </a:rPr>
              <a:t>vytvoření „plánu B“ </a:t>
            </a:r>
            <a:r>
              <a:rPr lang="cs-CZ" dirty="0"/>
              <a:t>pokud riziko nastane</a:t>
            </a:r>
          </a:p>
          <a:p>
            <a:pPr algn="just"/>
            <a:r>
              <a:rPr lang="cs-CZ" b="1" u="sng" dirty="0"/>
              <a:t>Proces sledování rizik </a:t>
            </a:r>
          </a:p>
          <a:p>
            <a:pPr algn="just"/>
            <a:r>
              <a:rPr lang="cs-CZ" dirty="0"/>
              <a:t>Sledování rizik znamená, že průběžně v průběhu celého projektu zjišťujeme, zdali se hodnota rizika nezměnila, nevzniklo riziko nové nebo naopak nějaké riziko nezaniklo. Dále je potřeba realizovat opatření v případě, že nastalo nějaké riziko, které se ho týká.  </a:t>
            </a:r>
          </a:p>
        </p:txBody>
      </p:sp>
      <p:pic>
        <p:nvPicPr>
          <p:cNvPr id="7170" name="Picture 2" descr="Metody hodnocení rizik | GUARD7">
            <a:extLst>
              <a:ext uri="{FF2B5EF4-FFF2-40B4-BE49-F238E27FC236}">
                <a16:creationId xmlns:a16="http://schemas.microsoft.com/office/drawing/2014/main" id="{F9127D9A-148B-418B-878B-8A5B5A5ED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924083"/>
            <a:ext cx="5481658" cy="29192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etody hodnocení rizik | GUARD7">
            <a:extLst>
              <a:ext uri="{FF2B5EF4-FFF2-40B4-BE49-F238E27FC236}">
                <a16:creationId xmlns:a16="http://schemas.microsoft.com/office/drawing/2014/main" id="{F2AF7AC9-48D1-435A-B59A-68378C0BD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83" y="3924083"/>
            <a:ext cx="5768817" cy="258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9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C0A71D-071E-4BEA-9FF0-036CBD89E73F}"/>
              </a:ext>
            </a:extLst>
          </p:cNvPr>
          <p:cNvSpPr>
            <a:spLocks noGrp="1"/>
          </p:cNvSpPr>
          <p:nvPr>
            <p:ph type="title"/>
          </p:nvPr>
        </p:nvSpPr>
        <p:spPr/>
        <p:txBody>
          <a:bodyPr>
            <a:normAutofit fontScale="90000"/>
          </a:bodyPr>
          <a:lstStyle/>
          <a:p>
            <a:r>
              <a:rPr lang="cs-CZ" dirty="0"/>
              <a:t>Organizační formy v projektovém řízení</a:t>
            </a:r>
          </a:p>
        </p:txBody>
      </p:sp>
      <p:sp>
        <p:nvSpPr>
          <p:cNvPr id="3" name="Zástupný obsah 2">
            <a:extLst>
              <a:ext uri="{FF2B5EF4-FFF2-40B4-BE49-F238E27FC236}">
                <a16:creationId xmlns:a16="http://schemas.microsoft.com/office/drawing/2014/main" id="{A1C8EB89-61C7-4B2E-8F94-E30612941006}"/>
              </a:ext>
            </a:extLst>
          </p:cNvPr>
          <p:cNvSpPr>
            <a:spLocks noGrp="1"/>
          </p:cNvSpPr>
          <p:nvPr>
            <p:ph idx="1"/>
          </p:nvPr>
        </p:nvSpPr>
        <p:spPr>
          <a:xfrm>
            <a:off x="1154954" y="2603500"/>
            <a:ext cx="9857603" cy="3797300"/>
          </a:xfrm>
        </p:spPr>
        <p:txBody>
          <a:bodyPr>
            <a:noAutofit/>
          </a:bodyPr>
          <a:lstStyle/>
          <a:p>
            <a:pPr marL="0" indent="0" algn="just">
              <a:buNone/>
            </a:pPr>
            <a:r>
              <a:rPr lang="cs-CZ" sz="2000" b="1" dirty="0"/>
              <a:t>Projektové týmy bývají častokrát součástí různých organizací a korporací, ať již veřejných či soukromých. Uvnitř těchto organizací může ovšem docházet k různým konfliktům, které jsou způsobeny specifičností projektů, tedy např. tím, že jsou projekty časově omezeny na rozdíl od dlouhodobě fungujících organizací, které by měli fungovat „věčně“. Projekty také v průběhu svého působení spotřebovávají zdroje uvnitř organizace nerovnoměrně, kdy např. jednu hodinu v týdnu vyžaduje využívat jeden počítač, 2 dny v týdnu specialistu na IT atd., což ve většině případů narušuje běžnou práci a plynulý chod uvnitř organizace. Pro realizaci projektů je proto nutné najít vhodné organizační prostředí.</a:t>
            </a:r>
          </a:p>
        </p:txBody>
      </p:sp>
    </p:spTree>
    <p:extLst>
      <p:ext uri="{BB962C8B-B14F-4D97-AF65-F5344CB8AC3E}">
        <p14:creationId xmlns:p14="http://schemas.microsoft.com/office/powerpoint/2010/main" val="140374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8B4AC84-047A-4A0D-8FA7-417081256322}"/>
              </a:ext>
            </a:extLst>
          </p:cNvPr>
          <p:cNvSpPr txBox="1"/>
          <p:nvPr/>
        </p:nvSpPr>
        <p:spPr>
          <a:xfrm>
            <a:off x="1550504" y="662608"/>
            <a:ext cx="7726018" cy="5632311"/>
          </a:xfrm>
          <a:prstGeom prst="rect">
            <a:avLst/>
          </a:prstGeom>
          <a:noFill/>
        </p:spPr>
        <p:txBody>
          <a:bodyPr wrap="square">
            <a:spAutoFit/>
          </a:bodyPr>
          <a:lstStyle/>
          <a:p>
            <a:r>
              <a:rPr lang="cs-CZ" sz="2000" b="1" u="sng" dirty="0">
                <a:solidFill>
                  <a:schemeClr val="accent1">
                    <a:lumMod val="60000"/>
                    <a:lumOff val="40000"/>
                  </a:schemeClr>
                </a:solidFill>
              </a:rPr>
              <a:t>Funkční organizační struktura </a:t>
            </a:r>
          </a:p>
          <a:p>
            <a:endParaRPr lang="cs-CZ" dirty="0"/>
          </a:p>
          <a:p>
            <a:r>
              <a:rPr lang="cs-CZ" dirty="0"/>
              <a:t>Toto organizační uspořádání je vhodné v těch organizacích, ve kterých je velký podíl rutinní práce, jako např. ve výrobě. Projektový manažer je v takovém uspořádání orientovaný na pracovníky z útvaru, ke kterému sám patří. </a:t>
            </a:r>
          </a:p>
          <a:p>
            <a:endParaRPr lang="cs-CZ" dirty="0"/>
          </a:p>
          <a:p>
            <a:r>
              <a:rPr lang="cs-CZ" dirty="0"/>
              <a:t>Obrázek č. 2: Schéma funkční organizace</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pic>
        <p:nvPicPr>
          <p:cNvPr id="3074" name="Picture 2" descr="Typy organizačních struktur a jejich členění | Funkční organizační  struktury | BusinessInfo.cz">
            <a:extLst>
              <a:ext uri="{FF2B5EF4-FFF2-40B4-BE49-F238E27FC236}">
                <a16:creationId xmlns:a16="http://schemas.microsoft.com/office/drawing/2014/main" id="{1CFD41E8-99D1-4D42-9995-1B5C73684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3075540"/>
            <a:ext cx="5410200" cy="264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230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7B3B42-7443-4FB3-A751-E35D3D287CD0}"/>
              </a:ext>
            </a:extLst>
          </p:cNvPr>
          <p:cNvSpPr txBox="1"/>
          <p:nvPr/>
        </p:nvSpPr>
        <p:spPr>
          <a:xfrm>
            <a:off x="543340" y="834887"/>
            <a:ext cx="5817704" cy="5416868"/>
          </a:xfrm>
          <a:prstGeom prst="rect">
            <a:avLst/>
          </a:prstGeom>
          <a:noFill/>
        </p:spPr>
        <p:txBody>
          <a:bodyPr wrap="square">
            <a:spAutoFit/>
          </a:bodyPr>
          <a:lstStyle/>
          <a:p>
            <a:pPr algn="just"/>
            <a:r>
              <a:rPr lang="cs-CZ" sz="2000" b="1" u="sng" dirty="0">
                <a:solidFill>
                  <a:schemeClr val="accent1">
                    <a:lumMod val="60000"/>
                    <a:lumOff val="40000"/>
                  </a:schemeClr>
                </a:solidFill>
              </a:rPr>
              <a:t>Projektová organizační struktura </a:t>
            </a:r>
          </a:p>
          <a:p>
            <a:pPr algn="just"/>
            <a:r>
              <a:rPr lang="cs-CZ" dirty="0"/>
              <a:t>V případě, že funkční organizační struktura brání uspokojování projektových potřeb, vytváří se projektová organizační struktura, která je vhodná zejména pro dlouhodobé a rozsáhlé projekty. Vznikají projektové týmy, do kterých se přesouvají pracovníci z jednotlivých útvarů a vytváří se liniové pravomoci pro jednotlivé projekty. Tím vzniká jedno řídící centrum projektu, což je výhodou tohoto uspořádání. </a:t>
            </a:r>
          </a:p>
          <a:p>
            <a:pPr algn="just"/>
            <a:r>
              <a:rPr lang="cs-CZ" sz="2000" b="1" u="sng" dirty="0">
                <a:solidFill>
                  <a:schemeClr val="accent1">
                    <a:lumMod val="60000"/>
                    <a:lumOff val="40000"/>
                  </a:schemeClr>
                </a:solidFill>
              </a:rPr>
              <a:t>Maticová organizační struktura </a:t>
            </a:r>
          </a:p>
          <a:p>
            <a:pPr algn="just"/>
            <a:r>
              <a:rPr lang="cs-CZ" dirty="0"/>
              <a:t>Tato organizační struktura je smíšenou formou funkční a projektové organizační struktury, kdy se z obou struktur </a:t>
            </a:r>
            <a:r>
              <a:rPr lang="cs-CZ" dirty="0" err="1"/>
              <a:t>snaţí</a:t>
            </a:r>
            <a:r>
              <a:rPr lang="cs-CZ" dirty="0"/>
              <a:t> zahrnout to nejlepší. Výhodou je jasná liniová pravomoc, která jde do jednoho centra. </a:t>
            </a:r>
          </a:p>
          <a:p>
            <a:pPr algn="just"/>
            <a:endParaRPr lang="cs-CZ" dirty="0"/>
          </a:p>
          <a:p>
            <a:pPr algn="just"/>
            <a:r>
              <a:rPr lang="cs-CZ" dirty="0"/>
              <a:t>Obrázek č. 3: Schéma maticové organizace.</a:t>
            </a:r>
          </a:p>
          <a:p>
            <a:endParaRPr lang="cs-CZ" dirty="0"/>
          </a:p>
        </p:txBody>
      </p:sp>
      <p:pic>
        <p:nvPicPr>
          <p:cNvPr id="6150" name="Picture 6" descr="ORGANIZAČNÍ STRUKTURY - ppt stáhnout">
            <a:extLst>
              <a:ext uri="{FF2B5EF4-FFF2-40B4-BE49-F238E27FC236}">
                <a16:creationId xmlns:a16="http://schemas.microsoft.com/office/drawing/2014/main" id="{6A720D2E-D4A0-492F-A735-8E5A85465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573" y="2120345"/>
            <a:ext cx="5393635" cy="41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3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8D6CD8-7A46-4554-84FE-7DC5B6731D79}"/>
              </a:ext>
            </a:extLst>
          </p:cNvPr>
          <p:cNvSpPr>
            <a:spLocks noGrp="1"/>
          </p:cNvSpPr>
          <p:nvPr>
            <p:ph type="title"/>
          </p:nvPr>
        </p:nvSpPr>
        <p:spPr>
          <a:xfrm>
            <a:off x="734291" y="678873"/>
            <a:ext cx="9712036" cy="1001759"/>
          </a:xfrm>
        </p:spPr>
        <p:txBody>
          <a:bodyPr>
            <a:normAutofit fontScale="90000"/>
          </a:bodyPr>
          <a:lstStyle/>
          <a:p>
            <a:r>
              <a:rPr lang="cs-CZ" dirty="0"/>
              <a:t>NESTÁTNÍ NEZISKOVÁ ORGANIZACE</a:t>
            </a:r>
            <a:br>
              <a:rPr lang="cs-CZ" dirty="0"/>
            </a:br>
            <a:r>
              <a:rPr lang="cs-CZ" dirty="0"/>
              <a:t>Definice nestátní neziskové organizace-NNO</a:t>
            </a:r>
          </a:p>
        </p:txBody>
      </p:sp>
      <p:sp>
        <p:nvSpPr>
          <p:cNvPr id="3" name="Zástupný obsah 2">
            <a:extLst>
              <a:ext uri="{FF2B5EF4-FFF2-40B4-BE49-F238E27FC236}">
                <a16:creationId xmlns:a16="http://schemas.microsoft.com/office/drawing/2014/main" id="{915B84E4-027C-47DA-94F3-D0FB2E15F389}"/>
              </a:ext>
            </a:extLst>
          </p:cNvPr>
          <p:cNvSpPr>
            <a:spLocks noGrp="1"/>
          </p:cNvSpPr>
          <p:nvPr>
            <p:ph idx="1"/>
          </p:nvPr>
        </p:nvSpPr>
        <p:spPr>
          <a:xfrm>
            <a:off x="1154954" y="2603500"/>
            <a:ext cx="10302755" cy="3416300"/>
          </a:xfrm>
        </p:spPr>
        <p:txBody>
          <a:bodyPr>
            <a:normAutofit lnSpcReduction="10000"/>
          </a:bodyPr>
          <a:lstStyle/>
          <a:p>
            <a:pPr marL="0" indent="0" algn="just">
              <a:buNone/>
            </a:pPr>
            <a:r>
              <a:rPr lang="cs-CZ" dirty="0"/>
              <a:t>Obecně se můžeme pokusit NNO vymezit jako organizaci financovanou fyzickými či právnickými osobami, která nepřináší svým vlastníkům nebo zakladatelům zisk, resp. veškerý zisk, který nezisková organizace vygeneruje, podléhá omezením, jak s ním lze nakládat, a ve většině případů se veškerý zisk vkládá zpět do organizace na zajištění jejího provozu, rozvoje a naplnění jejich cílů. </a:t>
            </a:r>
            <a:r>
              <a:rPr lang="cs-CZ" b="1" dirty="0"/>
              <a:t>NNO je založena za účelem maximalizace užitku, tedy ne zisku jako u organizací v ziskovém sektoru. </a:t>
            </a:r>
          </a:p>
          <a:p>
            <a:pPr marL="0" indent="0" algn="just">
              <a:buNone/>
            </a:pPr>
            <a:r>
              <a:rPr lang="cs-CZ" dirty="0"/>
              <a:t>Jelikož se ovšem ani teoretikové nedokážou jednotně shodnout na jedné z několika definic neziskové organizace (dále jen NO), používá se v každodenní praxi mezinárodně uznávaná charakteristika, kterou přinesli ve svých studiích profesoři </a:t>
            </a:r>
            <a:r>
              <a:rPr lang="cs-CZ" b="1" dirty="0" err="1"/>
              <a:t>Salamon</a:t>
            </a:r>
            <a:r>
              <a:rPr lang="cs-CZ" b="1" dirty="0"/>
              <a:t> a </a:t>
            </a:r>
            <a:r>
              <a:rPr lang="cs-CZ" b="1" dirty="0" err="1"/>
              <a:t>Anheier</a:t>
            </a:r>
            <a:r>
              <a:rPr lang="cs-CZ" b="1" dirty="0"/>
              <a:t>. </a:t>
            </a:r>
            <a:r>
              <a:rPr lang="cs-CZ" dirty="0"/>
              <a:t>Tato charakteristika vymezuje NNO jako “soubor institucí, které existují vně státních struktur, avšak slouží v zásadě veřejným zájmům, na rozdíl od zájmů </a:t>
            </a:r>
            <a:r>
              <a:rPr lang="cs-CZ" dirty="0" err="1"/>
              <a:t>státních“Rozeznává</a:t>
            </a:r>
            <a:r>
              <a:rPr lang="cs-CZ" dirty="0"/>
              <a:t> 5 klíčových vlastností, které tyto organizace musejí mít. </a:t>
            </a:r>
          </a:p>
        </p:txBody>
      </p:sp>
    </p:spTree>
    <p:extLst>
      <p:ext uri="{BB962C8B-B14F-4D97-AF65-F5344CB8AC3E}">
        <p14:creationId xmlns:p14="http://schemas.microsoft.com/office/powerpoint/2010/main" val="3128222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A19795F-CD8E-4090-B2E5-4B7E03571A8A}"/>
              </a:ext>
            </a:extLst>
          </p:cNvPr>
          <p:cNvSpPr txBox="1"/>
          <p:nvPr/>
        </p:nvSpPr>
        <p:spPr>
          <a:xfrm>
            <a:off x="637309" y="124690"/>
            <a:ext cx="9476509" cy="6186309"/>
          </a:xfrm>
          <a:prstGeom prst="rect">
            <a:avLst/>
          </a:prstGeom>
          <a:noFill/>
        </p:spPr>
        <p:txBody>
          <a:bodyPr wrap="square">
            <a:spAutoFit/>
          </a:bodyPr>
          <a:lstStyle/>
          <a:p>
            <a:r>
              <a:rPr lang="cs-CZ" b="1" dirty="0"/>
              <a:t>Musejí být tedy:</a:t>
            </a:r>
          </a:p>
          <a:p>
            <a:endParaRPr lang="cs-CZ" dirty="0"/>
          </a:p>
          <a:p>
            <a:pPr marL="342900" indent="-342900" algn="just">
              <a:buAutoNum type="arabicPeriod"/>
            </a:pPr>
            <a:r>
              <a:rPr lang="cs-CZ" dirty="0"/>
              <a:t>„</a:t>
            </a:r>
            <a:r>
              <a:rPr lang="cs-CZ" b="1" dirty="0">
                <a:solidFill>
                  <a:schemeClr val="accent1">
                    <a:lumMod val="60000"/>
                    <a:lumOff val="40000"/>
                  </a:schemeClr>
                </a:solidFill>
              </a:rPr>
              <a:t>institucionalizované</a:t>
            </a:r>
            <a:r>
              <a:rPr lang="cs-CZ" dirty="0"/>
              <a:t> (</a:t>
            </a:r>
            <a:r>
              <a:rPr lang="cs-CZ" dirty="0" err="1"/>
              <a:t>organized</a:t>
            </a:r>
            <a:r>
              <a:rPr lang="cs-CZ" dirty="0"/>
              <a:t>) - tj. mají jistou institucionální strukturu, jistou organizační skutečnost, bez ohledu na to, zda jsou formálně nebo právně registrovány; </a:t>
            </a:r>
          </a:p>
          <a:p>
            <a:pPr marL="342900" indent="-342900" algn="just">
              <a:buAutoNum type="arabicPeriod"/>
            </a:pPr>
            <a:r>
              <a:rPr lang="cs-CZ" dirty="0"/>
              <a:t> </a:t>
            </a:r>
            <a:r>
              <a:rPr lang="cs-CZ" b="1" dirty="0">
                <a:solidFill>
                  <a:schemeClr val="accent1">
                    <a:lumMod val="60000"/>
                    <a:lumOff val="40000"/>
                  </a:schemeClr>
                </a:solidFill>
              </a:rPr>
              <a:t>soukromé</a:t>
            </a:r>
            <a:r>
              <a:rPr lang="cs-CZ" dirty="0"/>
              <a:t> (</a:t>
            </a:r>
            <a:r>
              <a:rPr lang="cs-CZ" dirty="0" err="1"/>
              <a:t>private</a:t>
            </a:r>
            <a:r>
              <a:rPr lang="cs-CZ" dirty="0"/>
              <a:t>) – tedy jsou institucionálně odděleny od státní správy, ani jí nejsou řízeny. To neznamená, že nemohou mít významnou státní podporu nebo že ve vedení nemohou být mj. státní úředníci. Rozhodující je zde fakt, že základní struktura neziskových organizací je ve své podstatě soukromá. </a:t>
            </a:r>
          </a:p>
          <a:p>
            <a:pPr marL="342900" indent="-342900" algn="just">
              <a:buAutoNum type="arabicPeriod"/>
            </a:pPr>
            <a:r>
              <a:rPr lang="cs-CZ" b="1" dirty="0">
                <a:solidFill>
                  <a:schemeClr val="accent1">
                    <a:lumMod val="60000"/>
                    <a:lumOff val="40000"/>
                  </a:schemeClr>
                </a:solidFill>
              </a:rPr>
              <a:t> neziskové </a:t>
            </a:r>
            <a:r>
              <a:rPr lang="cs-CZ" dirty="0"/>
              <a:t>(non-profit) – ve smyslu nerozdělování zisku, tj. nepřipouští se u nich žádné přerozdělování zisků vzniklých z činnosti organizace mezi vlastníky nebo vedení organizace. Neziskové organizace mohou svou činností vytvářet zisk, ovšem ten musí být použit na cíle dané posláním organizace. </a:t>
            </a:r>
          </a:p>
          <a:p>
            <a:pPr marL="342900" indent="-342900" algn="just">
              <a:buAutoNum type="arabicPeriod"/>
            </a:pPr>
            <a:r>
              <a:rPr lang="cs-CZ" b="1" dirty="0">
                <a:solidFill>
                  <a:schemeClr val="accent1">
                    <a:lumMod val="60000"/>
                    <a:lumOff val="40000"/>
                  </a:schemeClr>
                </a:solidFill>
              </a:rPr>
              <a:t>samosprávné a nezávislé </a:t>
            </a:r>
            <a:r>
              <a:rPr lang="cs-CZ" dirty="0"/>
              <a:t>(</a:t>
            </a:r>
            <a:r>
              <a:rPr lang="cs-CZ" dirty="0" err="1"/>
              <a:t>self-governing</a:t>
            </a:r>
            <a:r>
              <a:rPr lang="cs-CZ" dirty="0"/>
              <a:t>) – jsou vybaveny vlastními postupy a strukturami, které umožňují kontrolu vlastních činností, tzn., že neziskové organizace nejsou ovládány zvenčí, ale jsou schopny řídit samy sebe. Nekontroluje je ani stát, ani instituce stojící mimo ně. 1 ŠKARABELOVÁ, S. a kol. Když se řekne nezisková organizace, 1. vydání, Brno: ESF, Masarykova univerzita 2002, 84 stran, ISBN 80-210-3031-3, s. 7 11 </a:t>
            </a:r>
          </a:p>
          <a:p>
            <a:pPr marL="342900" indent="-342900" algn="just">
              <a:buAutoNum type="arabicPeriod"/>
            </a:pPr>
            <a:r>
              <a:rPr lang="cs-CZ" b="1" dirty="0">
                <a:solidFill>
                  <a:schemeClr val="accent1">
                    <a:lumMod val="60000"/>
                    <a:lumOff val="40000"/>
                  </a:schemeClr>
                </a:solidFill>
              </a:rPr>
              <a:t>dobrovolné</a:t>
            </a:r>
            <a:r>
              <a:rPr lang="cs-CZ" dirty="0"/>
              <a:t> (</a:t>
            </a:r>
            <a:r>
              <a:rPr lang="cs-CZ" dirty="0" err="1"/>
              <a:t>voluntary</a:t>
            </a:r>
            <a:r>
              <a:rPr lang="cs-CZ" dirty="0"/>
              <a:t>) - využívají dobrovolnou účast na svých činnostech. Dobrovolnost se může projevovat jak výkonem neplacené práce pro organizaci, tak formou darů nebo čestné účasti ve správních radách </a:t>
            </a:r>
          </a:p>
        </p:txBody>
      </p:sp>
    </p:spTree>
    <p:extLst>
      <p:ext uri="{BB962C8B-B14F-4D97-AF65-F5344CB8AC3E}">
        <p14:creationId xmlns:p14="http://schemas.microsoft.com/office/powerpoint/2010/main" val="2700966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208BBC-23AA-45D5-B13D-B30D18B1D9E1}"/>
              </a:ext>
            </a:extLst>
          </p:cNvPr>
          <p:cNvSpPr>
            <a:spLocks noGrp="1"/>
          </p:cNvSpPr>
          <p:nvPr>
            <p:ph type="title"/>
          </p:nvPr>
        </p:nvSpPr>
        <p:spPr/>
        <p:txBody>
          <a:bodyPr>
            <a:normAutofit fontScale="90000"/>
          </a:bodyPr>
          <a:lstStyle/>
          <a:p>
            <a:r>
              <a:rPr lang="cs-CZ" dirty="0"/>
              <a:t>Členění neziskových organizací v České republice podle právní normy</a:t>
            </a:r>
          </a:p>
        </p:txBody>
      </p:sp>
      <p:sp>
        <p:nvSpPr>
          <p:cNvPr id="3" name="Zástupný obsah 2">
            <a:extLst>
              <a:ext uri="{FF2B5EF4-FFF2-40B4-BE49-F238E27FC236}">
                <a16:creationId xmlns:a16="http://schemas.microsoft.com/office/drawing/2014/main" id="{27B66ECB-7870-44DE-806A-46A1F7AD779F}"/>
              </a:ext>
            </a:extLst>
          </p:cNvPr>
          <p:cNvSpPr>
            <a:spLocks noGrp="1"/>
          </p:cNvSpPr>
          <p:nvPr>
            <p:ph idx="1"/>
          </p:nvPr>
        </p:nvSpPr>
        <p:spPr/>
        <p:txBody>
          <a:bodyPr/>
          <a:lstStyle/>
          <a:p>
            <a:pPr marL="0" indent="0">
              <a:buNone/>
            </a:pPr>
            <a:r>
              <a:rPr lang="cs-CZ" dirty="0"/>
              <a:t>V České republice neexistuje jednoznačná definice neziskové organizace. Ani Český právní řád pojem nezisková organizace nedefinuje, nicméně jednotlivé právní formy neziskových organizací jsou legislativně upraveny zvláštními zákony. </a:t>
            </a:r>
          </a:p>
          <a:p>
            <a:pPr marL="0" indent="0">
              <a:buNone/>
            </a:pPr>
            <a:endParaRPr lang="cs-CZ" dirty="0"/>
          </a:p>
          <a:p>
            <a:pPr marL="0" indent="0">
              <a:buNone/>
            </a:pPr>
            <a:r>
              <a:rPr lang="cs-CZ" dirty="0"/>
              <a:t>Nejbližší vymezení právních forem neziskových organizací nabízí §18 odst. 8 </a:t>
            </a:r>
            <a:r>
              <a:rPr lang="cs-CZ" b="1" dirty="0"/>
              <a:t>zákona č. 586/1992 Sb. o daních z příjmů </a:t>
            </a:r>
            <a:r>
              <a:rPr lang="cs-CZ" dirty="0"/>
              <a:t>ve znění pozdějších předpisů, ve kterém se definuje, že se jedná o právnickou osobu, která nebyla založena za účelem podnikání. </a:t>
            </a:r>
          </a:p>
          <a:p>
            <a:pPr marL="0" indent="0">
              <a:buNone/>
            </a:pPr>
            <a:r>
              <a:rPr lang="cs-CZ" sz="2400" b="1" dirty="0">
                <a:solidFill>
                  <a:schemeClr val="accent1">
                    <a:lumMod val="60000"/>
                    <a:lumOff val="40000"/>
                  </a:schemeClr>
                </a:solidFill>
              </a:rPr>
              <a:t>www.zakonyprolidi.cz</a:t>
            </a:r>
          </a:p>
        </p:txBody>
      </p:sp>
    </p:spTree>
    <p:extLst>
      <p:ext uri="{BB962C8B-B14F-4D97-AF65-F5344CB8AC3E}">
        <p14:creationId xmlns:p14="http://schemas.microsoft.com/office/powerpoint/2010/main" val="366079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BA8FE93-092D-4896-9920-A443F0EF92C0}"/>
              </a:ext>
            </a:extLst>
          </p:cNvPr>
          <p:cNvSpPr txBox="1"/>
          <p:nvPr/>
        </p:nvSpPr>
        <p:spPr>
          <a:xfrm>
            <a:off x="720436" y="1219200"/>
            <a:ext cx="9379528" cy="4247317"/>
          </a:xfrm>
          <a:prstGeom prst="rect">
            <a:avLst/>
          </a:prstGeom>
          <a:noFill/>
        </p:spPr>
        <p:txBody>
          <a:bodyPr wrap="square">
            <a:spAutoFit/>
          </a:bodyPr>
          <a:lstStyle/>
          <a:p>
            <a:r>
              <a:rPr lang="pl-PL" dirty="0"/>
              <a:t>V §18 odst. 8 jsou uvedeny tyto formy NO:</a:t>
            </a:r>
          </a:p>
          <a:p>
            <a:pPr marL="285750" indent="-285750">
              <a:buFont typeface="Arial" panose="020B0604020202020204" pitchFamily="34" charset="0"/>
              <a:buChar char="•"/>
            </a:pPr>
            <a:r>
              <a:rPr lang="cs-CZ" dirty="0"/>
              <a:t>zájmová sdružení právnických osob, pokud mají tato sdružení právní subjektivitu a nejsou zřízena za účelem výdělečné činnosti, </a:t>
            </a:r>
          </a:p>
          <a:p>
            <a:pPr marL="285750" indent="-285750">
              <a:buFont typeface="Arial" panose="020B0604020202020204" pitchFamily="34" charset="0"/>
              <a:buChar char="•"/>
            </a:pPr>
            <a:r>
              <a:rPr lang="cs-CZ" dirty="0"/>
              <a:t>občanská sdružení včetně odborových organizací, </a:t>
            </a:r>
          </a:p>
          <a:p>
            <a:pPr marL="285750" indent="-285750">
              <a:buFont typeface="Arial" panose="020B0604020202020204" pitchFamily="34" charset="0"/>
              <a:buChar char="•"/>
            </a:pPr>
            <a:r>
              <a:rPr lang="cs-CZ" dirty="0"/>
              <a:t>politické strany a politická hnutí, </a:t>
            </a:r>
          </a:p>
          <a:p>
            <a:pPr marL="285750" indent="-285750">
              <a:buFont typeface="Arial" panose="020B0604020202020204" pitchFamily="34" charset="0"/>
              <a:buChar char="•"/>
            </a:pPr>
            <a:r>
              <a:rPr lang="cs-CZ" dirty="0"/>
              <a:t>registrované církve a náboženské společnosti, </a:t>
            </a:r>
          </a:p>
          <a:p>
            <a:pPr marL="285750" indent="-285750">
              <a:buFont typeface="Arial" panose="020B0604020202020204" pitchFamily="34" charset="0"/>
              <a:buChar char="•"/>
            </a:pPr>
            <a:r>
              <a:rPr lang="cs-CZ" dirty="0"/>
              <a:t>nadace, nadační fondy, </a:t>
            </a:r>
          </a:p>
          <a:p>
            <a:pPr marL="285750" indent="-285750">
              <a:buFont typeface="Arial" panose="020B0604020202020204" pitchFamily="34" charset="0"/>
              <a:buChar char="•"/>
            </a:pPr>
            <a:r>
              <a:rPr lang="cs-CZ" dirty="0"/>
              <a:t>obecně prospěšné společnosti, </a:t>
            </a:r>
          </a:p>
          <a:p>
            <a:pPr marL="285750" indent="-285750">
              <a:buFont typeface="Arial" panose="020B0604020202020204" pitchFamily="34" charset="0"/>
              <a:buChar char="•"/>
            </a:pPr>
            <a:r>
              <a:rPr lang="cs-CZ" dirty="0"/>
              <a:t>veřejné vysoké školy, </a:t>
            </a:r>
          </a:p>
          <a:p>
            <a:pPr marL="285750" indent="-285750">
              <a:buFont typeface="Arial" panose="020B0604020202020204" pitchFamily="34" charset="0"/>
              <a:buChar char="•"/>
            </a:pPr>
            <a:r>
              <a:rPr lang="cs-CZ" dirty="0"/>
              <a:t>veřejné výzkumné instituce, </a:t>
            </a:r>
          </a:p>
          <a:p>
            <a:pPr marL="285750" indent="-285750">
              <a:buFont typeface="Arial" panose="020B0604020202020204" pitchFamily="34" charset="0"/>
              <a:buChar char="•"/>
            </a:pPr>
            <a:r>
              <a:rPr lang="cs-CZ" dirty="0"/>
              <a:t>školské právnické osoby podle zvláštního právního předpisu, obce, organizační složky státu, kraje, </a:t>
            </a:r>
          </a:p>
          <a:p>
            <a:pPr marL="285750" indent="-285750">
              <a:buFont typeface="Arial" panose="020B0604020202020204" pitchFamily="34" charset="0"/>
              <a:buChar char="•"/>
            </a:pPr>
            <a:r>
              <a:rPr lang="cs-CZ" dirty="0"/>
              <a:t>příspěvkové organizace</a:t>
            </a:r>
          </a:p>
          <a:p>
            <a:pPr marL="285750" indent="-285750">
              <a:buFont typeface="Arial" panose="020B0604020202020204" pitchFamily="34" charset="0"/>
              <a:buChar char="•"/>
            </a:pPr>
            <a:r>
              <a:rPr lang="cs-CZ" dirty="0"/>
              <a:t>státní fondy, </a:t>
            </a:r>
          </a:p>
          <a:p>
            <a:pPr marL="285750" indent="-285750">
              <a:buFont typeface="Arial" panose="020B0604020202020204" pitchFamily="34" charset="0"/>
              <a:buChar char="•"/>
            </a:pPr>
            <a:r>
              <a:rPr lang="cs-CZ" dirty="0"/>
              <a:t>subjekty, o nichž tak stanoví zvláštní zákon.</a:t>
            </a:r>
          </a:p>
        </p:txBody>
      </p:sp>
      <p:pic>
        <p:nvPicPr>
          <p:cNvPr id="3074" name="Picture 2" descr="Zapsané spolky - Skolspec.cz">
            <a:extLst>
              <a:ext uri="{FF2B5EF4-FFF2-40B4-BE49-F238E27FC236}">
                <a16:creationId xmlns:a16="http://schemas.microsoft.com/office/drawing/2014/main" id="{328D7D4C-E82B-423B-B5A1-4A3981A53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222" y="4235627"/>
            <a:ext cx="3304855" cy="246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70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2A343F6-4739-4A07-9793-F6CB7CC4BEBF}"/>
              </a:ext>
            </a:extLst>
          </p:cNvPr>
          <p:cNvSpPr txBox="1"/>
          <p:nvPr/>
        </p:nvSpPr>
        <p:spPr>
          <a:xfrm>
            <a:off x="1039091" y="914400"/>
            <a:ext cx="8104909" cy="5509200"/>
          </a:xfrm>
          <a:prstGeom prst="rect">
            <a:avLst/>
          </a:prstGeom>
          <a:noFill/>
        </p:spPr>
        <p:txBody>
          <a:bodyPr wrap="square">
            <a:spAutoFit/>
          </a:bodyPr>
          <a:lstStyle/>
          <a:p>
            <a:pPr algn="just"/>
            <a:r>
              <a:rPr lang="cs-CZ" dirty="0"/>
              <a:t>Mezi nejčastější právní formy NO v ČR patří </a:t>
            </a:r>
            <a:r>
              <a:rPr lang="cs-CZ" b="1" dirty="0"/>
              <a:t>občanská sdružení včetně odborových organizací , nadace a nadační fondy , obecně prospěšné společnosti, církve a náboženské společnosti .</a:t>
            </a:r>
          </a:p>
          <a:p>
            <a:pPr algn="just"/>
            <a:endParaRPr lang="cs-CZ" dirty="0"/>
          </a:p>
          <a:p>
            <a:pPr algn="just"/>
            <a:r>
              <a:rPr lang="cs-CZ" b="1" i="0" dirty="0">
                <a:solidFill>
                  <a:srgbClr val="202122"/>
                </a:solidFill>
                <a:effectLst/>
              </a:rPr>
              <a:t>Spolek</a:t>
            </a:r>
            <a:r>
              <a:rPr lang="cs-CZ" b="0" i="0" dirty="0">
                <a:solidFill>
                  <a:srgbClr val="202122"/>
                </a:solidFill>
                <a:effectLst/>
              </a:rPr>
              <a:t> je obecně sdružení či skupina osob </a:t>
            </a:r>
            <a:r>
              <a:rPr lang="cs-CZ" b="0" i="0" u="none" strike="noStrike" dirty="0">
                <a:solidFill>
                  <a:srgbClr val="0645AD"/>
                </a:solidFill>
                <a:effectLst/>
              </a:rPr>
              <a:t>.</a:t>
            </a:r>
            <a:r>
              <a:rPr lang="cs-CZ" b="0" i="0" dirty="0">
                <a:solidFill>
                  <a:srgbClr val="202122"/>
                </a:solidFill>
                <a:effectLst/>
              </a:rPr>
              <a:t>V českém právu je od 1. ledna 2014 spolek zvláštní forma právnické osoby, určená pro samosprávné a dobrovolné sdružení osob vedených společným zájmem, které je založeno nejméně třemi osobami. Účelem spolku mohou být buď vzájemně prospěšné cíle, tedy společné aktivity zaměřené jen na členy spolku (sportovní kluby, myslivecká sdružení apod.), nebo veřejně prospěšné cíle směřující vůči veřejnosti (poskytování sociálních služeb, vzdělávací a informační aktivity apod.), případně cíle smíšené. Spolek může vlastním jménem podnikat, ale nesmí to být jeho hlavní činností a případný zisk musí být použit na podporu dosažení vlastních cílů spolku.</a:t>
            </a:r>
          </a:p>
          <a:p>
            <a:endParaRPr lang="cs-CZ" dirty="0">
              <a:solidFill>
                <a:srgbClr val="202122"/>
              </a:solidFill>
              <a:latin typeface="Arial" panose="020B0604020202020204" pitchFamily="34" charset="0"/>
            </a:endParaRPr>
          </a:p>
          <a:p>
            <a:r>
              <a:rPr lang="cs-CZ" sz="3200" b="1" dirty="0">
                <a:solidFill>
                  <a:schemeClr val="accent1">
                    <a:lumMod val="60000"/>
                    <a:lumOff val="40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www.justice.cz</a:t>
            </a:r>
            <a:r>
              <a:rPr lang="cs-CZ" sz="3200" b="1" dirty="0">
                <a:solidFill>
                  <a:schemeClr val="accent1">
                    <a:lumMod val="60000"/>
                    <a:lumOff val="40000"/>
                  </a:schemeClr>
                </a:solidFill>
                <a:latin typeface="Arial" panose="020B0604020202020204" pitchFamily="34" charset="0"/>
              </a:rPr>
              <a:t>  </a:t>
            </a:r>
          </a:p>
          <a:p>
            <a:r>
              <a:rPr lang="cs-CZ" sz="3200" b="1" dirty="0">
                <a:solidFill>
                  <a:schemeClr val="accent1">
                    <a:lumMod val="60000"/>
                    <a:lumOff val="40000"/>
                  </a:schemeClr>
                </a:solidFill>
                <a:latin typeface="Arial" panose="020B0604020202020204" pitchFamily="34" charset="0"/>
              </a:rPr>
              <a:t>				- úkol vyhledat zapsaný spolek</a:t>
            </a:r>
            <a:endParaRPr lang="cs-CZ" sz="3200" b="1" dirty="0">
              <a:solidFill>
                <a:schemeClr val="accent1">
                  <a:lumMod val="60000"/>
                  <a:lumOff val="40000"/>
                </a:schemeClr>
              </a:solidFill>
            </a:endParaRPr>
          </a:p>
        </p:txBody>
      </p:sp>
      <p:pic>
        <p:nvPicPr>
          <p:cNvPr id="2050" name="Picture 2" descr="Dokončení transformace &quot;občanských sdružení - o.s.&quot; na &quot;zapsané spolky -  z.s.&quot; | Česká jezdecká federace">
            <a:extLst>
              <a:ext uri="{FF2B5EF4-FFF2-40B4-BE49-F238E27FC236}">
                <a16:creationId xmlns:a16="http://schemas.microsoft.com/office/drawing/2014/main" id="{4C0ABAFC-E28C-4A1F-965C-839AAF09F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4758603"/>
            <a:ext cx="246697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674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40B37E-7837-44ED-A93A-4649B2403439}"/>
              </a:ext>
            </a:extLst>
          </p:cNvPr>
          <p:cNvSpPr>
            <a:spLocks noGrp="1"/>
          </p:cNvSpPr>
          <p:nvPr>
            <p:ph type="title"/>
          </p:nvPr>
        </p:nvSpPr>
        <p:spPr/>
        <p:txBody>
          <a:bodyPr>
            <a:normAutofit fontScale="90000"/>
          </a:bodyPr>
          <a:lstStyle/>
          <a:p>
            <a:r>
              <a:rPr lang="cs-CZ" dirty="0"/>
              <a:t>Vymezení neziskového sektoru v rámci národního hospodářství</a:t>
            </a:r>
          </a:p>
        </p:txBody>
      </p:sp>
      <p:sp>
        <p:nvSpPr>
          <p:cNvPr id="3" name="Zástupný obsah 2">
            <a:extLst>
              <a:ext uri="{FF2B5EF4-FFF2-40B4-BE49-F238E27FC236}">
                <a16:creationId xmlns:a16="http://schemas.microsoft.com/office/drawing/2014/main" id="{4DFCD622-41C3-4896-9C73-B2323BD52179}"/>
              </a:ext>
            </a:extLst>
          </p:cNvPr>
          <p:cNvSpPr>
            <a:spLocks noGrp="1"/>
          </p:cNvSpPr>
          <p:nvPr>
            <p:ph idx="1"/>
          </p:nvPr>
        </p:nvSpPr>
        <p:spPr>
          <a:xfrm>
            <a:off x="429492" y="2632363"/>
            <a:ext cx="11333018" cy="2216727"/>
          </a:xfrm>
        </p:spPr>
        <p:txBody>
          <a:bodyPr>
            <a:normAutofit fontScale="92500" lnSpcReduction="20000"/>
          </a:bodyPr>
          <a:lstStyle/>
          <a:p>
            <a:pPr marL="0" indent="0" algn="just">
              <a:buNone/>
            </a:pPr>
            <a:r>
              <a:rPr lang="cs-CZ" dirty="0"/>
              <a:t>Národní hospodářství můžeme rozčlenit podle způsobu financování. Dle něj národní hospodářství rozdělíme na dva základní sektory, a to sektor ziskový (tržní) a sektor neziskový (netržní).</a:t>
            </a:r>
          </a:p>
          <a:p>
            <a:pPr marL="0" indent="0" algn="just">
              <a:buNone/>
            </a:pPr>
            <a:r>
              <a:rPr lang="cs-CZ" dirty="0"/>
              <a:t>Neziskový sektor můžeme dále rozdělit na sektor veřejný, soukromý a sektor domácností</a:t>
            </a:r>
          </a:p>
          <a:p>
            <a:pPr marL="0" indent="0" algn="just">
              <a:buNone/>
            </a:pPr>
            <a:r>
              <a:rPr lang="cs-CZ" b="1" dirty="0">
                <a:solidFill>
                  <a:schemeClr val="accent1">
                    <a:lumMod val="60000"/>
                    <a:lumOff val="40000"/>
                  </a:schemeClr>
                </a:solidFill>
              </a:rPr>
              <a:t>Neziskový veřejný sektor </a:t>
            </a:r>
            <a:r>
              <a:rPr lang="cs-CZ" dirty="0"/>
              <a:t>je financovaný z veřejných peněz, je řízen veřejnou správou a podléhá veřejné kontrole. </a:t>
            </a:r>
            <a:r>
              <a:rPr lang="cs-CZ" b="1" dirty="0">
                <a:solidFill>
                  <a:schemeClr val="accent1">
                    <a:lumMod val="60000"/>
                    <a:lumOff val="40000"/>
                  </a:schemeClr>
                </a:solidFill>
              </a:rPr>
              <a:t>Neziskový soukromý sektor </a:t>
            </a:r>
            <a:r>
              <a:rPr lang="cs-CZ" dirty="0"/>
              <a:t>je financovaný zejména ze soukromých peněz, avšak příspěvek z peněz veřejných se nevylučuje. Posledním sektorem v tomto členění jsou domácnosti, které mají důležitou roli zejména kvůli jejich působení ve finančních tocích. “Z pohledu teorie a praxe ekonomiky a řízení neziskových organizací má tento sektor význam pro formování občanské společnosti, jejíž kvalita je určující zpětně pro kvalitu těchto organizací.“</a:t>
            </a:r>
          </a:p>
        </p:txBody>
      </p:sp>
      <p:pic>
        <p:nvPicPr>
          <p:cNvPr id="1026" name="Picture 2" descr="MENDELOVA UNIVERZITA V BRNĚ">
            <a:extLst>
              <a:ext uri="{FF2B5EF4-FFF2-40B4-BE49-F238E27FC236}">
                <a16:creationId xmlns:a16="http://schemas.microsoft.com/office/drawing/2014/main" id="{7CB121EF-C485-4A8F-A3E8-E83851D28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225" y="4964931"/>
            <a:ext cx="5620782" cy="160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42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A912A0-4496-461F-B1EB-BAD98161B0EF}"/>
              </a:ext>
            </a:extLst>
          </p:cNvPr>
          <p:cNvSpPr>
            <a:spLocks noGrp="1"/>
          </p:cNvSpPr>
          <p:nvPr>
            <p:ph type="title"/>
          </p:nvPr>
        </p:nvSpPr>
        <p:spPr/>
        <p:txBody>
          <a:bodyPr>
            <a:normAutofit fontScale="90000"/>
          </a:bodyPr>
          <a:lstStyle/>
          <a:p>
            <a:r>
              <a:rPr lang="cs-CZ" dirty="0"/>
              <a:t>TEORIE PROJEKTOVÉHO ŘÍZENÍ</a:t>
            </a:r>
            <a:br>
              <a:rPr lang="cs-CZ" dirty="0"/>
            </a:br>
            <a:r>
              <a:rPr lang="cs-CZ" dirty="0"/>
              <a:t>Popis projektového řízení</a:t>
            </a:r>
          </a:p>
        </p:txBody>
      </p:sp>
      <p:sp>
        <p:nvSpPr>
          <p:cNvPr id="3" name="Zástupný obsah 2">
            <a:extLst>
              <a:ext uri="{FF2B5EF4-FFF2-40B4-BE49-F238E27FC236}">
                <a16:creationId xmlns:a16="http://schemas.microsoft.com/office/drawing/2014/main" id="{8D1389F4-901D-4035-8908-3294F60DB6CF}"/>
              </a:ext>
            </a:extLst>
          </p:cNvPr>
          <p:cNvSpPr>
            <a:spLocks noGrp="1"/>
          </p:cNvSpPr>
          <p:nvPr>
            <p:ph idx="1"/>
          </p:nvPr>
        </p:nvSpPr>
        <p:spPr/>
        <p:txBody>
          <a:bodyPr>
            <a:normAutofit fontScale="85000" lnSpcReduction="10000"/>
          </a:bodyPr>
          <a:lstStyle/>
          <a:p>
            <a:pPr marL="0" indent="0" algn="just">
              <a:buNone/>
            </a:pPr>
            <a:r>
              <a:rPr lang="cs-CZ" sz="2400" b="1" dirty="0">
                <a:solidFill>
                  <a:schemeClr val="tx1"/>
                </a:solidFill>
              </a:rPr>
              <a:t>Pro projektové řízení existuje v dnešní době norma</a:t>
            </a:r>
            <a:r>
              <a:rPr lang="cs-CZ" sz="2400" b="1" i="0" dirty="0">
                <a:solidFill>
                  <a:schemeClr val="tx1"/>
                </a:solidFill>
                <a:effectLst/>
              </a:rPr>
              <a:t> ČSN ISO 10006 (010333)</a:t>
            </a:r>
            <a:r>
              <a:rPr lang="cs-CZ" sz="2400" b="1" dirty="0">
                <a:solidFill>
                  <a:schemeClr val="tx1"/>
                </a:solidFill>
              </a:rPr>
              <a:t>, která pojednává o návodu pro jakost procesů řízení projektu. Projekt je podle této normy definovaný jako „jedinečný proces sestávající z řady koordinovaných a řízených činností s daty zahájení a ukončení, prováděný pro dosažení předem stanoveného cíle, který vyhovuje specifikovaným požadavkům, včetně omezení daných časem, náklady a zdroji.“ 10 Jakostí v procesech projektu se dále zabývá mj. i norma ČSN ISO 9004</a:t>
            </a:r>
          </a:p>
          <a:p>
            <a:pPr marL="0" indent="0" algn="just">
              <a:buNone/>
            </a:pPr>
            <a:endParaRPr lang="cs-CZ" sz="2400" b="1" dirty="0">
              <a:solidFill>
                <a:schemeClr val="tx1"/>
              </a:solidFill>
            </a:endParaRPr>
          </a:p>
          <a:p>
            <a:pPr marL="0" indent="0" algn="just">
              <a:buNone/>
            </a:pPr>
            <a:r>
              <a:rPr lang="cs-CZ" sz="2000" b="1" dirty="0">
                <a:solidFill>
                  <a:schemeClr val="tx1"/>
                </a:solidFill>
                <a:hlinkClick r:id="rId2">
                  <a:extLst>
                    <a:ext uri="{A12FA001-AC4F-418D-AE19-62706E023703}">
                      <ahyp:hlinkClr xmlns:ahyp="http://schemas.microsoft.com/office/drawing/2018/hyperlinkcolor" val="tx"/>
                    </a:ext>
                  </a:extLst>
                </a:hlinkClick>
              </a:rPr>
              <a:t>http://www.technicke-normy-csn.cz/010324-csn-en-iso-9004_4_62383.html</a:t>
            </a:r>
            <a:endParaRPr lang="cs-CZ" sz="2000" b="1" dirty="0">
              <a:solidFill>
                <a:schemeClr val="tx1"/>
              </a:solidFill>
            </a:endParaRPr>
          </a:p>
          <a:p>
            <a:pPr marL="0" indent="0" algn="just">
              <a:buNone/>
            </a:pPr>
            <a:r>
              <a:rPr lang="cs-CZ" sz="2000" b="1" dirty="0">
                <a:solidFill>
                  <a:schemeClr val="tx1"/>
                </a:solidFill>
                <a:hlinkClick r:id="rId3">
                  <a:extLst>
                    <a:ext uri="{A12FA001-AC4F-418D-AE19-62706E023703}">
                      <ahyp:hlinkClr xmlns:ahyp="http://schemas.microsoft.com/office/drawing/2018/hyperlinkcolor" val="tx"/>
                    </a:ext>
                  </a:extLst>
                </a:hlinkClick>
              </a:rPr>
              <a:t>http://www.technicke-normy-csn.cz/010333-csn-iso-10006_4_55603.html</a:t>
            </a:r>
            <a:endParaRPr lang="cs-CZ" sz="2000" b="1" dirty="0">
              <a:solidFill>
                <a:schemeClr val="tx1"/>
              </a:solidFill>
            </a:endParaRPr>
          </a:p>
          <a:p>
            <a:pPr marL="0" indent="0" algn="just">
              <a:buNone/>
            </a:pPr>
            <a:endParaRPr lang="cs-CZ" sz="2000" dirty="0"/>
          </a:p>
        </p:txBody>
      </p:sp>
    </p:spTree>
    <p:extLst>
      <p:ext uri="{BB962C8B-B14F-4D97-AF65-F5344CB8AC3E}">
        <p14:creationId xmlns:p14="http://schemas.microsoft.com/office/powerpoint/2010/main" val="91036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8D8E2-CCC2-4CF1-8A88-70EF95C8B196}"/>
              </a:ext>
            </a:extLst>
          </p:cNvPr>
          <p:cNvSpPr>
            <a:spLocks noGrp="1"/>
          </p:cNvSpPr>
          <p:nvPr>
            <p:ph type="title"/>
          </p:nvPr>
        </p:nvSpPr>
        <p:spPr/>
        <p:txBody>
          <a:bodyPr>
            <a:normAutofit fontScale="90000"/>
          </a:bodyPr>
          <a:lstStyle/>
          <a:p>
            <a:r>
              <a:rPr lang="cs-CZ" dirty="0"/>
              <a:t>Neziskové organizace soukromého sektoru</a:t>
            </a:r>
          </a:p>
        </p:txBody>
      </p:sp>
      <p:sp>
        <p:nvSpPr>
          <p:cNvPr id="3" name="Zástupný obsah 2">
            <a:extLst>
              <a:ext uri="{FF2B5EF4-FFF2-40B4-BE49-F238E27FC236}">
                <a16:creationId xmlns:a16="http://schemas.microsoft.com/office/drawing/2014/main" id="{F916C2FB-9126-4096-ABC9-4C27F65ED835}"/>
              </a:ext>
            </a:extLst>
          </p:cNvPr>
          <p:cNvSpPr>
            <a:spLocks noGrp="1"/>
          </p:cNvSpPr>
          <p:nvPr>
            <p:ph idx="1"/>
          </p:nvPr>
        </p:nvSpPr>
        <p:spPr>
          <a:xfrm>
            <a:off x="1154954" y="2603500"/>
            <a:ext cx="8825659" cy="3797300"/>
          </a:xfrm>
        </p:spPr>
        <p:txBody>
          <a:bodyPr>
            <a:normAutofit fontScale="92500" lnSpcReduction="20000"/>
          </a:bodyPr>
          <a:lstStyle/>
          <a:p>
            <a:pPr marL="0" indent="0">
              <a:buNone/>
            </a:pPr>
            <a:r>
              <a:rPr lang="cs-CZ" b="1" dirty="0">
                <a:solidFill>
                  <a:schemeClr val="accent1">
                    <a:lumMod val="60000"/>
                    <a:lumOff val="40000"/>
                  </a:schemeClr>
                </a:solidFill>
              </a:rPr>
              <a:t>Soukromé neziskové organizace můžeme charakterizovat následujícími znaky:</a:t>
            </a:r>
          </a:p>
          <a:p>
            <a:pPr marL="0" indent="0">
              <a:buNone/>
            </a:pPr>
            <a:r>
              <a:rPr lang="cs-CZ" dirty="0"/>
              <a:t>a)  společnými pro všechny typy neziskových organizací: </a:t>
            </a:r>
          </a:p>
          <a:p>
            <a:pPr>
              <a:buFontTx/>
              <a:buChar char="-"/>
            </a:pPr>
            <a:r>
              <a:rPr lang="cs-CZ" dirty="0"/>
              <a:t>jsou právnickými osobami (s výjimkou organizačních složek), </a:t>
            </a:r>
          </a:p>
          <a:p>
            <a:pPr>
              <a:buFontTx/>
              <a:buChar char="-"/>
            </a:pPr>
            <a:r>
              <a:rPr lang="cs-CZ" dirty="0"/>
              <a:t>nejsou založeny za účelem podnikání, </a:t>
            </a:r>
          </a:p>
          <a:p>
            <a:pPr>
              <a:buFontTx/>
              <a:buChar char="-"/>
            </a:pPr>
            <a:r>
              <a:rPr lang="cs-CZ" dirty="0"/>
              <a:t>uspokojují konkrétní potřeby občanů a komunit, </a:t>
            </a:r>
          </a:p>
          <a:p>
            <a:pPr>
              <a:buFontTx/>
              <a:buChar char="-"/>
            </a:pPr>
            <a:r>
              <a:rPr lang="cs-CZ" dirty="0"/>
              <a:t>mohou, ale nemusí být financovány z veřejných rozpočtů,</a:t>
            </a:r>
          </a:p>
          <a:p>
            <a:pPr marL="0" indent="0">
              <a:buNone/>
            </a:pPr>
            <a:r>
              <a:rPr lang="cs-CZ" dirty="0"/>
              <a:t>b)  společnými jen pro soukromé neziskové organizace: </a:t>
            </a:r>
          </a:p>
          <a:p>
            <a:pPr marL="0" indent="0">
              <a:buNone/>
            </a:pPr>
            <a:r>
              <a:rPr lang="cs-CZ" dirty="0"/>
              <a:t>-      mají ze zákona povolenu svoji autonomii ve vztahu k vnějšímu okolí,</a:t>
            </a:r>
          </a:p>
          <a:p>
            <a:pPr>
              <a:buFontTx/>
              <a:buChar char="-"/>
            </a:pPr>
            <a:r>
              <a:rPr lang="cs-CZ" dirty="0"/>
              <a:t>členství v těchto organizacích je realizováno výhradně na principu dobrovolnosti (s výjimkou některých profesních komor), </a:t>
            </a:r>
          </a:p>
          <a:p>
            <a:pPr>
              <a:buFontTx/>
              <a:buChar char="-"/>
            </a:pPr>
            <a:r>
              <a:rPr lang="cs-CZ" dirty="0"/>
              <a:t>vytváří většinou neformální struktury sympatizantů, ale vždy v rámci legislativy, podle které byly založeny a podle které realizují svoji činnost.“  </a:t>
            </a:r>
          </a:p>
        </p:txBody>
      </p:sp>
    </p:spTree>
    <p:extLst>
      <p:ext uri="{BB962C8B-B14F-4D97-AF65-F5344CB8AC3E}">
        <p14:creationId xmlns:p14="http://schemas.microsoft.com/office/powerpoint/2010/main" val="141251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7C31FD-9547-4FC4-9D0A-5501EDEAA47A}"/>
              </a:ext>
            </a:extLst>
          </p:cNvPr>
          <p:cNvSpPr>
            <a:spLocks noGrp="1"/>
          </p:cNvSpPr>
          <p:nvPr>
            <p:ph type="title"/>
          </p:nvPr>
        </p:nvSpPr>
        <p:spPr>
          <a:xfrm>
            <a:off x="1154954" y="838200"/>
            <a:ext cx="9208246" cy="706964"/>
          </a:xfrm>
        </p:spPr>
        <p:txBody>
          <a:bodyPr/>
          <a:lstStyle/>
          <a:p>
            <a:r>
              <a:rPr lang="cs-CZ" sz="3200" dirty="0"/>
              <a:t>PROJEKT: sportovní dětské léto UK FTVS PRAHA</a:t>
            </a:r>
            <a:br>
              <a:rPr lang="cs-CZ" sz="3200" dirty="0"/>
            </a:br>
            <a:r>
              <a:rPr lang="cs-CZ" sz="3200" dirty="0"/>
              <a:t>příměstský tábor pro děti se SVP  z Prahy 6</a:t>
            </a:r>
          </a:p>
        </p:txBody>
      </p:sp>
      <p:graphicFrame>
        <p:nvGraphicFramePr>
          <p:cNvPr id="5" name="Zástupný obsah 4">
            <a:extLst>
              <a:ext uri="{FF2B5EF4-FFF2-40B4-BE49-F238E27FC236}">
                <a16:creationId xmlns:a16="http://schemas.microsoft.com/office/drawing/2014/main" id="{867E96EB-78A2-4E55-977B-2A5B932E86DD}"/>
              </a:ext>
            </a:extLst>
          </p:cNvPr>
          <p:cNvGraphicFramePr>
            <a:graphicFrameLocks noGrp="1" noChangeAspect="1"/>
          </p:cNvGraphicFramePr>
          <p:nvPr>
            <p:ph idx="1"/>
            <p:extLst>
              <p:ext uri="{D42A27DB-BD31-4B8C-83A1-F6EECF244321}">
                <p14:modId xmlns:p14="http://schemas.microsoft.com/office/powerpoint/2010/main" val="1463501551"/>
              </p:ext>
            </p:extLst>
          </p:nvPr>
        </p:nvGraphicFramePr>
        <p:xfrm>
          <a:off x="4120735" y="1843526"/>
          <a:ext cx="3406500" cy="4813386"/>
        </p:xfrm>
        <a:graphic>
          <a:graphicData uri="http://schemas.openxmlformats.org/presentationml/2006/ole">
            <mc:AlternateContent xmlns:mc="http://schemas.openxmlformats.org/markup-compatibility/2006">
              <mc:Choice xmlns:v="urn:schemas-microsoft-com:vml" Requires="v">
                <p:oleObj name="Acrobat Document" r:id="rId2" imgW="5667037" imgH="8010334" progId="AcroExch.Document.DC">
                  <p:embed/>
                </p:oleObj>
              </mc:Choice>
              <mc:Fallback>
                <p:oleObj name="Acrobat Document" r:id="rId2" imgW="5667037" imgH="8010334" progId="AcroExch.Document.DC">
                  <p:embed/>
                  <p:pic>
                    <p:nvPicPr>
                      <p:cNvPr id="0" name=""/>
                      <p:cNvPicPr/>
                      <p:nvPr/>
                    </p:nvPicPr>
                    <p:blipFill>
                      <a:blip r:embed="rId3"/>
                      <a:stretch>
                        <a:fillRect/>
                      </a:stretch>
                    </p:blipFill>
                    <p:spPr>
                      <a:xfrm>
                        <a:off x="4120735" y="1843526"/>
                        <a:ext cx="3406500" cy="4813386"/>
                      </a:xfrm>
                      <a:prstGeom prst="rect">
                        <a:avLst/>
                      </a:prstGeom>
                    </p:spPr>
                  </p:pic>
                </p:oleObj>
              </mc:Fallback>
            </mc:AlternateContent>
          </a:graphicData>
        </a:graphic>
      </p:graphicFrame>
    </p:spTree>
    <p:extLst>
      <p:ext uri="{BB962C8B-B14F-4D97-AF65-F5344CB8AC3E}">
        <p14:creationId xmlns:p14="http://schemas.microsoft.com/office/powerpoint/2010/main" val="3683076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B2388C-4DF3-4177-A2ED-9443C3D4D629}"/>
              </a:ext>
            </a:extLst>
          </p:cNvPr>
          <p:cNvSpPr>
            <a:spLocks noGrp="1"/>
          </p:cNvSpPr>
          <p:nvPr>
            <p:ph type="title"/>
          </p:nvPr>
        </p:nvSpPr>
        <p:spPr/>
        <p:txBody>
          <a:bodyPr/>
          <a:lstStyle/>
          <a:p>
            <a:r>
              <a:rPr lang="cs-CZ" sz="4400" b="1" dirty="0">
                <a:solidFill>
                  <a:schemeClr val="accent1">
                    <a:lumMod val="60000"/>
                    <a:lumOff val="40000"/>
                  </a:schemeClr>
                </a:solidFill>
              </a:rPr>
              <a:t>SHRNUTÍ</a:t>
            </a:r>
            <a:r>
              <a:rPr lang="cs-CZ" dirty="0"/>
              <a:t> </a:t>
            </a:r>
          </a:p>
        </p:txBody>
      </p:sp>
      <p:pic>
        <p:nvPicPr>
          <p:cNvPr id="5122" name="Picture 2" descr="Projektové řízení">
            <a:extLst>
              <a:ext uri="{FF2B5EF4-FFF2-40B4-BE49-F238E27FC236}">
                <a16:creationId xmlns:a16="http://schemas.microsoft.com/office/drawing/2014/main" id="{0BA8BB73-A8DC-45F3-AAF8-B168F6CBD1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3871" y="2663686"/>
            <a:ext cx="4388216" cy="30745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rojektové řízení v nestátních neziskových organizacích Project management  within the nonprofit nongovernmental organiza">
            <a:extLst>
              <a:ext uri="{FF2B5EF4-FFF2-40B4-BE49-F238E27FC236}">
                <a16:creationId xmlns:a16="http://schemas.microsoft.com/office/drawing/2014/main" id="{E34E62F5-EE93-4C52-AEC3-7E30A16DB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044" y="2961445"/>
            <a:ext cx="3872829" cy="277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980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C21FBC-1245-4B78-8D0F-2EA7020980EA}"/>
              </a:ext>
            </a:extLst>
          </p:cNvPr>
          <p:cNvSpPr>
            <a:spLocks noGrp="1"/>
          </p:cNvSpPr>
          <p:nvPr>
            <p:ph type="title"/>
          </p:nvPr>
        </p:nvSpPr>
        <p:spPr/>
        <p:txBody>
          <a:bodyPr>
            <a:noAutofit/>
          </a:bodyPr>
          <a:lstStyle/>
          <a:p>
            <a:pPr algn="ctr"/>
            <a:r>
              <a:rPr lang="cs-CZ" sz="6000" b="1" dirty="0">
                <a:solidFill>
                  <a:schemeClr val="accent1">
                    <a:lumMod val="60000"/>
                    <a:lumOff val="40000"/>
                  </a:schemeClr>
                </a:solidFill>
              </a:rPr>
              <a:t>DĚKUJI ZA POZORNOST</a:t>
            </a:r>
          </a:p>
        </p:txBody>
      </p:sp>
      <p:sp>
        <p:nvSpPr>
          <p:cNvPr id="3" name="Zástupný obsah 2">
            <a:extLst>
              <a:ext uri="{FF2B5EF4-FFF2-40B4-BE49-F238E27FC236}">
                <a16:creationId xmlns:a16="http://schemas.microsoft.com/office/drawing/2014/main" id="{1C7B226E-55D5-4A90-92A7-51140D7AF282}"/>
              </a:ext>
            </a:extLst>
          </p:cNvPr>
          <p:cNvSpPr>
            <a:spLocks noGrp="1"/>
          </p:cNvSpPr>
          <p:nvPr>
            <p:ph idx="1"/>
          </p:nvPr>
        </p:nvSpPr>
        <p:spPr/>
        <p:txBody>
          <a:bodyPr>
            <a:normAutofit/>
          </a:bodyPr>
          <a:lstStyle/>
          <a:p>
            <a:pPr marL="0" indent="0">
              <a:buNone/>
            </a:pPr>
            <a:r>
              <a:rPr lang="cs-CZ" sz="3200" b="1" u="sng" dirty="0"/>
              <a:t>Seznam odborné literatury: </a:t>
            </a:r>
          </a:p>
          <a:p>
            <a:pPr marL="0" indent="0">
              <a:buNone/>
            </a:pPr>
            <a:r>
              <a:rPr lang="cs-CZ" b="1" dirty="0" err="1"/>
              <a:t>Škarabelová</a:t>
            </a:r>
            <a:r>
              <a:rPr lang="cs-CZ" b="1" dirty="0"/>
              <a:t>, Simona. Když se řekne nezisková organizace. 1. vydání. Brno : Masarykova univerzita, 2002. 130 s. Příručka. ISBN 80-210-3031-3. </a:t>
            </a:r>
          </a:p>
          <a:p>
            <a:pPr marL="0" indent="0">
              <a:buNone/>
            </a:pPr>
            <a:r>
              <a:rPr lang="cs-CZ" b="1" dirty="0"/>
              <a:t>Projektový management. </a:t>
            </a:r>
            <a:r>
              <a:rPr lang="cs-CZ" b="1" dirty="0" err="1"/>
              <a:t>Edited</a:t>
            </a:r>
            <a:r>
              <a:rPr lang="cs-CZ" b="1" dirty="0"/>
              <a:t> by Vladimír Němec. 1. vyd. Praha : Grada, 2002. 182 s. ISBN 80-247-0392-0. </a:t>
            </a:r>
          </a:p>
          <a:p>
            <a:pPr marL="0" indent="0">
              <a:buNone/>
            </a:pPr>
            <a:r>
              <a:rPr lang="cs-CZ" b="1" dirty="0"/>
              <a:t>Projektový management. </a:t>
            </a:r>
            <a:r>
              <a:rPr lang="cs-CZ" b="1" dirty="0" err="1"/>
              <a:t>Edited</a:t>
            </a:r>
            <a:r>
              <a:rPr lang="cs-CZ" b="1" dirty="0"/>
              <a:t> by Václav Dolanský - Vladimír Měkota - Vladimír Němec. Vyd. 1. Praha : Grada, 1996. 372 s. ISBN 80-7169-287-5. </a:t>
            </a:r>
          </a:p>
          <a:p>
            <a:pPr marL="0" indent="0">
              <a:buNone/>
            </a:pPr>
            <a:r>
              <a:rPr lang="cs-CZ" b="1" dirty="0"/>
              <a:t>Řízení projektů. </a:t>
            </a:r>
            <a:r>
              <a:rPr lang="cs-CZ" b="1" dirty="0" err="1"/>
              <a:t>Edited</a:t>
            </a:r>
            <a:r>
              <a:rPr lang="cs-CZ" b="1" dirty="0"/>
              <a:t> by </a:t>
            </a:r>
            <a:r>
              <a:rPr lang="cs-CZ" b="1" dirty="0" err="1"/>
              <a:t>Milton</a:t>
            </a:r>
            <a:r>
              <a:rPr lang="cs-CZ" b="1" dirty="0"/>
              <a:t> D. </a:t>
            </a:r>
            <a:r>
              <a:rPr lang="cs-CZ" b="1" dirty="0" err="1"/>
              <a:t>Rosenau</a:t>
            </a:r>
            <a:r>
              <a:rPr lang="cs-CZ" b="1" dirty="0"/>
              <a:t>, </a:t>
            </a:r>
            <a:r>
              <a:rPr lang="cs-CZ" b="1" dirty="0" err="1"/>
              <a:t>Translated</a:t>
            </a:r>
            <a:r>
              <a:rPr lang="cs-CZ" b="1" dirty="0"/>
              <a:t> by Eva </a:t>
            </a:r>
            <a:r>
              <a:rPr lang="cs-CZ" b="1" dirty="0" err="1"/>
              <a:t>Brunovská</a:t>
            </a:r>
            <a:r>
              <a:rPr lang="cs-CZ" b="1" dirty="0"/>
              <a:t>. Vyd. 3. Brno : </a:t>
            </a:r>
            <a:r>
              <a:rPr lang="cs-CZ" b="1" dirty="0" err="1"/>
              <a:t>Computer</a:t>
            </a:r>
            <a:r>
              <a:rPr lang="cs-CZ" b="1" dirty="0"/>
              <a:t> </a:t>
            </a:r>
            <a:r>
              <a:rPr lang="cs-CZ" b="1" dirty="0" err="1"/>
              <a:t>Press</a:t>
            </a:r>
            <a:r>
              <a:rPr lang="cs-CZ" b="1" dirty="0"/>
              <a:t>, 2007. x, 344 s. ISBN 978-80-251-1506.</a:t>
            </a:r>
          </a:p>
        </p:txBody>
      </p:sp>
    </p:spTree>
    <p:extLst>
      <p:ext uri="{BB962C8B-B14F-4D97-AF65-F5344CB8AC3E}">
        <p14:creationId xmlns:p14="http://schemas.microsoft.com/office/powerpoint/2010/main" val="224929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AA67A07-9D0A-4E07-9D1D-286E5095DD13}"/>
              </a:ext>
            </a:extLst>
          </p:cNvPr>
          <p:cNvSpPr>
            <a:spLocks noGrp="1"/>
          </p:cNvSpPr>
          <p:nvPr>
            <p:ph type="ctrTitle"/>
          </p:nvPr>
        </p:nvSpPr>
        <p:spPr>
          <a:xfrm>
            <a:off x="1523998" y="-490330"/>
            <a:ext cx="9144002" cy="4000293"/>
          </a:xfrm>
        </p:spPr>
        <p:txBody>
          <a:bodyPr>
            <a:noAutofit/>
          </a:bodyPr>
          <a:lstStyle/>
          <a:p>
            <a:pPr algn="just"/>
            <a:r>
              <a:rPr lang="cs-CZ" sz="2000" b="1" dirty="0">
                <a:latin typeface="+mn-lt"/>
              </a:rPr>
              <a:t>Projektové řízení ovšem neznamená jen koordinaci procesů, kontrolu nákladů, času a dalších tvrdých dovedností. Projektové řízení je potřeba chápat komplexně, a protože jedním ze znaků projektu je také týmová práce, je nutné do něj zařadit také práci s lidmi, které je potřeba koordinovat, motivovat a mj. stmelit jako tým. Proto by se neměl stát projektovým manažerem člověk jen proto, že je dobrým odborníkem na svou oblast a zvládá kvantitativní stránky své práce, ale měl by jím být člověk, který dokáže také motivovat a řídit lidi a být dobrý i v měkkých dovednostech.</a:t>
            </a:r>
          </a:p>
        </p:txBody>
      </p:sp>
      <p:sp>
        <p:nvSpPr>
          <p:cNvPr id="5" name="Podnadpis 4">
            <a:extLst>
              <a:ext uri="{FF2B5EF4-FFF2-40B4-BE49-F238E27FC236}">
                <a16:creationId xmlns:a16="http://schemas.microsoft.com/office/drawing/2014/main" id="{5E1305BF-2003-49CE-950A-2BCEEE5CF081}"/>
              </a:ext>
            </a:extLst>
          </p:cNvPr>
          <p:cNvSpPr>
            <a:spLocks noGrp="1"/>
          </p:cNvSpPr>
          <p:nvPr>
            <p:ph type="subTitle" idx="1"/>
          </p:nvPr>
        </p:nvSpPr>
        <p:spPr>
          <a:xfrm>
            <a:off x="7076660" y="7434470"/>
            <a:ext cx="3595771" cy="553630"/>
          </a:xfrm>
        </p:spPr>
        <p:txBody>
          <a:bodyPr/>
          <a:lstStyle/>
          <a:p>
            <a:endParaRPr lang="cs-CZ" dirty="0"/>
          </a:p>
        </p:txBody>
      </p:sp>
      <p:pic>
        <p:nvPicPr>
          <p:cNvPr id="1026" name="Picture 2" descr="POROVNÁNÍ OBORŮ: Management a marketing II. - Magazín - Vysoké školy">
            <a:extLst>
              <a:ext uri="{FF2B5EF4-FFF2-40B4-BE49-F238E27FC236}">
                <a16:creationId xmlns:a16="http://schemas.microsoft.com/office/drawing/2014/main" id="{3CAC8038-BD94-40D8-8ABF-AE6B2DB26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8" y="3543093"/>
            <a:ext cx="4055166" cy="27581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nagement sportu – magisterské navazující studium | Masarykova univerzita">
            <a:extLst>
              <a:ext uri="{FF2B5EF4-FFF2-40B4-BE49-F238E27FC236}">
                <a16:creationId xmlns:a16="http://schemas.microsoft.com/office/drawing/2014/main" id="{CC373ABB-EE8E-4A34-8FFF-EF6061114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993" y="3481804"/>
            <a:ext cx="4055166" cy="282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23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C9C061-6CED-47A0-A474-6CA1C5F76E34}"/>
              </a:ext>
            </a:extLst>
          </p:cNvPr>
          <p:cNvSpPr>
            <a:spLocks noGrp="1"/>
          </p:cNvSpPr>
          <p:nvPr>
            <p:ph type="title"/>
          </p:nvPr>
        </p:nvSpPr>
        <p:spPr/>
        <p:txBody>
          <a:bodyPr/>
          <a:lstStyle/>
          <a:p>
            <a:r>
              <a:rPr lang="cs-CZ" dirty="0"/>
              <a:t>Charakteristika  projektu</a:t>
            </a:r>
          </a:p>
        </p:txBody>
      </p:sp>
      <p:sp>
        <p:nvSpPr>
          <p:cNvPr id="3" name="Zástupný obsah 2">
            <a:extLst>
              <a:ext uri="{FF2B5EF4-FFF2-40B4-BE49-F238E27FC236}">
                <a16:creationId xmlns:a16="http://schemas.microsoft.com/office/drawing/2014/main" id="{AAFFB440-4666-4CC8-A342-342FCA0F5F52}"/>
              </a:ext>
            </a:extLst>
          </p:cNvPr>
          <p:cNvSpPr>
            <a:spLocks noGrp="1"/>
          </p:cNvSpPr>
          <p:nvPr>
            <p:ph idx="1"/>
          </p:nvPr>
        </p:nvSpPr>
        <p:spPr>
          <a:xfrm>
            <a:off x="1154954" y="2603499"/>
            <a:ext cx="9857603" cy="3903317"/>
          </a:xfrm>
        </p:spPr>
        <p:txBody>
          <a:bodyPr>
            <a:normAutofit fontScale="92500" lnSpcReduction="20000"/>
          </a:bodyPr>
          <a:lstStyle/>
          <a:p>
            <a:pPr marL="0" indent="0">
              <a:buNone/>
            </a:pPr>
            <a:r>
              <a:rPr lang="cs-CZ" dirty="0"/>
              <a:t>Projekty se od ostatních manažerských činností odlišují čtyřmi typickými znaky, kterými jsou: </a:t>
            </a:r>
          </a:p>
          <a:p>
            <a:pPr marL="0" indent="0">
              <a:buNone/>
            </a:pPr>
            <a:r>
              <a:rPr lang="cs-CZ" b="1" u="sng" dirty="0"/>
              <a:t>Cíl projektu</a:t>
            </a:r>
          </a:p>
          <a:p>
            <a:pPr marL="0" indent="0">
              <a:buNone/>
            </a:pPr>
            <a:r>
              <a:rPr lang="cs-CZ" dirty="0"/>
              <a:t> Cíle jsou jedním z klíčových faktorů úspěchu projektu. Čím konkrétněji jsou cíle nastaveny, tím vyšší je šance, že projekt dopadne úspěšně a naopak. Definovat správně cíle není jednoduché, a proto se používá jako pomůcka </a:t>
            </a:r>
            <a:r>
              <a:rPr lang="cs-CZ" b="1" dirty="0">
                <a:solidFill>
                  <a:schemeClr val="accent1">
                    <a:lumMod val="60000"/>
                    <a:lumOff val="40000"/>
                  </a:schemeClr>
                </a:solidFill>
              </a:rPr>
              <a:t>technika SMART</a:t>
            </a:r>
            <a:r>
              <a:rPr lang="cs-CZ" dirty="0"/>
              <a:t>, která znamená, že by cíl měl být:</a:t>
            </a:r>
          </a:p>
          <a:p>
            <a:pPr marL="0" indent="0">
              <a:buNone/>
            </a:pPr>
            <a:r>
              <a:rPr lang="en-US" dirty="0"/>
              <a:t>S – </a:t>
            </a:r>
            <a:r>
              <a:rPr lang="en-US" dirty="0" err="1"/>
              <a:t>specifický</a:t>
            </a:r>
            <a:r>
              <a:rPr lang="en-US" dirty="0"/>
              <a:t> a </a:t>
            </a:r>
            <a:r>
              <a:rPr lang="en-US" dirty="0" err="1"/>
              <a:t>specifikovaný</a:t>
            </a:r>
            <a:r>
              <a:rPr lang="en-US" dirty="0"/>
              <a:t> – </a:t>
            </a:r>
            <a:r>
              <a:rPr lang="en-US" dirty="0" err="1"/>
              <a:t>abychom</a:t>
            </a:r>
            <a:r>
              <a:rPr lang="en-US" dirty="0"/>
              <a:t> </a:t>
            </a:r>
            <a:r>
              <a:rPr lang="en-US" dirty="0" err="1"/>
              <a:t>věděli</a:t>
            </a:r>
            <a:r>
              <a:rPr lang="en-US" dirty="0"/>
              <a:t>, </a:t>
            </a:r>
            <a:r>
              <a:rPr lang="en-US" dirty="0" err="1"/>
              <a:t>čeho</a:t>
            </a:r>
            <a:r>
              <a:rPr lang="en-US" dirty="0"/>
              <a:t> </a:t>
            </a:r>
            <a:r>
              <a:rPr lang="en-US" dirty="0" err="1"/>
              <a:t>chceme</a:t>
            </a:r>
            <a:r>
              <a:rPr lang="en-US" dirty="0"/>
              <a:t> </a:t>
            </a:r>
            <a:r>
              <a:rPr lang="en-US" dirty="0" err="1"/>
              <a:t>dosáhnout</a:t>
            </a:r>
            <a:endParaRPr lang="cs-CZ" dirty="0"/>
          </a:p>
          <a:p>
            <a:pPr marL="0" indent="0">
              <a:buNone/>
            </a:pPr>
            <a:r>
              <a:rPr lang="cs-CZ" dirty="0"/>
              <a:t>M – měřitelný – abychom byli schopni měřit, čeho jsme dosáhli a zdali jsme cíl splnili</a:t>
            </a:r>
          </a:p>
          <a:p>
            <a:pPr marL="0" indent="0">
              <a:buNone/>
            </a:pPr>
            <a:r>
              <a:rPr lang="cs-CZ" dirty="0"/>
              <a:t>A – akceptovaný – </a:t>
            </a:r>
            <a:r>
              <a:rPr lang="cs-CZ" dirty="0" err="1"/>
              <a:t>důleţité</a:t>
            </a:r>
            <a:r>
              <a:rPr lang="cs-CZ" dirty="0"/>
              <a:t> je, aby všichni cíl chápali a rozuměli mu</a:t>
            </a:r>
          </a:p>
          <a:p>
            <a:pPr marL="0" indent="0">
              <a:buNone/>
            </a:pPr>
            <a:r>
              <a:rPr lang="cs-CZ" dirty="0"/>
              <a:t>R – realistický – je potřeba vědět, </a:t>
            </a:r>
            <a:r>
              <a:rPr lang="cs-CZ" dirty="0" err="1"/>
              <a:t>ţe</a:t>
            </a:r>
            <a:r>
              <a:rPr lang="cs-CZ" dirty="0"/>
              <a:t> je cíl reálný, aby v opačném případě nedemotivoval svou nereálností</a:t>
            </a:r>
          </a:p>
          <a:p>
            <a:pPr marL="0" indent="0">
              <a:buNone/>
            </a:pPr>
            <a:r>
              <a:rPr lang="cs-CZ" dirty="0"/>
              <a:t>T – termínovaný – je potřeba stanovit termíny do kdy má být cíl naplněn, v opačném případě vše výše postrádá svůj smysl.</a:t>
            </a:r>
          </a:p>
        </p:txBody>
      </p:sp>
    </p:spTree>
    <p:extLst>
      <p:ext uri="{BB962C8B-B14F-4D97-AF65-F5344CB8AC3E}">
        <p14:creationId xmlns:p14="http://schemas.microsoft.com/office/powerpoint/2010/main" val="53549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24751A7-0A09-41D9-8D92-4E714BABDE87}"/>
              </a:ext>
            </a:extLst>
          </p:cNvPr>
          <p:cNvSpPr>
            <a:spLocks noGrp="1"/>
          </p:cNvSpPr>
          <p:nvPr>
            <p:ph idx="4294967295"/>
          </p:nvPr>
        </p:nvSpPr>
        <p:spPr>
          <a:xfrm>
            <a:off x="1046921" y="1278280"/>
            <a:ext cx="10508894" cy="6006325"/>
          </a:xfrm>
        </p:spPr>
        <p:txBody>
          <a:bodyPr/>
          <a:lstStyle/>
          <a:p>
            <a:pPr marL="0" indent="0">
              <a:buNone/>
            </a:pPr>
            <a:r>
              <a:rPr lang="cs-CZ" dirty="0"/>
              <a:t>V poslední době se nově za </a:t>
            </a:r>
            <a:r>
              <a:rPr lang="cs-CZ" b="1" dirty="0"/>
              <a:t>SMART</a:t>
            </a:r>
            <a:r>
              <a:rPr lang="cs-CZ" dirty="0"/>
              <a:t> dodává i písmenko „i“ jako integrovaný, což znamená, že by měl být cíl integrovaný do strategie organizace, neměl by kolidovat s vizí společnosti, s jinými cíli atd. Je tedy důležité, aby všechny projektové cíle byly </a:t>
            </a:r>
            <a:r>
              <a:rPr lang="cs-CZ" b="1" dirty="0" err="1"/>
              <a:t>SMARTi</a:t>
            </a:r>
            <a:r>
              <a:rPr lang="cs-CZ" dirty="0"/>
              <a:t>, tedy aby byly jasně definované. V souvislosti s projekty a </a:t>
            </a:r>
            <a:r>
              <a:rPr lang="cs-CZ"/>
              <a:t>jejich cíli </a:t>
            </a:r>
            <a:r>
              <a:rPr lang="cs-CZ" dirty="0"/>
              <a:t>pracujeme se třemi pojmy - časovým plánem, cílem projektu a rozpočtovými náklady na projekt (mohou být v měnových nebo časových jednotkách). Nazýváme je „</a:t>
            </a:r>
            <a:r>
              <a:rPr lang="cs-CZ" dirty="0" err="1"/>
              <a:t>trojimperativem</a:t>
            </a:r>
            <a:r>
              <a:rPr lang="cs-CZ" dirty="0"/>
              <a:t>“ a značí se viz obrázek č. 1. </a:t>
            </a:r>
          </a:p>
          <a:p>
            <a:pPr marL="0" indent="0">
              <a:buNone/>
            </a:pPr>
            <a:endParaRPr lang="cs-CZ" dirty="0"/>
          </a:p>
          <a:p>
            <a:pPr marL="0" indent="0">
              <a:buNone/>
            </a:pPr>
            <a:r>
              <a:rPr lang="cs-CZ" dirty="0"/>
              <a:t>Obrázek č. 1: </a:t>
            </a:r>
            <a:r>
              <a:rPr lang="cs-CZ" dirty="0" err="1"/>
              <a:t>Trojimperativ</a:t>
            </a:r>
            <a:endParaRPr lang="cs-CZ" dirty="0"/>
          </a:p>
          <a:p>
            <a:pPr marL="0" indent="0">
              <a:buNone/>
            </a:pPr>
            <a:endParaRPr lang="cs-CZ" dirty="0"/>
          </a:p>
        </p:txBody>
      </p:sp>
      <p:pic>
        <p:nvPicPr>
          <p:cNvPr id="2050" name="Picture 2" descr="Projektový management ve veřejných organizacích s důrazem na rozvoj území:  Identifikace kvalitního projektu – trojimeprativ">
            <a:extLst>
              <a:ext uri="{FF2B5EF4-FFF2-40B4-BE49-F238E27FC236}">
                <a16:creationId xmlns:a16="http://schemas.microsoft.com/office/drawing/2014/main" id="{0A155D05-0A97-4C5F-96E3-24E84A66B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417" y="3138900"/>
            <a:ext cx="4343116" cy="2930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2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A00D584-D12A-4D2F-AD6F-08DA8C23B25B}"/>
              </a:ext>
            </a:extLst>
          </p:cNvPr>
          <p:cNvSpPr txBox="1"/>
          <p:nvPr/>
        </p:nvSpPr>
        <p:spPr>
          <a:xfrm>
            <a:off x="1046922" y="335845"/>
            <a:ext cx="9236766" cy="6186309"/>
          </a:xfrm>
          <a:prstGeom prst="rect">
            <a:avLst/>
          </a:prstGeom>
          <a:noFill/>
        </p:spPr>
        <p:txBody>
          <a:bodyPr wrap="square">
            <a:spAutoFit/>
          </a:bodyPr>
          <a:lstStyle/>
          <a:p>
            <a:r>
              <a:rPr lang="cs-CZ" b="1" dirty="0">
                <a:solidFill>
                  <a:schemeClr val="accent1">
                    <a:lumMod val="60000"/>
                    <a:lumOff val="40000"/>
                  </a:schemeClr>
                </a:solidFill>
              </a:rPr>
              <a:t>Jedinečnost projektu </a:t>
            </a:r>
          </a:p>
          <a:p>
            <a:r>
              <a:rPr lang="cs-CZ" dirty="0"/>
              <a:t>Dalším znakem projektu je jeho jedinečnost a neopakovatelnost, čímž se právě liší od procesu. Může se zdát, že se nějaká činnost opakuje, a že tedy projektem není. Změna může být ovšem i jen např. v odlišných parametrech, cílech, zdrojích a v té chvíli se již jedná o jiný, jedinečný projekt. </a:t>
            </a:r>
          </a:p>
          <a:p>
            <a:r>
              <a:rPr lang="cs-CZ" b="1" dirty="0">
                <a:solidFill>
                  <a:schemeClr val="accent1">
                    <a:lumMod val="60000"/>
                    <a:lumOff val="40000"/>
                  </a:schemeClr>
                </a:solidFill>
              </a:rPr>
              <a:t>Zdroje </a:t>
            </a:r>
          </a:p>
          <a:p>
            <a:r>
              <a:rPr lang="cs-CZ" dirty="0"/>
              <a:t>Každý projekt potřebuje k dosažení svých cílů spotřebovávat nějaké zdroje, ať už jsou to zdroje lidské, finanční, časové nebo materiální, které jsou všechny omezené a vzácné. Ne vždy je projektový manažer schopný mít všechny zdroje pod kontrolou, například v případě, kdy nemá pracovní stroj nebo zařízení pod vlastní správou nebo v situaci kdy má přiděleny lidi do projektového týmu, o které ovšem může rozhodnutím nadřízeného z jakýchkoliv důvodů opět kdykoliv přijít. </a:t>
            </a:r>
            <a:r>
              <a:rPr lang="cs-CZ" b="1" dirty="0">
                <a:solidFill>
                  <a:schemeClr val="accent1">
                    <a:lumMod val="60000"/>
                    <a:lumOff val="40000"/>
                  </a:schemeClr>
                </a:solidFill>
              </a:rPr>
              <a:t>Organizovanost </a:t>
            </a:r>
          </a:p>
          <a:p>
            <a:r>
              <a:rPr lang="cs-CZ" dirty="0"/>
              <a:t>V rámci projektu je potřeba zajistit určitý stupeň organizovanosti lidí, kteří na něm pracují. To může být někdy složité např. z toho důvodu, že na projektu pracují lidé na plný i částečný úvazek, pracují i mimo tento projekt na dalších úkolech a zároveň vzniká tlak ze strany vedení na co nejrychlejší dokončení projektu, aby se mohlo začít pracovat na dalším resp., aby mohli být lidé pracující na projektu uvolněni atd. Díky těmto pracovním podmínkám může nastat nadměrná vytíženost pracovníků a následná demotivace nebo zde také mohou vznikat antipatie mezi členy týmu. Je proto nutné, aby byl v roli projektového manažera člověk, který si s podobnými vnějšími i vnitřními vlivy dokáže účinně poradit</a:t>
            </a:r>
          </a:p>
        </p:txBody>
      </p:sp>
    </p:spTree>
    <p:extLst>
      <p:ext uri="{BB962C8B-B14F-4D97-AF65-F5344CB8AC3E}">
        <p14:creationId xmlns:p14="http://schemas.microsoft.com/office/powerpoint/2010/main" val="96893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 PROJEKTOVÉM ŘÍZENÍ">
            <a:extLst>
              <a:ext uri="{FF2B5EF4-FFF2-40B4-BE49-F238E27FC236}">
                <a16:creationId xmlns:a16="http://schemas.microsoft.com/office/drawing/2014/main" id="{E3F39B69-98D2-4093-BD6C-834A530F2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5" y="2494997"/>
            <a:ext cx="7684246" cy="335477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830BC4CA-7FF7-46C9-8DA2-2F57BB71BDC0}"/>
              </a:ext>
            </a:extLst>
          </p:cNvPr>
          <p:cNvSpPr>
            <a:spLocks noGrp="1"/>
          </p:cNvSpPr>
          <p:nvPr>
            <p:ph type="title"/>
          </p:nvPr>
        </p:nvSpPr>
        <p:spPr/>
        <p:txBody>
          <a:bodyPr/>
          <a:lstStyle/>
          <a:p>
            <a:r>
              <a:rPr lang="cs-CZ" dirty="0"/>
              <a:t>Fáze projektu</a:t>
            </a:r>
          </a:p>
        </p:txBody>
      </p:sp>
      <p:sp>
        <p:nvSpPr>
          <p:cNvPr id="3" name="Zástupný obsah 2">
            <a:extLst>
              <a:ext uri="{FF2B5EF4-FFF2-40B4-BE49-F238E27FC236}">
                <a16:creationId xmlns:a16="http://schemas.microsoft.com/office/drawing/2014/main" id="{4B45DB6C-DCD8-4AE1-BAC2-CAE1FCD97A15}"/>
              </a:ext>
            </a:extLst>
          </p:cNvPr>
          <p:cNvSpPr>
            <a:spLocks noGrp="1"/>
          </p:cNvSpPr>
          <p:nvPr>
            <p:ph idx="1"/>
          </p:nvPr>
        </p:nvSpPr>
        <p:spPr>
          <a:xfrm>
            <a:off x="1154955" y="2603500"/>
            <a:ext cx="8426368" cy="2816639"/>
          </a:xfrm>
        </p:spPr>
        <p:txBody>
          <a:bodyPr/>
          <a:lstStyle/>
          <a:p>
            <a:pPr marL="0" indent="0">
              <a:buNone/>
            </a:pPr>
            <a:endParaRPr lang="cs-CZ" dirty="0"/>
          </a:p>
        </p:txBody>
      </p:sp>
    </p:spTree>
    <p:extLst>
      <p:ext uri="{BB962C8B-B14F-4D97-AF65-F5344CB8AC3E}">
        <p14:creationId xmlns:p14="http://schemas.microsoft.com/office/powerpoint/2010/main" val="363863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0FCCBD-0338-4114-9261-E5C79573C175}"/>
              </a:ext>
            </a:extLst>
          </p:cNvPr>
          <p:cNvSpPr>
            <a:spLocks noGrp="1"/>
          </p:cNvSpPr>
          <p:nvPr>
            <p:ph type="title" idx="4294967295"/>
          </p:nvPr>
        </p:nvSpPr>
        <p:spPr>
          <a:xfrm>
            <a:off x="0" y="973138"/>
            <a:ext cx="8761413" cy="708025"/>
          </a:xfrm>
        </p:spPr>
        <p:txBody>
          <a:bodyPr/>
          <a:lstStyle/>
          <a:p>
            <a:endParaRPr lang="cs-CZ" dirty="0"/>
          </a:p>
        </p:txBody>
      </p:sp>
      <p:sp>
        <p:nvSpPr>
          <p:cNvPr id="3" name="Zástupný obsah 2">
            <a:extLst>
              <a:ext uri="{FF2B5EF4-FFF2-40B4-BE49-F238E27FC236}">
                <a16:creationId xmlns:a16="http://schemas.microsoft.com/office/drawing/2014/main" id="{3F6E74DF-1016-4DB2-9BD9-645573EC103C}"/>
              </a:ext>
            </a:extLst>
          </p:cNvPr>
          <p:cNvSpPr>
            <a:spLocks noGrp="1"/>
          </p:cNvSpPr>
          <p:nvPr>
            <p:ph idx="4294967295"/>
          </p:nvPr>
        </p:nvSpPr>
        <p:spPr>
          <a:xfrm>
            <a:off x="556591" y="1179375"/>
            <a:ext cx="9687339" cy="5049147"/>
          </a:xfrm>
        </p:spPr>
        <p:txBody>
          <a:bodyPr>
            <a:normAutofit fontScale="92500" lnSpcReduction="20000"/>
          </a:bodyPr>
          <a:lstStyle/>
          <a:p>
            <a:pPr marL="0" indent="0" algn="just">
              <a:buNone/>
            </a:pPr>
            <a:r>
              <a:rPr lang="cs-CZ" b="1" u="sng" dirty="0">
                <a:solidFill>
                  <a:schemeClr val="accent1">
                    <a:lumMod val="60000"/>
                    <a:lumOff val="40000"/>
                  </a:schemeClr>
                </a:solidFill>
              </a:rPr>
              <a:t>Předprojektová fáze </a:t>
            </a:r>
          </a:p>
          <a:p>
            <a:pPr marL="0" indent="0" algn="just">
              <a:buNone/>
            </a:pPr>
            <a:r>
              <a:rPr lang="cs-CZ" dirty="0"/>
              <a:t>Předprojektová fáze zahrnuje zadání projektu, u kterého je zapotřebí specifikovat </a:t>
            </a:r>
            <a:r>
              <a:rPr lang="cs-CZ" dirty="0" err="1"/>
              <a:t>SMARTi</a:t>
            </a:r>
            <a:r>
              <a:rPr lang="cs-CZ" dirty="0"/>
              <a:t> cíle v rámci </a:t>
            </a:r>
            <a:r>
              <a:rPr lang="cs-CZ" dirty="0" err="1"/>
              <a:t>trojimperativu</a:t>
            </a:r>
            <a:r>
              <a:rPr lang="cs-CZ" dirty="0"/>
              <a:t>, probíhá zde pověření projektového týmu, domluva na způsobu realizace projektu, přijetí strategických rozhodnutí a příprava zahájení projektu. Je doporučované ujasnit si také následný prospěch, který by mělo dokončení projektu přinést, v opačném případě se může stát, že zadavatel projektu může být s výsledkem nespokojený i přes splnění cílů projektu.</a:t>
            </a:r>
          </a:p>
          <a:p>
            <a:pPr marL="0" indent="0" algn="just">
              <a:buNone/>
            </a:pPr>
            <a:r>
              <a:rPr lang="cs-CZ" b="1" u="sng" dirty="0">
                <a:solidFill>
                  <a:schemeClr val="accent1">
                    <a:lumMod val="60000"/>
                    <a:lumOff val="40000"/>
                  </a:schemeClr>
                </a:solidFill>
              </a:rPr>
              <a:t>Projektová fáze </a:t>
            </a:r>
          </a:p>
          <a:p>
            <a:pPr marL="0" indent="0" algn="just">
              <a:buNone/>
            </a:pPr>
            <a:r>
              <a:rPr lang="cs-CZ" dirty="0"/>
              <a:t>V případě, že na základě výše uvedených analýz vedení nebo projektový manažer rozhodne o realizovatelnosti projektu a o jeho realizaci, nastává projektová fáze, která je rozdělena na následující části:</a:t>
            </a:r>
          </a:p>
          <a:p>
            <a:pPr marL="0" indent="0" algn="just">
              <a:buNone/>
            </a:pPr>
            <a:r>
              <a:rPr lang="cs-CZ" b="1" dirty="0"/>
              <a:t>ZAHÁJENÍ, NÁVRH PLÁNU, IMPLEMENTACE, UKONČENÍ</a:t>
            </a:r>
          </a:p>
          <a:p>
            <a:pPr marL="0" indent="0" algn="just">
              <a:buNone/>
            </a:pPr>
            <a:r>
              <a:rPr lang="cs-CZ" b="1" u="sng" dirty="0" err="1">
                <a:solidFill>
                  <a:schemeClr val="accent1">
                    <a:lumMod val="60000"/>
                    <a:lumOff val="40000"/>
                  </a:schemeClr>
                </a:solidFill>
              </a:rPr>
              <a:t>Poprojektová</a:t>
            </a:r>
            <a:r>
              <a:rPr lang="cs-CZ" b="1" u="sng" dirty="0">
                <a:solidFill>
                  <a:schemeClr val="accent1">
                    <a:lumMod val="60000"/>
                    <a:lumOff val="40000"/>
                  </a:schemeClr>
                </a:solidFill>
              </a:rPr>
              <a:t> fáze </a:t>
            </a:r>
          </a:p>
          <a:p>
            <a:pPr marL="0" indent="0" algn="just">
              <a:buNone/>
            </a:pPr>
            <a:r>
              <a:rPr lang="cs-CZ" dirty="0"/>
              <a:t>Společně s ukončovací částí projektové fáze je </a:t>
            </a:r>
            <a:r>
              <a:rPr lang="cs-CZ" dirty="0" err="1"/>
              <a:t>poprojektová</a:t>
            </a:r>
            <a:r>
              <a:rPr lang="cs-CZ" dirty="0"/>
              <a:t> fáze nejvíce podceňovanou ze strany vedení, resp. projektového týmu/manažera. Tyto závěrečné části projektu jsou velmi důležité a mělo by se jim věnovat maximálně 10% času projektu. Tyto fáze jsou důležité z toho důvodu, že je potřeba vyhodnotit ukončení projektu a zpracovat návrhy na zlepšení pro následující projekty.</a:t>
            </a:r>
          </a:p>
        </p:txBody>
      </p:sp>
    </p:spTree>
    <p:extLst>
      <p:ext uri="{BB962C8B-B14F-4D97-AF65-F5344CB8AC3E}">
        <p14:creationId xmlns:p14="http://schemas.microsoft.com/office/powerpoint/2010/main" val="144988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D468C5-2CCB-4DA3-9CD7-3D88FAD5E897}"/>
              </a:ext>
            </a:extLst>
          </p:cNvPr>
          <p:cNvSpPr>
            <a:spLocks noGrp="1"/>
          </p:cNvSpPr>
          <p:nvPr>
            <p:ph type="title"/>
          </p:nvPr>
        </p:nvSpPr>
        <p:spPr/>
        <p:txBody>
          <a:bodyPr>
            <a:normAutofit fontScale="90000"/>
          </a:bodyPr>
          <a:lstStyle/>
          <a:p>
            <a:r>
              <a:rPr lang="cs-CZ" dirty="0"/>
              <a:t>Řízení rizik jako součást projektového řízení</a:t>
            </a:r>
          </a:p>
        </p:txBody>
      </p:sp>
      <p:sp>
        <p:nvSpPr>
          <p:cNvPr id="3" name="Zástupný obsah 2">
            <a:extLst>
              <a:ext uri="{FF2B5EF4-FFF2-40B4-BE49-F238E27FC236}">
                <a16:creationId xmlns:a16="http://schemas.microsoft.com/office/drawing/2014/main" id="{A08BF8C2-9A57-49A7-A673-DA69043420E0}"/>
              </a:ext>
            </a:extLst>
          </p:cNvPr>
          <p:cNvSpPr>
            <a:spLocks noGrp="1"/>
          </p:cNvSpPr>
          <p:nvPr>
            <p:ph idx="1"/>
          </p:nvPr>
        </p:nvSpPr>
        <p:spPr>
          <a:xfrm>
            <a:off x="1154954" y="2603500"/>
            <a:ext cx="9367272" cy="3416300"/>
          </a:xfrm>
        </p:spPr>
        <p:txBody>
          <a:bodyPr>
            <a:normAutofit lnSpcReduction="10000"/>
          </a:bodyPr>
          <a:lstStyle/>
          <a:p>
            <a:pPr marL="0" indent="0" algn="just">
              <a:buNone/>
            </a:pPr>
            <a:r>
              <a:rPr lang="cs-CZ" dirty="0"/>
              <a:t>Řízení rizik projektu (Risk Project Management) vychází z rizikového inženýrství (Risk </a:t>
            </a:r>
            <a:r>
              <a:rPr lang="cs-CZ" dirty="0" err="1"/>
              <a:t>Engineering</a:t>
            </a:r>
            <a:r>
              <a:rPr lang="cs-CZ" dirty="0"/>
              <a:t>). Rizikové inženýrství představuje </a:t>
            </a:r>
            <a:r>
              <a:rPr lang="cs-CZ" dirty="0" err="1"/>
              <a:t>technicko-ekonomickou</a:t>
            </a:r>
            <a:r>
              <a:rPr lang="cs-CZ" dirty="0"/>
              <a:t> disciplínu, která se zabývá problematikou rizika a chápe obecně riziko jako možnost utrpět škodu.“ 13 Riziko může být chápáno jako negativní nebo pozitivní, tedy jako ohrožení nebo příležitost. Každé riziko má svou hodnotu, kterou vypočítáme jako pravděpodobnost, že riziko nastane x (krát) hodnota předpokládané škody. Výslednou hodnotu rizika vyjádříme finančně. </a:t>
            </a:r>
          </a:p>
          <a:p>
            <a:pPr marL="0" indent="0" algn="just">
              <a:buNone/>
            </a:pPr>
            <a:r>
              <a:rPr lang="cs-CZ" b="1" dirty="0"/>
              <a:t>Řízení rizik obsahuje:</a:t>
            </a:r>
          </a:p>
          <a:p>
            <a:pPr marL="0" indent="0" algn="just">
              <a:buNone/>
            </a:pPr>
            <a:r>
              <a:rPr lang="cs-CZ" b="1" u="sng" dirty="0"/>
              <a:t>Proces analýzy rizik </a:t>
            </a:r>
          </a:p>
          <a:p>
            <a:pPr marL="0" indent="0" algn="just">
              <a:buNone/>
            </a:pPr>
            <a:r>
              <a:rPr lang="cs-CZ" dirty="0"/>
              <a:t>Analýzu rizik provádíme několikrát a to na začátku řešení projektu, po zpracování podrobného plánu a po ukončení výběrových řízení a uzavření smluv s dodavateli.</a:t>
            </a:r>
          </a:p>
        </p:txBody>
      </p:sp>
    </p:spTree>
    <p:extLst>
      <p:ext uri="{BB962C8B-B14F-4D97-AF65-F5344CB8AC3E}">
        <p14:creationId xmlns:p14="http://schemas.microsoft.com/office/powerpoint/2010/main" val="4022121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TM02900722[[fn=Zasedací síň]]</Template>
  <TotalTime>225</TotalTime>
  <Words>2640</Words>
  <Application>Microsoft Office PowerPoint</Application>
  <PresentationFormat>Širokoúhlá obrazovka</PresentationFormat>
  <Paragraphs>121</Paragraphs>
  <Slides>23</Slides>
  <Notes>0</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23</vt:i4>
      </vt:variant>
    </vt:vector>
  </HeadingPairs>
  <TitlesOfParts>
    <vt:vector size="28" baseType="lpstr">
      <vt:lpstr>Arial</vt:lpstr>
      <vt:lpstr>Century Gothic</vt:lpstr>
      <vt:lpstr>Wingdings 3</vt:lpstr>
      <vt:lpstr>Ion Boardroom</vt:lpstr>
      <vt:lpstr>Acrobat Document</vt:lpstr>
      <vt:lpstr>ŘÍZENÍ PROJEKTOVÝCH PRACÍ </vt:lpstr>
      <vt:lpstr>TEORIE PROJEKTOVÉHO ŘÍZENÍ Popis projektového řízení</vt:lpstr>
      <vt:lpstr>Projektové řízení ovšem neznamená jen koordinaci procesů, kontrolu nákladů, času a dalších tvrdých dovedností. Projektové řízení je potřeba chápat komplexně, a protože jedním ze znaků projektu je také týmová práce, je nutné do něj zařadit také práci s lidmi, které je potřeba koordinovat, motivovat a mj. stmelit jako tým. Proto by se neměl stát projektovým manažerem člověk jen proto, že je dobrým odborníkem na svou oblast a zvládá kvantitativní stránky své práce, ale měl by jím být člověk, který dokáže také motivovat a řídit lidi a být dobrý i v měkkých dovednostech.</vt:lpstr>
      <vt:lpstr>Charakteristika  projektu</vt:lpstr>
      <vt:lpstr>Prezentace aplikace PowerPoint</vt:lpstr>
      <vt:lpstr>Prezentace aplikace PowerPoint</vt:lpstr>
      <vt:lpstr>Fáze projektu</vt:lpstr>
      <vt:lpstr>Prezentace aplikace PowerPoint</vt:lpstr>
      <vt:lpstr>Řízení rizik jako součást projektového řízení</vt:lpstr>
      <vt:lpstr>Prezentace aplikace PowerPoint</vt:lpstr>
      <vt:lpstr>Organizační formy v projektovém řízení</vt:lpstr>
      <vt:lpstr>Prezentace aplikace PowerPoint</vt:lpstr>
      <vt:lpstr>Prezentace aplikace PowerPoint</vt:lpstr>
      <vt:lpstr>NESTÁTNÍ NEZISKOVÁ ORGANIZACE Definice nestátní neziskové organizace-NNO</vt:lpstr>
      <vt:lpstr>Prezentace aplikace PowerPoint</vt:lpstr>
      <vt:lpstr>Členění neziskových organizací v České republice podle právní normy</vt:lpstr>
      <vt:lpstr>Prezentace aplikace PowerPoint</vt:lpstr>
      <vt:lpstr>Prezentace aplikace PowerPoint</vt:lpstr>
      <vt:lpstr>Vymezení neziskového sektoru v rámci národního hospodářství</vt:lpstr>
      <vt:lpstr>Neziskové organizace soukromého sektoru</vt:lpstr>
      <vt:lpstr>PROJEKT: sportovní dětské léto UK FTVS PRAHA příměstský tábor pro děti se SVP  z Prahy 6</vt:lpstr>
      <vt:lpstr>SHRNUTÍ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PROJEKTOVÝCH PRACÍ</dc:title>
  <dc:creator>Ilona Pavlová</dc:creator>
  <cp:lastModifiedBy>Ilona Pavlová</cp:lastModifiedBy>
  <cp:revision>24</cp:revision>
  <dcterms:created xsi:type="dcterms:W3CDTF">2021-03-08T17:01:49Z</dcterms:created>
  <dcterms:modified xsi:type="dcterms:W3CDTF">2021-03-08T20:54:29Z</dcterms:modified>
</cp:coreProperties>
</file>