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9" r:id="rId6"/>
    <p:sldId id="257" r:id="rId7"/>
    <p:sldId id="265" r:id="rId8"/>
    <p:sldId id="258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3" d="100"/>
          <a:sy n="63" d="100"/>
        </p:scale>
        <p:origin x="80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4OfkqG4Hw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4AD8A52-2B71-4BF7-A1FA-C56B44935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849" y="954923"/>
            <a:ext cx="5875694" cy="4504620"/>
          </a:xfrm>
        </p:spPr>
        <p:txBody>
          <a:bodyPr>
            <a:normAutofit/>
          </a:bodyPr>
          <a:lstStyle/>
          <a:p>
            <a:r>
              <a:rPr lang="cs-CZ" sz="8000" b="1" i="0" dirty="0" err="1">
                <a:effectLst/>
                <a:latin typeface="Times New Roman" panose="02020603050405020304" pitchFamily="18" charset="0"/>
              </a:rPr>
              <a:t>Sádeq</a:t>
            </a:r>
            <a:r>
              <a:rPr lang="cs-CZ" sz="80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0" b="1" i="0" dirty="0" err="1">
                <a:effectLst/>
                <a:latin typeface="Times New Roman" panose="02020603050405020304" pitchFamily="18" charset="0"/>
              </a:rPr>
              <a:t>Hedájat</a:t>
            </a:r>
            <a:endParaRPr lang="cs-CZ" sz="8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DB73300-D216-4234-B43F-F6DF19E003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157" y="5572664"/>
            <a:ext cx="5877385" cy="841803"/>
          </a:xfrm>
        </p:spPr>
        <p:txBody>
          <a:bodyPr>
            <a:normAutofit/>
          </a:bodyPr>
          <a:lstStyle/>
          <a:p>
            <a:endParaRPr lang="cs-CZ">
              <a:solidFill>
                <a:schemeClr val="bg2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37C57FDA-417B-4CFD-A7AE-9E0267CFCA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7269"/>
          <a:stretch/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82578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597D4E0-FC29-4D9D-9169-953E4724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0DBD58-EA94-4A02-A567-DA29847C9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pPr marL="0" indent="0" rtl="0" fontAlgn="base">
              <a:buNone/>
            </a:pPr>
            <a:r>
              <a:rPr lang="cs-CZ" b="1" i="0" u="sng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1942 - </a:t>
            </a:r>
            <a:r>
              <a:rPr lang="fa-IR" b="1" i="0" u="sng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سگ ولگرد</a:t>
            </a:r>
            <a:r>
              <a:rPr lang="cs-CZ" b="1" i="0" u="sng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- 8 povídek</a:t>
            </a:r>
          </a:p>
          <a:p>
            <a:pPr marL="0" indent="0" rtl="0" fontAlgn="base">
              <a:buNone/>
            </a:pPr>
            <a:endParaRPr lang="cs-CZ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rtl="0" fontAlgn="base">
              <a:buNone/>
            </a:pPr>
            <a:r>
              <a:rPr lang="cs-CZ" b="1" i="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Hádží</a:t>
            </a:r>
            <a:r>
              <a:rPr lang="cs-CZ" b="1" i="0" u="sng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aqá</a:t>
            </a:r>
            <a:r>
              <a:rPr lang="cs-CZ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1945 </a:t>
            </a:r>
            <a:r>
              <a:rPr lang="fa-IR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حاجی آقا</a:t>
            </a:r>
            <a:r>
              <a:rPr lang="fa-I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  <a:endParaRPr lang="fa-IR" b="0" i="0" dirty="0">
              <a:solidFill>
                <a:schemeClr val="tx1"/>
              </a:solidFill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kritika tehdejší perské společnosti, oportunismus, bezskrupulóznosti. 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</a:rPr>
              <a:t>¨</a:t>
            </a:r>
            <a:endParaRPr lang="cs-CZ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42A2A1A2-9DE1-4858-886A-8B8B23876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515390"/>
            <a:ext cx="3656581" cy="582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83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adegh Hedayat | Iran pictures, Writers and poets, Persian pattern">
            <a:extLst>
              <a:ext uri="{FF2B5EF4-FFF2-40B4-BE49-F238E27FC236}">
                <a16:creationId xmlns:a16="http://schemas.microsoft.com/office/drawing/2014/main" id="{383F0D5F-78E2-4362-BCA2-A9985B351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5" b="-1"/>
          <a:stretch/>
        </p:blipFill>
        <p:spPr bwMode="auto">
          <a:xfrm>
            <a:off x="7338646" y="10"/>
            <a:ext cx="485335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Freeform 10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0768B3-AF8C-431E-B29C-8D6BDB982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cs-CZ" sz="3200" b="1" i="0" dirty="0" err="1">
                <a:effectLst/>
                <a:latin typeface="Times New Roman" panose="02020603050405020304" pitchFamily="18" charset="0"/>
              </a:rPr>
              <a:t>Sádeq</a:t>
            </a:r>
            <a:r>
              <a:rPr lang="cs-CZ" sz="32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3200" b="1" i="0" dirty="0" err="1">
                <a:effectLst/>
                <a:latin typeface="Times New Roman" panose="02020603050405020304" pitchFamily="18" charset="0"/>
              </a:rPr>
              <a:t>Hedájat</a:t>
            </a:r>
            <a:r>
              <a:rPr lang="cs-CZ" sz="3200" b="1" i="0" dirty="0">
                <a:effectLst/>
                <a:latin typeface="Times New Roman" panose="02020603050405020304" pitchFamily="18" charset="0"/>
              </a:rPr>
              <a:t> (</a:t>
            </a:r>
            <a:r>
              <a:rPr lang="fa-IR" sz="3200" b="0" i="0" dirty="0">
                <a:effectLst/>
                <a:latin typeface="Arial" panose="020B0604020202020204" pitchFamily="34" charset="0"/>
              </a:rPr>
              <a:t>صادق هدایت (</a:t>
            </a:r>
            <a:r>
              <a:rPr lang="fa-IR" sz="3200" b="0" i="0" dirty="0">
                <a:effectLst/>
                <a:latin typeface="Calibri" panose="020F0502020204030204" pitchFamily="34" charset="0"/>
              </a:rPr>
              <a:t>1903 - 1951 </a:t>
            </a:r>
            <a:br>
              <a:rPr lang="fa-IR" sz="3200" b="0" i="0" dirty="0">
                <a:effectLst/>
              </a:rPr>
            </a:br>
            <a:endParaRPr lang="cs-CZ" sz="3200" dirty="0"/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DF3E8C-E1E6-4B64-833C-D20F0B3A0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371601"/>
            <a:ext cx="6573595" cy="5104014"/>
          </a:xfrm>
        </p:spPr>
        <p:txBody>
          <a:bodyPr>
            <a:normAutofit/>
          </a:bodyPr>
          <a:lstStyle/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i="0" dirty="0">
                <a:effectLst/>
                <a:latin typeface="Times New Roman" panose="02020603050405020304" pitchFamily="18" charset="0"/>
              </a:rPr>
              <a:t>pradědeček </a:t>
            </a:r>
            <a:r>
              <a:rPr lang="cs-CZ" sz="2800" b="1" i="0" dirty="0" err="1">
                <a:effectLst/>
                <a:latin typeface="Times New Roman" panose="02020603050405020304" pitchFamily="18" charset="0"/>
              </a:rPr>
              <a:t>Rezá-Qolí</a:t>
            </a:r>
            <a:r>
              <a:rPr lang="cs-CZ" sz="2800" b="1" i="0" dirty="0">
                <a:effectLst/>
                <a:latin typeface="Times New Roman" panose="02020603050405020304" pitchFamily="18" charset="0"/>
              </a:rPr>
              <a:t> Chán </a:t>
            </a:r>
            <a:r>
              <a:rPr lang="cs-CZ" sz="2800" b="1" i="0" dirty="0" err="1">
                <a:effectLst/>
                <a:latin typeface="Times New Roman" panose="02020603050405020304" pitchFamily="18" charset="0"/>
              </a:rPr>
              <a:t>Hedája,t</a:t>
            </a:r>
            <a:r>
              <a:rPr lang="cs-CZ" sz="2800" b="1" i="0" dirty="0">
                <a:effectLst/>
                <a:latin typeface="Times New Roman" panose="02020603050405020304" pitchFamily="18" charset="0"/>
              </a:rPr>
              <a:t> (1800-1881) 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i="0" dirty="0">
                <a:effectLst/>
                <a:latin typeface="Times New Roman" panose="02020603050405020304" pitchFamily="18" charset="0"/>
              </a:rPr>
              <a:t>fr. misijní škola v Teheránu  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1" i="0" dirty="0">
                <a:effectLst/>
                <a:latin typeface="Times New Roman" panose="02020603050405020304" pitchFamily="18" charset="0"/>
              </a:rPr>
              <a:t>1925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 odjel do Evropy 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</a:rPr>
              <a:t>n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ávrat do Íránu </a:t>
            </a:r>
            <a:r>
              <a:rPr lang="cs-CZ" sz="2800" b="1" i="0" dirty="0">
                <a:effectLst/>
                <a:latin typeface="Times New Roman" panose="02020603050405020304" pitchFamily="18" charset="0"/>
              </a:rPr>
              <a:t>1930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. 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i="0" dirty="0">
                <a:effectLst/>
                <a:latin typeface="Times New Roman" panose="02020603050405020304" pitchFamily="18" charset="0"/>
              </a:rPr>
              <a:t> esej </a:t>
            </a:r>
            <a:r>
              <a:rPr lang="fa-IR" sz="2800" b="0" i="0" dirty="0">
                <a:effectLst/>
                <a:latin typeface="Times New Roman" panose="02020603050405020304" pitchFamily="18" charset="0"/>
              </a:rPr>
              <a:t>مرگ</a:t>
            </a:r>
            <a:r>
              <a:rPr lang="cs-CZ" sz="2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2800" b="1" i="0" dirty="0">
                <a:effectLst/>
                <a:latin typeface="Times New Roman" panose="02020603050405020304" pitchFamily="18" charset="0"/>
              </a:rPr>
              <a:t>1927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1" dirty="0">
                <a:latin typeface="Times New Roman" panose="02020603050405020304" pitchFamily="18" charset="0"/>
              </a:rPr>
              <a:t>Většina jeho povídek namluvena zde: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dirty="0">
                <a:hlinkClick r:id="rId3"/>
              </a:rPr>
              <a:t>https://www.youtube.com/watch?v=64OfkqG4HwY</a:t>
            </a:r>
            <a:endParaRPr lang="cs-CZ" sz="2800" dirty="0"/>
          </a:p>
          <a:p>
            <a:pPr marL="0" indent="0" rtl="0" fontAlgn="base">
              <a:lnSpc>
                <a:spcPct val="100000"/>
              </a:lnSpc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2621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E1FE41-75CE-44BB-A6BF-33008C6AA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070" y="518718"/>
            <a:ext cx="2931735" cy="5657128"/>
          </a:xfrm>
        </p:spPr>
        <p:txBody>
          <a:bodyPr anchor="t">
            <a:normAutofit/>
          </a:bodyPr>
          <a:lstStyle/>
          <a:p>
            <a:r>
              <a:rPr lang="cs-CZ" sz="4000"/>
              <a:t>Esej „Marg“ - 1927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98C997-764E-4CB9-A422-00C3A25D7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640" y="518719"/>
            <a:ext cx="7226903" cy="3453262"/>
          </a:xfrm>
        </p:spPr>
        <p:txBody>
          <a:bodyPr>
            <a:normAutofit lnSpcReduction="10000"/>
          </a:bodyPr>
          <a:lstStyle/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inseparable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must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order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have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meaning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Everything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largest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star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sky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smallest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particle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on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earth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sooner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later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die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: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stones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plants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animals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--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come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into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existence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successively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sent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back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world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inexistence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They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turn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into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handful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dust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fall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into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oblivion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However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earth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keeps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spinning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recklessly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endless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sky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nature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resumes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on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remains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sun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shines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breeze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blows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flowers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air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fragrance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birds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All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living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creatures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become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excited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sky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smiles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earth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nourishes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angel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reaps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harvest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her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sickle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... . </a:t>
            </a:r>
            <a:endParaRPr lang="cs-CZ" sz="8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treats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living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creatures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equally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determines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fates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impartially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recognizes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neither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rich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poor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neither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lowly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high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puts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human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plants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animals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next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each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dark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graves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only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graveyard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executioners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bloodthirsty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stop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acting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tyrannically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innocents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tortured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graveyard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neither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oppressor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oppressed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;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rest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peacefully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What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peaceful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pleasant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sleep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!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One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never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see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next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morning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will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never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hear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bluster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tumult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haven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refuge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from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pains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sorrows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sufferings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cruelties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scintillant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fire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lust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capriciousness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goes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All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wars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disputes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killings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among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human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end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fierceness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conflicts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self-praise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subside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depth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dark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soil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narrow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pass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grave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 </a:t>
            </a:r>
            <a:endParaRPr lang="cs-CZ" sz="8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did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exist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everyone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long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despair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rise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up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sky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Everyone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curse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nature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How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frightening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painful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would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were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endless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hard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arduous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test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extinguishes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beguiling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lights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wellspring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kindness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dries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up,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coldness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darkness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ugliness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befalls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which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remedies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situation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It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which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puts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stature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wrinkled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faces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afflicted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bodies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resting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places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 </a:t>
            </a:r>
            <a:endParaRPr lang="cs-CZ" sz="8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death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lessen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sadness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sorrow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take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heavy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burden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shoulders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put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end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misery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wandering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ill-fated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unhappy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antidote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grief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despair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make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tearful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eyes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dry.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like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compassionate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mother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embraces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caresses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her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child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puts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him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sleep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after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stormy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like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- bitter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fierce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do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drag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man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aberration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depravity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throw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him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to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horrible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whirlpool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laugh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meanness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lowness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selfishness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stinginess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greediness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human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beings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hide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indecent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acts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Who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has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drunk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poisonous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wine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? Man has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created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terrifying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image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glorious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angel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regarded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as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raging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Devil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afraid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?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do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double-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cross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accuse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?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shining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light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but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take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darkness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auspicious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angel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kindness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but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mourn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loudly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when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arrive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not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messenger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mourning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lamentation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a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cure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sad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hearts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open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door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hope to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hopeless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entertain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weary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helpless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caravan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life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and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relieve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from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suffering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of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their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journey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praiseworthy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You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 are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everlasting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... </a:t>
            </a:r>
            <a:endParaRPr lang="cs-CZ" sz="8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Ghent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cs-CZ" sz="800" b="0" i="0" dirty="0" err="1">
                <a:effectLst/>
                <a:latin typeface="Times New Roman" panose="02020603050405020304" pitchFamily="18" charset="0"/>
              </a:rPr>
              <a:t>Belgium</a:t>
            </a:r>
            <a:r>
              <a:rPr lang="cs-CZ" sz="800" b="0" i="0" dirty="0">
                <a:effectLst/>
                <a:latin typeface="Times New Roman" panose="02020603050405020304" pitchFamily="18" charset="0"/>
              </a:rPr>
              <a:t> </a:t>
            </a:r>
          </a:p>
          <a:p>
            <a:pPr rtl="0" fontAlgn="base">
              <a:lnSpc>
                <a:spcPct val="100000"/>
              </a:lnSpc>
            </a:pPr>
            <a:r>
              <a:rPr lang="cs-CZ" sz="800" dirty="0">
                <a:latin typeface="Times New Roman" panose="02020603050405020304" pitchFamily="18" charset="0"/>
              </a:rPr>
              <a:t>Dole obr. H. domu, </a:t>
            </a:r>
            <a:r>
              <a:rPr lang="fa-IR" sz="800" dirty="0"/>
              <a:t>استان تهران، شهرستان تهران، خیابان سعدی، بالاتر از خیابان منوچهری، ضلع جنوب غربی بیمارستان </a:t>
            </a:r>
            <a:r>
              <a:rPr lang="fa-IR" sz="800" dirty="0" err="1"/>
              <a:t>امیراعلم</a:t>
            </a:r>
            <a:r>
              <a:rPr lang="fa-IR" sz="800" dirty="0"/>
              <a:t>، خیابان شهید تقوی (خیابان هدایت) پلاک ۳، کنار خانه سفیر کبیر دانمارک</a:t>
            </a:r>
            <a:endParaRPr lang="cs-CZ" sz="800" b="0" i="0" dirty="0">
              <a:effectLst/>
            </a:endParaRPr>
          </a:p>
          <a:p>
            <a:pPr>
              <a:lnSpc>
                <a:spcPct val="100000"/>
              </a:lnSpc>
            </a:pPr>
            <a:endParaRPr lang="cs-CZ" sz="800" dirty="0"/>
          </a:p>
        </p:txBody>
      </p:sp>
      <p:pic>
        <p:nvPicPr>
          <p:cNvPr id="1028" name="Picture 4" descr="خانه صادق هدایت | ایران بهتر">
            <a:extLst>
              <a:ext uri="{FF2B5EF4-FFF2-40B4-BE49-F238E27FC236}">
                <a16:creationId xmlns:a16="http://schemas.microsoft.com/office/drawing/2014/main" id="{41D5D69D-8DE7-4069-BB20-1A829BFA6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9280" y="3870242"/>
            <a:ext cx="4917439" cy="27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37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3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79B3792-F2F4-400D-83F1-52DB2D72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pPr rtl="0" fontAlgn="base"/>
            <a:r>
              <a:rPr lang="cs-CZ" sz="2800" b="1" i="0" u="sng" err="1">
                <a:effectLst/>
                <a:latin typeface="Calibri" panose="020F0502020204030204" pitchFamily="34" charset="0"/>
              </a:rPr>
              <a:t>Hedájat</a:t>
            </a:r>
            <a:r>
              <a:rPr lang="cs-CZ" sz="2800" b="1" i="0" u="sng">
                <a:effectLst/>
                <a:latin typeface="Calibri" panose="020F0502020204030204" pitchFamily="34" charset="0"/>
              </a:rPr>
              <a:t> – zakladatel tradice literární kritiky v Íránu</a:t>
            </a:r>
            <a:r>
              <a:rPr lang="cs-CZ" sz="2800" b="0" i="0">
                <a:effectLst/>
                <a:latin typeface="Calibri" panose="020F0502020204030204" pitchFamily="34" charset="0"/>
              </a:rPr>
              <a:t>. </a:t>
            </a:r>
            <a:br>
              <a:rPr lang="cs-CZ" sz="2800" b="0" i="0">
                <a:effectLst/>
              </a:rPr>
            </a:br>
            <a:r>
              <a:rPr lang="cs-CZ" sz="2800" b="0" i="0">
                <a:effectLst/>
                <a:latin typeface="Times New Roman" panose="02020603050405020304" pitchFamily="18" charset="0"/>
              </a:rPr>
              <a:t> </a:t>
            </a:r>
            <a:br>
              <a:rPr lang="cs-CZ" sz="2800" b="0" i="0">
                <a:effectLst/>
              </a:rPr>
            </a:br>
            <a:endParaRPr lang="cs-CZ" sz="280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A9E2CA-A65E-43FC-8E25-C8A9B2EC3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pPr rtl="0" fontAlgn="base"/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Práce např. o </a:t>
            </a:r>
            <a:r>
              <a:rPr lang="cs-CZ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Chajjámovi</a:t>
            </a: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a jeho </a:t>
            </a:r>
            <a:r>
              <a:rPr lang="cs-CZ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Nourúznáme</a:t>
            </a: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cs-CZ" b="0" i="0" dirty="0">
              <a:solidFill>
                <a:schemeClr val="tx1"/>
              </a:solidFill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zakladatel žánru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qazzie</a:t>
            </a:r>
            <a:r>
              <a:rPr lang="cs-CZ" b="1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(parodie</a:t>
            </a: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fa-IR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قضیه</a:t>
            </a:r>
            <a:r>
              <a:rPr lang="fa-IR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  </a:t>
            </a:r>
            <a:endParaRPr lang="fa-IR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Vagh</a:t>
            </a:r>
            <a:r>
              <a:rPr lang="cs-CZ" b="1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Vagh</a:t>
            </a:r>
            <a:r>
              <a:rPr lang="cs-CZ" b="1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Sáháb</a:t>
            </a:r>
            <a:r>
              <a:rPr lang="cs-CZ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  </a:t>
            </a:r>
            <a:r>
              <a:rPr lang="fa-IR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وغ </a:t>
            </a:r>
            <a:r>
              <a:rPr lang="fa-IR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وغ</a:t>
            </a:r>
            <a:r>
              <a:rPr lang="fa-IR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a-IR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ساهاب</a:t>
            </a:r>
            <a:r>
              <a:rPr lang="fa-IR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„</a:t>
            </a:r>
            <a:r>
              <a:rPr lang="cs-CZ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Pan klanící se zírající“ 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vyšlo r. 1933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 rtl="0" fontAlgn="base">
              <a:buNone/>
            </a:pP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  <a:endParaRPr lang="cs-CZ" b="0" i="0" dirty="0">
              <a:solidFill>
                <a:schemeClr val="tx1"/>
              </a:solidFill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dílo </a:t>
            </a:r>
            <a:r>
              <a:rPr lang="cs-CZ" b="1" i="0" u="sng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Moderní styly v perské poezii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– 1941 vytváří nové termíny, např. </a:t>
            </a:r>
            <a:r>
              <a:rPr lang="cs-CZ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nesmyslnismus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</a:t>
            </a:r>
            <a:r>
              <a:rPr lang="cs-CZ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čarandism</a:t>
            </a:r>
            <a:r>
              <a:rPr lang="cs-CZ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.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a-IR" b="0" i="0" dirty="0">
                <a:solidFill>
                  <a:schemeClr val="tx1"/>
                </a:solidFill>
                <a:effectLst/>
              </a:rPr>
              <a:t>پیام کافکا</a:t>
            </a:r>
            <a:r>
              <a:rPr lang="cs-CZ" b="0" i="0" dirty="0">
                <a:solidFill>
                  <a:schemeClr val="tx1"/>
                </a:solidFill>
                <a:effectLst/>
              </a:rPr>
              <a:t>   - 1948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6146" name="Picture 2" descr="کتاب وغ وغ ساهاب اثر صادق هدایت انتشارات الماس پارسیان | دیجی‌کالا">
            <a:extLst>
              <a:ext uri="{FF2B5EF4-FFF2-40B4-BE49-F238E27FC236}">
                <a16:creationId xmlns:a16="http://schemas.microsoft.com/office/drawing/2014/main" id="{B9226DE7-94E3-456D-8588-4A4E886EF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0787" y="1600709"/>
            <a:ext cx="3656581" cy="365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375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FE2CCE-EDE9-406A-AA7B-BB0B9E98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E2E01E-87FF-44D4-9BCB-C8BD09791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pPr rtl="0" fontAlgn="base">
              <a:lnSpc>
                <a:spcPct val="100000"/>
              </a:lnSpc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 návratu do Teheránu </a:t>
            </a:r>
            <a:r>
              <a:rPr lang="cs-CZ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povídková sbírka </a:t>
            </a:r>
            <a:r>
              <a:rPr lang="cs-CZ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Pohřbený zaživa 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1930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 </a:t>
            </a:r>
            <a:endParaRPr lang="cs-CZ" sz="19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Íránu civilní zaměstnání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Teheránu - intelektuální spolek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(čtyřka) - </a:t>
            </a:r>
            <a:r>
              <a:rPr lang="fa-IR" sz="19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گروه </a:t>
            </a:r>
            <a:r>
              <a:rPr lang="fa-IR" sz="19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ربعه</a:t>
            </a:r>
            <a:r>
              <a:rPr lang="fa-IR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 </a:t>
            </a:r>
            <a:endParaRPr lang="cs-CZ" sz="1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obdoba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(zkratka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odabá</a:t>
            </a:r>
            <a:r>
              <a:rPr lang="cs-CZ" sz="19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-je </a:t>
            </a:r>
            <a:r>
              <a:rPr lang="cs-CZ" sz="19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sedm učenců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a-IR" sz="19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ادبای سبعه</a:t>
            </a:r>
            <a:r>
              <a:rPr lang="fa-IR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cs-CZ" sz="19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členové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Bozorg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Alaví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cs-CZ" sz="1900" dirty="0">
                <a:solidFill>
                  <a:srgbClr val="000000"/>
                </a:solidFill>
              </a:rPr>
              <a:t>1904 – 1997)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Modžtabá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Minoví (</a:t>
            </a:r>
            <a:r>
              <a:rPr lang="cs-CZ" sz="1900" dirty="0">
                <a:solidFill>
                  <a:srgbClr val="000000"/>
                </a:solidFill>
              </a:rPr>
              <a:t>1903 – 1977)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Mas´úd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Farzád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(</a:t>
            </a:r>
            <a:r>
              <a:rPr lang="en-US" sz="1900" dirty="0">
                <a:solidFill>
                  <a:srgbClr val="000000"/>
                </a:solidFill>
              </a:rPr>
              <a:t>1906</a:t>
            </a:r>
            <a:r>
              <a:rPr lang="cs-CZ" sz="1900" dirty="0">
                <a:solidFill>
                  <a:srgbClr val="000000"/>
                </a:solidFill>
              </a:rPr>
              <a:t> –</a:t>
            </a:r>
            <a:r>
              <a:rPr lang="en-US" sz="1900" dirty="0">
                <a:solidFill>
                  <a:srgbClr val="000000"/>
                </a:solidFill>
              </a:rPr>
              <a:t> 1981</a:t>
            </a:r>
            <a:r>
              <a:rPr lang="cs-CZ" sz="1900" dirty="0">
                <a:solidFill>
                  <a:srgbClr val="000000"/>
                </a:solidFill>
              </a:rPr>
              <a:t>)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editor časopisu </a:t>
            </a:r>
            <a:r>
              <a:rPr lang="fa-IR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سخن 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- významného literárně společenského časopisu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Roku </a:t>
            </a:r>
            <a:r>
              <a:rPr lang="cs-CZ" sz="1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1936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9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Rab´a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oficiálně rozpuštěna</a:t>
            </a:r>
          </a:p>
          <a:p>
            <a:pPr>
              <a:lnSpc>
                <a:spcPct val="100000"/>
              </a:lnSpc>
            </a:pPr>
            <a:endParaRPr lang="cs-CZ" sz="19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MINOVI, MOJTABA – Encyclopaedia Iranica">
            <a:extLst>
              <a:ext uri="{FF2B5EF4-FFF2-40B4-BE49-F238E27FC236}">
                <a16:creationId xmlns:a16="http://schemas.microsoft.com/office/drawing/2014/main" id="{6B8C2A80-1648-4A0F-B0F0-C34DC2185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7584" y="482321"/>
            <a:ext cx="1972078" cy="278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Obsah obrázku text, exteriér, osoba, stojící&#10;&#10;Popis byl vytvořen automaticky">
            <a:extLst>
              <a:ext uri="{FF2B5EF4-FFF2-40B4-BE49-F238E27FC236}">
                <a16:creationId xmlns:a16="http://schemas.microsoft.com/office/drawing/2014/main" id="{458E9DA3-24F4-4E70-82C9-5AED10476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704" y="3429000"/>
            <a:ext cx="1913838" cy="294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6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3CAF63D-27C4-4E89-AB12-CBFC35975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354" y="484631"/>
            <a:ext cx="6306309" cy="155449"/>
          </a:xfrm>
        </p:spPr>
        <p:txBody>
          <a:bodyPr>
            <a:noAutofit/>
          </a:bodyPr>
          <a:lstStyle/>
          <a:p>
            <a:endParaRPr lang="cs-CZ" sz="8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B40E08-0FBD-45C9-85C5-E6732B987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881" y="640080"/>
            <a:ext cx="6634480" cy="5733287"/>
          </a:xfrm>
        </p:spPr>
        <p:txBody>
          <a:bodyPr>
            <a:normAutofit lnSpcReduction="10000"/>
          </a:bodyPr>
          <a:lstStyle/>
          <a:p>
            <a:pPr rtl="0" fontAlgn="base">
              <a:lnSpc>
                <a:spcPct val="100000"/>
              </a:lnSpc>
            </a:pPr>
            <a:r>
              <a:rPr lang="cs-CZ" sz="24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Indie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 sz="24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Hedájat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(1937-39)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středoperština</a:t>
            </a:r>
            <a:endParaRPr lang="cs-CZ" sz="24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překládá do moderní perštiny (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Jašty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spisy o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Ardašírovi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…)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Vydal zde </a:t>
            </a:r>
            <a:r>
              <a:rPr lang="cs-CZ" sz="2400" b="1" i="0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Búf</a:t>
            </a:r>
            <a:r>
              <a:rPr lang="cs-CZ" sz="24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-e kúr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 </a:t>
            </a:r>
            <a:endParaRPr lang="cs-CZ" sz="24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zaměstnán na  </a:t>
            </a:r>
            <a:r>
              <a:rPr lang="fa-IR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اداره ی موسیقی کشور</a:t>
            </a:r>
            <a:endParaRPr lang="cs-CZ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k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úřadu náležel i časopis </a:t>
            </a:r>
            <a:r>
              <a:rPr lang="fa-IR" sz="2400" b="1" i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مجلهٔ</a:t>
            </a:r>
            <a:r>
              <a:rPr lang="fa-IR" sz="2400" b="1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موسیقی</a:t>
            </a:r>
            <a:r>
              <a:rPr lang="fa-IR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,</a:t>
            </a:r>
            <a:endParaRPr lang="cs-CZ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fa-IR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</a:pPr>
            <a:r>
              <a:rPr lang="fa-IR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ke konci života - opium</a:t>
            </a:r>
            <a:endParaRPr lang="cs-CZ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na konci roku 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1950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odjíždí do Paříže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1951 si ve svém malém bytě pustil plyn, je pohřben v Paříži. 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„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Odjel jsem a zlomil vaše srdce, uvidíme se v soudný den“ </a:t>
            </a:r>
            <a:endParaRPr lang="cs-CZ" sz="24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700" dirty="0">
              <a:solidFill>
                <a:srgbClr val="000000"/>
              </a:solidFill>
            </a:endParaRPr>
          </a:p>
        </p:txBody>
      </p:sp>
      <p:pic>
        <p:nvPicPr>
          <p:cNvPr id="7" name="Obrázek 6" descr="Obsah obrázku země, exteriér, květina, rostlina&#10;&#10;Popis byl vytvořen automaticky">
            <a:extLst>
              <a:ext uri="{FF2B5EF4-FFF2-40B4-BE49-F238E27FC236}">
                <a16:creationId xmlns:a16="http://schemas.microsoft.com/office/drawing/2014/main" id="{97DCD66A-56B2-4937-85C7-62FD56209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891" y="482321"/>
            <a:ext cx="2089464" cy="2785952"/>
          </a:xfrm>
          <a:prstGeom prst="rect">
            <a:avLst/>
          </a:prstGeom>
        </p:spPr>
      </p:pic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E97CC603-AD2A-48FB-B660-B5B697A10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4635" y="3429000"/>
            <a:ext cx="1877977" cy="294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نیرنگستان - کتاب هایی که می خوانیم">
            <a:extLst>
              <a:ext uri="{FF2B5EF4-FFF2-40B4-BE49-F238E27FC236}">
                <a16:creationId xmlns:a16="http://schemas.microsoft.com/office/drawing/2014/main" id="{F84E7522-0430-47C5-8707-F83B89B98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656"/>
          <a:stretch/>
        </p:blipFill>
        <p:spPr bwMode="auto">
          <a:xfrm>
            <a:off x="7338646" y="10"/>
            <a:ext cx="485335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Freeform 10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27100F-9FD5-44E8-A69C-42B1E00D3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680" y="382385"/>
            <a:ext cx="5785268" cy="308495"/>
          </a:xfrm>
        </p:spPr>
        <p:txBody>
          <a:bodyPr>
            <a:normAutofit/>
          </a:bodyPr>
          <a:lstStyle/>
          <a:p>
            <a:endParaRPr lang="cs-CZ" sz="8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D351A6-D73E-4E73-A022-3E768B8C5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1"/>
            <a:ext cx="6015897" cy="3593591"/>
          </a:xfrm>
        </p:spPr>
        <p:txBody>
          <a:bodyPr>
            <a:normAutofit/>
          </a:bodyPr>
          <a:lstStyle/>
          <a:p>
            <a:pPr rtl="0" fontAlgn="base">
              <a:lnSpc>
                <a:spcPct val="100000"/>
              </a:lnSpc>
            </a:pPr>
            <a:r>
              <a:rPr lang="cs-CZ" b="1" i="0" u="sng" dirty="0" err="1">
                <a:effectLst/>
                <a:latin typeface="Times New Roman" panose="02020603050405020304" pitchFamily="18" charset="0"/>
              </a:rPr>
              <a:t>Folkoristika</a:t>
            </a:r>
            <a:r>
              <a:rPr lang="cs-CZ" b="1" i="0" dirty="0">
                <a:effectLst/>
                <a:latin typeface="Times New Roman" panose="02020603050405020304" pitchFamily="18" charset="0"/>
              </a:rPr>
              <a:t> </a:t>
            </a:r>
            <a:r>
              <a:rPr lang="cs-CZ" b="0" i="0" dirty="0">
                <a:effectLst/>
                <a:latin typeface="Times New Roman" panose="02020603050405020304" pitchFamily="18" charset="0"/>
              </a:rPr>
              <a:t>    </a:t>
            </a:r>
            <a:endParaRPr lang="cs-CZ" b="0" i="0" dirty="0">
              <a:effectLst/>
            </a:endParaRPr>
          </a:p>
          <a:p>
            <a:pPr marL="0" indent="0" rtl="0" fontAlgn="base">
              <a:lnSpc>
                <a:spcPct val="100000"/>
              </a:lnSpc>
              <a:buNone/>
            </a:pPr>
            <a:endParaRPr lang="cs-CZ" b="0" i="0" dirty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1" i="0" dirty="0" err="1">
                <a:effectLst/>
                <a:latin typeface="Times New Roman" panose="02020603050405020304" pitchFamily="18" charset="0"/>
              </a:rPr>
              <a:t>Ousáne</a:t>
            </a:r>
            <a:r>
              <a:rPr lang="cs-CZ" b="1" i="0" dirty="0">
                <a:effectLst/>
                <a:latin typeface="Times New Roman" panose="02020603050405020304" pitchFamily="18" charset="0"/>
              </a:rPr>
              <a:t>  </a:t>
            </a:r>
            <a:r>
              <a:rPr lang="fa-IR" b="1" i="0" dirty="0" err="1">
                <a:effectLst/>
                <a:latin typeface="Times New Roman" panose="02020603050405020304" pitchFamily="18" charset="0"/>
              </a:rPr>
              <a:t>اوسانه</a:t>
            </a:r>
            <a:r>
              <a:rPr lang="fa-IR" b="1" i="0" dirty="0">
                <a:effectLst/>
                <a:latin typeface="Times New Roman" panose="02020603050405020304" pitchFamily="18" charset="0"/>
              </a:rPr>
              <a:t> – </a:t>
            </a:r>
            <a:r>
              <a:rPr lang="cs-CZ" dirty="0">
                <a:latin typeface="Times New Roman" panose="02020603050405020304" pitchFamily="18" charset="0"/>
              </a:rPr>
              <a:t>   </a:t>
            </a:r>
            <a:r>
              <a:rPr lang="cs-CZ" b="1" i="0" dirty="0">
                <a:effectLst/>
                <a:latin typeface="Times New Roman" panose="02020603050405020304" pitchFamily="18" charset="0"/>
              </a:rPr>
              <a:t> 1932 </a:t>
            </a:r>
            <a:endParaRPr lang="cs-CZ" b="0" i="0" dirty="0">
              <a:effectLst/>
              <a:latin typeface="Cambria" panose="020405030504060302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1" i="0" dirty="0" err="1">
                <a:effectLst/>
                <a:latin typeface="Times New Roman" panose="02020603050405020304" pitchFamily="18" charset="0"/>
              </a:rPr>
              <a:t>Najrangistán</a:t>
            </a:r>
            <a:r>
              <a:rPr lang="cs-CZ" b="1" i="0" dirty="0">
                <a:effectLst/>
                <a:latin typeface="Times New Roman" panose="02020603050405020304" pitchFamily="18" charset="0"/>
              </a:rPr>
              <a:t> –  </a:t>
            </a:r>
            <a:r>
              <a:rPr lang="fa-IR" b="1" i="1" dirty="0">
                <a:effectLst/>
                <a:latin typeface="Times New Roman" panose="02020603050405020304" pitchFamily="18" charset="0"/>
              </a:rPr>
              <a:t>نیرنگستان - 1934</a:t>
            </a:r>
            <a:r>
              <a:rPr lang="fa-IR" b="0" i="0" dirty="0">
                <a:effectLst/>
                <a:latin typeface="Times New Roman" panose="02020603050405020304" pitchFamily="18" charset="0"/>
              </a:rPr>
              <a:t> </a:t>
            </a:r>
            <a:endParaRPr lang="fa-IR" b="0" i="0" dirty="0">
              <a:effectLst/>
              <a:latin typeface="Cambria" panose="02040503050406030204" pitchFamily="18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o</a:t>
            </a:r>
            <a:r>
              <a:rPr lang="cs-CZ" b="0" i="0" dirty="0">
                <a:effectLst/>
                <a:latin typeface="Calibri" panose="020F0502020204030204" pitchFamily="34" charset="0"/>
              </a:rPr>
              <a:t>rálně tradované příběhy, bajky o zvířatech, ukolébavky, písně, rituály, pověry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p</a:t>
            </a:r>
            <a:r>
              <a:rPr lang="cs-CZ" b="0" i="0" dirty="0">
                <a:effectLst/>
                <a:latin typeface="Calibri" panose="020F0502020204030204" pitchFamily="34" charset="0"/>
              </a:rPr>
              <a:t>racoval v rozhlase jako editor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0" i="0" dirty="0">
                <a:effectLst/>
                <a:latin typeface="Times New Roman" panose="02020603050405020304" pitchFamily="18" charset="0"/>
              </a:rPr>
              <a:t>studoval buddhismus, velmi ovlivněn myšlenkou predestinace, převtělování </a:t>
            </a:r>
          </a:p>
          <a:p>
            <a:pPr marL="0" indent="0" rtl="0" fontAlgn="base">
              <a:lnSpc>
                <a:spcPct val="100000"/>
              </a:lnSpc>
              <a:buNone/>
            </a:pPr>
            <a:endParaRPr lang="cs-CZ" b="0" i="0" dirty="0">
              <a:effectLst/>
            </a:endParaRPr>
          </a:p>
          <a:p>
            <a:pPr>
              <a:lnSpc>
                <a:spcPct val="10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7575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Freeform 10">
            <a:extLst>
              <a:ext uri="{FF2B5EF4-FFF2-40B4-BE49-F238E27FC236}">
                <a16:creationId xmlns:a16="http://schemas.microsoft.com/office/drawing/2014/main" id="{B2993EF1-19E1-473A-8A3F-1D7B24951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212EFA7-5FEF-4401-A3F3-2EA1E09DE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5527033" cy="1492132"/>
          </a:xfrm>
        </p:spPr>
        <p:txBody>
          <a:bodyPr>
            <a:normAutofit/>
          </a:bodyPr>
          <a:lstStyle/>
          <a:p>
            <a:r>
              <a:rPr lang="cs-CZ" sz="3600" b="0" i="0">
                <a:effectLst/>
                <a:latin typeface="Times New Roman" panose="02020603050405020304" pitchFamily="18" charset="0"/>
              </a:rPr>
              <a:t>Povídkové sbírky:  </a:t>
            </a:r>
            <a:br>
              <a:rPr lang="cs-CZ" sz="3600" b="0" i="0">
                <a:effectLst/>
              </a:rPr>
            </a:br>
            <a:endParaRPr lang="cs-CZ" sz="3600"/>
          </a:p>
        </p:txBody>
      </p:sp>
      <p:sp>
        <p:nvSpPr>
          <p:cNvPr id="5128" name="Rectangle 72">
            <a:extLst>
              <a:ext uri="{FF2B5EF4-FFF2-40B4-BE49-F238E27FC236}">
                <a16:creationId xmlns:a16="http://schemas.microsoft.com/office/drawing/2014/main" id="{F50C5101-CD9E-4E96-A827-ACA768C31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58EE47-1755-4031-A117-E582598AA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1" y="1107441"/>
            <a:ext cx="5733284" cy="4772152"/>
          </a:xfrm>
        </p:spPr>
        <p:txBody>
          <a:bodyPr>
            <a:normAutofit lnSpcReduction="10000"/>
          </a:bodyPr>
          <a:lstStyle/>
          <a:p>
            <a:pPr rtl="0" fontAlgn="base">
              <a:lnSpc>
                <a:spcPct val="100000"/>
              </a:lnSpc>
            </a:pPr>
            <a:r>
              <a:rPr lang="cs-CZ" sz="16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1930 - </a:t>
            </a:r>
            <a:r>
              <a:rPr lang="fa-IR" sz="16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زنده به گور</a:t>
            </a:r>
            <a:r>
              <a:rPr lang="fa-IR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  Pohřbený zaživa – 8 povídek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cs-CZ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Tehrán</a:t>
            </a:r>
            <a:endParaRPr lang="cs-CZ" sz="1600" b="0" i="0" dirty="0">
              <a:solidFill>
                <a:schemeClr val="tx1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Součástí též stejnojmenná povídka </a:t>
            </a:r>
            <a:r>
              <a:rPr lang="cs-CZ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Zende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be</a:t>
            </a:r>
            <a:r>
              <a:rPr lang="cs-CZ" sz="16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gúr</a:t>
            </a:r>
            <a:r>
              <a:rPr lang="cs-CZ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s autobiografickými prvky  </a:t>
            </a: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fascinace  smrtí, hlavní hrdina přemýšlí o sebevraždě</a:t>
            </a: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Otázky po smyslu života, lidské bezvýznamnosti</a:t>
            </a: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“</a:t>
            </a:r>
            <a:r>
              <a:rPr lang="cs-CZ" sz="16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Ne, nejsem ani živý ani spící. Není nic, co bych měl rád, není nic, co bych nenáviděl....Mrtvým již více nezávidím. Pokládejte mě za toho, kdo již náleží do jejich světa. Jsem s nimi. Jsem pohřben zaživa...”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Yarshater</a:t>
            </a: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íránská společnost v „přechodu“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Literární hledisko - vnitřní monolog, úsporný jazyk, koncisní věty</a:t>
            </a:r>
          </a:p>
          <a:p>
            <a:pPr algn="l" rtl="0" fontAlgn="base"/>
            <a:r>
              <a:rPr lang="cs-CZ" sz="1800" b="1" i="0" u="sng" dirty="0" err="1">
                <a:effectLst/>
                <a:latin typeface="Calibri" panose="020F0502020204030204" pitchFamily="34" charset="0"/>
              </a:rPr>
              <a:t>Abdží</a:t>
            </a:r>
            <a:r>
              <a:rPr lang="cs-CZ" sz="1800" b="1" i="0" u="sng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1" i="0" u="sng" dirty="0" err="1">
                <a:effectLst/>
                <a:latin typeface="Calibri" panose="020F0502020204030204" pitchFamily="34" charset="0"/>
              </a:rPr>
              <a:t>chánum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– 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آبجی خانوم   </a:t>
            </a:r>
            <a:endParaRPr lang="cs-CZ" sz="1400" b="0" i="0" dirty="0">
              <a:effectLst/>
            </a:endParaRPr>
          </a:p>
          <a:p>
            <a:pPr algn="l" rtl="0" fontAlgn="base"/>
            <a:r>
              <a:rPr lang="cs-CZ" sz="1800" b="0" i="0" dirty="0">
                <a:effectLst/>
                <a:latin typeface="Calibri" panose="020F0502020204030204" pitchFamily="34" charset="0"/>
              </a:rPr>
              <a:t> 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Morde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chorhá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- 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مرده </a:t>
            </a:r>
            <a:r>
              <a:rPr lang="fa-IR" sz="1800" b="0" i="0" dirty="0" err="1">
                <a:effectLst/>
                <a:latin typeface="Calibri" panose="020F0502020204030204" pitchFamily="34" charset="0"/>
              </a:rPr>
              <a:t>خورها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 </a:t>
            </a:r>
            <a:endParaRPr lang="cs-CZ" sz="1800" b="0" i="0" dirty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fa-IR" sz="2400" b="0" i="0" dirty="0">
                <a:effectLst/>
              </a:rPr>
              <a:t>آتش پرست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b="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5129" name="Freeform 22">
            <a:extLst>
              <a:ext uri="{FF2B5EF4-FFF2-40B4-BE49-F238E27FC236}">
                <a16:creationId xmlns:a16="http://schemas.microsoft.com/office/drawing/2014/main" id="{588FC0EF-FB5A-4AF3-A7C1-57F4582BF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 flipH="1">
            <a:off x="6909478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DB19D2F-9F08-47D1-A104-0BE7E3011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6365" y="2"/>
            <a:ext cx="5149751" cy="3402351"/>
          </a:xfrm>
          <a:custGeom>
            <a:avLst/>
            <a:gdLst>
              <a:gd name="connsiteX0" fmla="*/ 189795 w 5149751"/>
              <a:gd name="connsiteY0" fmla="*/ 0 h 3402351"/>
              <a:gd name="connsiteX1" fmla="*/ 5149751 w 5149751"/>
              <a:gd name="connsiteY1" fmla="*/ 0 h 3402351"/>
              <a:gd name="connsiteX2" fmla="*/ 5149751 w 5149751"/>
              <a:gd name="connsiteY2" fmla="*/ 3402351 h 3402351"/>
              <a:gd name="connsiteX3" fmla="*/ 1262 w 5149751"/>
              <a:gd name="connsiteY3" fmla="*/ 3402351 h 3402351"/>
              <a:gd name="connsiteX4" fmla="*/ 3359 w 5149751"/>
              <a:gd name="connsiteY4" fmla="*/ 3360737 h 3402351"/>
              <a:gd name="connsiteX5" fmla="*/ 11757 w 5149751"/>
              <a:gd name="connsiteY5" fmla="*/ 3300412 h 3402351"/>
              <a:gd name="connsiteX6" fmla="*/ 23514 w 5149751"/>
              <a:gd name="connsiteY6" fmla="*/ 3248025 h 3402351"/>
              <a:gd name="connsiteX7" fmla="*/ 38631 w 5149751"/>
              <a:gd name="connsiteY7" fmla="*/ 3201987 h 3402351"/>
              <a:gd name="connsiteX8" fmla="*/ 55427 w 5149751"/>
              <a:gd name="connsiteY8" fmla="*/ 3160712 h 3402351"/>
              <a:gd name="connsiteX9" fmla="*/ 75582 w 5149751"/>
              <a:gd name="connsiteY9" fmla="*/ 3121025 h 3402351"/>
              <a:gd name="connsiteX10" fmla="*/ 95737 w 5149751"/>
              <a:gd name="connsiteY10" fmla="*/ 3084512 h 3402351"/>
              <a:gd name="connsiteX11" fmla="*/ 115892 w 5149751"/>
              <a:gd name="connsiteY11" fmla="*/ 3046412 h 3402351"/>
              <a:gd name="connsiteX12" fmla="*/ 134368 w 5149751"/>
              <a:gd name="connsiteY12" fmla="*/ 3009900 h 3402351"/>
              <a:gd name="connsiteX13" fmla="*/ 152844 w 5149751"/>
              <a:gd name="connsiteY13" fmla="*/ 2967037 h 3402351"/>
              <a:gd name="connsiteX14" fmla="*/ 167959 w 5149751"/>
              <a:gd name="connsiteY14" fmla="*/ 2922587 h 3402351"/>
              <a:gd name="connsiteX15" fmla="*/ 178037 w 5149751"/>
              <a:gd name="connsiteY15" fmla="*/ 2868612 h 3402351"/>
              <a:gd name="connsiteX16" fmla="*/ 188115 w 5149751"/>
              <a:gd name="connsiteY16" fmla="*/ 2809875 h 3402351"/>
              <a:gd name="connsiteX17" fmla="*/ 189795 w 5149751"/>
              <a:gd name="connsiteY17" fmla="*/ 2741612 h 3402351"/>
              <a:gd name="connsiteX18" fmla="*/ 188115 w 5149751"/>
              <a:gd name="connsiteY18" fmla="*/ 2671762 h 3402351"/>
              <a:gd name="connsiteX19" fmla="*/ 178037 w 5149751"/>
              <a:gd name="connsiteY19" fmla="*/ 2613025 h 3402351"/>
              <a:gd name="connsiteX20" fmla="*/ 167959 w 5149751"/>
              <a:gd name="connsiteY20" fmla="*/ 2560637 h 3402351"/>
              <a:gd name="connsiteX21" fmla="*/ 152844 w 5149751"/>
              <a:gd name="connsiteY21" fmla="*/ 2513012 h 3402351"/>
              <a:gd name="connsiteX22" fmla="*/ 134368 w 5149751"/>
              <a:gd name="connsiteY22" fmla="*/ 2471737 h 3402351"/>
              <a:gd name="connsiteX23" fmla="*/ 115892 w 5149751"/>
              <a:gd name="connsiteY23" fmla="*/ 2433637 h 3402351"/>
              <a:gd name="connsiteX24" fmla="*/ 95737 w 5149751"/>
              <a:gd name="connsiteY24" fmla="*/ 2395537 h 3402351"/>
              <a:gd name="connsiteX25" fmla="*/ 75582 w 5149751"/>
              <a:gd name="connsiteY25" fmla="*/ 2359025 h 3402351"/>
              <a:gd name="connsiteX26" fmla="*/ 55427 w 5149751"/>
              <a:gd name="connsiteY26" fmla="*/ 2319337 h 3402351"/>
              <a:gd name="connsiteX27" fmla="*/ 38631 w 5149751"/>
              <a:gd name="connsiteY27" fmla="*/ 2278062 h 3402351"/>
              <a:gd name="connsiteX28" fmla="*/ 23514 w 5149751"/>
              <a:gd name="connsiteY28" fmla="*/ 2232025 h 3402351"/>
              <a:gd name="connsiteX29" fmla="*/ 11757 w 5149751"/>
              <a:gd name="connsiteY29" fmla="*/ 2179637 h 3402351"/>
              <a:gd name="connsiteX30" fmla="*/ 3359 w 5149751"/>
              <a:gd name="connsiteY30" fmla="*/ 2119312 h 3402351"/>
              <a:gd name="connsiteX31" fmla="*/ 0 w 5149751"/>
              <a:gd name="connsiteY31" fmla="*/ 2051050 h 3402351"/>
              <a:gd name="connsiteX32" fmla="*/ 3359 w 5149751"/>
              <a:gd name="connsiteY32" fmla="*/ 1982787 h 3402351"/>
              <a:gd name="connsiteX33" fmla="*/ 11757 w 5149751"/>
              <a:gd name="connsiteY33" fmla="*/ 1922462 h 3402351"/>
              <a:gd name="connsiteX34" fmla="*/ 23514 w 5149751"/>
              <a:gd name="connsiteY34" fmla="*/ 1870075 h 3402351"/>
              <a:gd name="connsiteX35" fmla="*/ 38631 w 5149751"/>
              <a:gd name="connsiteY35" fmla="*/ 1824037 h 3402351"/>
              <a:gd name="connsiteX36" fmla="*/ 55427 w 5149751"/>
              <a:gd name="connsiteY36" fmla="*/ 1782762 h 3402351"/>
              <a:gd name="connsiteX37" fmla="*/ 75582 w 5149751"/>
              <a:gd name="connsiteY37" fmla="*/ 1743075 h 3402351"/>
              <a:gd name="connsiteX38" fmla="*/ 95737 w 5149751"/>
              <a:gd name="connsiteY38" fmla="*/ 1708150 h 3402351"/>
              <a:gd name="connsiteX39" fmla="*/ 115892 w 5149751"/>
              <a:gd name="connsiteY39" fmla="*/ 1671637 h 3402351"/>
              <a:gd name="connsiteX40" fmla="*/ 134368 w 5149751"/>
              <a:gd name="connsiteY40" fmla="*/ 1631950 h 3402351"/>
              <a:gd name="connsiteX41" fmla="*/ 152844 w 5149751"/>
              <a:gd name="connsiteY41" fmla="*/ 1589087 h 3402351"/>
              <a:gd name="connsiteX42" fmla="*/ 167959 w 5149751"/>
              <a:gd name="connsiteY42" fmla="*/ 1544637 h 3402351"/>
              <a:gd name="connsiteX43" fmla="*/ 178037 w 5149751"/>
              <a:gd name="connsiteY43" fmla="*/ 1492250 h 3402351"/>
              <a:gd name="connsiteX44" fmla="*/ 188115 w 5149751"/>
              <a:gd name="connsiteY44" fmla="*/ 1431925 h 3402351"/>
              <a:gd name="connsiteX45" fmla="*/ 189795 w 5149751"/>
              <a:gd name="connsiteY45" fmla="*/ 1363662 h 3402351"/>
              <a:gd name="connsiteX46" fmla="*/ 188115 w 5149751"/>
              <a:gd name="connsiteY46" fmla="*/ 1295400 h 3402351"/>
              <a:gd name="connsiteX47" fmla="*/ 178037 w 5149751"/>
              <a:gd name="connsiteY47" fmla="*/ 1235075 h 3402351"/>
              <a:gd name="connsiteX48" fmla="*/ 167959 w 5149751"/>
              <a:gd name="connsiteY48" fmla="*/ 1182687 h 3402351"/>
              <a:gd name="connsiteX49" fmla="*/ 152844 w 5149751"/>
              <a:gd name="connsiteY49" fmla="*/ 1136650 h 3402351"/>
              <a:gd name="connsiteX50" fmla="*/ 134368 w 5149751"/>
              <a:gd name="connsiteY50" fmla="*/ 1095375 h 3402351"/>
              <a:gd name="connsiteX51" fmla="*/ 115892 w 5149751"/>
              <a:gd name="connsiteY51" fmla="*/ 1055687 h 3402351"/>
              <a:gd name="connsiteX52" fmla="*/ 95737 w 5149751"/>
              <a:gd name="connsiteY52" fmla="*/ 1017587 h 3402351"/>
              <a:gd name="connsiteX53" fmla="*/ 75582 w 5149751"/>
              <a:gd name="connsiteY53" fmla="*/ 981075 h 3402351"/>
              <a:gd name="connsiteX54" fmla="*/ 55427 w 5149751"/>
              <a:gd name="connsiteY54" fmla="*/ 942975 h 3402351"/>
              <a:gd name="connsiteX55" fmla="*/ 38631 w 5149751"/>
              <a:gd name="connsiteY55" fmla="*/ 901700 h 3402351"/>
              <a:gd name="connsiteX56" fmla="*/ 23514 w 5149751"/>
              <a:gd name="connsiteY56" fmla="*/ 854075 h 3402351"/>
              <a:gd name="connsiteX57" fmla="*/ 11757 w 5149751"/>
              <a:gd name="connsiteY57" fmla="*/ 801687 h 3402351"/>
              <a:gd name="connsiteX58" fmla="*/ 3359 w 5149751"/>
              <a:gd name="connsiteY58" fmla="*/ 744537 h 3402351"/>
              <a:gd name="connsiteX59" fmla="*/ 0 w 5149751"/>
              <a:gd name="connsiteY59" fmla="*/ 673100 h 3402351"/>
              <a:gd name="connsiteX60" fmla="*/ 3359 w 5149751"/>
              <a:gd name="connsiteY60" fmla="*/ 606425 h 3402351"/>
              <a:gd name="connsiteX61" fmla="*/ 11757 w 5149751"/>
              <a:gd name="connsiteY61" fmla="*/ 546100 h 3402351"/>
              <a:gd name="connsiteX62" fmla="*/ 23514 w 5149751"/>
              <a:gd name="connsiteY62" fmla="*/ 496887 h 3402351"/>
              <a:gd name="connsiteX63" fmla="*/ 38631 w 5149751"/>
              <a:gd name="connsiteY63" fmla="*/ 450850 h 3402351"/>
              <a:gd name="connsiteX64" fmla="*/ 55427 w 5149751"/>
              <a:gd name="connsiteY64" fmla="*/ 409575 h 3402351"/>
              <a:gd name="connsiteX65" fmla="*/ 73902 w 5149751"/>
              <a:gd name="connsiteY65" fmla="*/ 369887 h 3402351"/>
              <a:gd name="connsiteX66" fmla="*/ 92378 w 5149751"/>
              <a:gd name="connsiteY66" fmla="*/ 334962 h 3402351"/>
              <a:gd name="connsiteX67" fmla="*/ 112533 w 5149751"/>
              <a:gd name="connsiteY67" fmla="*/ 296862 h 3402351"/>
              <a:gd name="connsiteX68" fmla="*/ 132688 w 5149751"/>
              <a:gd name="connsiteY68" fmla="*/ 260350 h 3402351"/>
              <a:gd name="connsiteX69" fmla="*/ 149484 w 5149751"/>
              <a:gd name="connsiteY69" fmla="*/ 217487 h 3402351"/>
              <a:gd name="connsiteX70" fmla="*/ 166280 w 5149751"/>
              <a:gd name="connsiteY70" fmla="*/ 174625 h 3402351"/>
              <a:gd name="connsiteX71" fmla="*/ 176358 w 5149751"/>
              <a:gd name="connsiteY71" fmla="*/ 122237 h 3402351"/>
              <a:gd name="connsiteX72" fmla="*/ 184755 w 5149751"/>
              <a:gd name="connsiteY72" fmla="*/ 66675 h 340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149751" h="3402351">
                <a:moveTo>
                  <a:pt x="189795" y="0"/>
                </a:moveTo>
                <a:lnTo>
                  <a:pt x="5149751" y="0"/>
                </a:lnTo>
                <a:lnTo>
                  <a:pt x="5149751" y="3402351"/>
                </a:lnTo>
                <a:lnTo>
                  <a:pt x="1262" y="3402351"/>
                </a:lnTo>
                <a:lnTo>
                  <a:pt x="3359" y="3360737"/>
                </a:lnTo>
                <a:lnTo>
                  <a:pt x="11757" y="3300412"/>
                </a:lnTo>
                <a:lnTo>
                  <a:pt x="23514" y="3248025"/>
                </a:lnTo>
                <a:lnTo>
                  <a:pt x="38631" y="3201987"/>
                </a:lnTo>
                <a:lnTo>
                  <a:pt x="55427" y="3160712"/>
                </a:lnTo>
                <a:lnTo>
                  <a:pt x="75582" y="3121025"/>
                </a:lnTo>
                <a:lnTo>
                  <a:pt x="95737" y="3084512"/>
                </a:lnTo>
                <a:lnTo>
                  <a:pt x="115892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59" y="2922587"/>
                </a:lnTo>
                <a:lnTo>
                  <a:pt x="178037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7" y="2613025"/>
                </a:lnTo>
                <a:lnTo>
                  <a:pt x="167959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2" y="2433637"/>
                </a:lnTo>
                <a:lnTo>
                  <a:pt x="95737" y="2395537"/>
                </a:lnTo>
                <a:lnTo>
                  <a:pt x="75582" y="2359025"/>
                </a:lnTo>
                <a:lnTo>
                  <a:pt x="55427" y="2319337"/>
                </a:lnTo>
                <a:lnTo>
                  <a:pt x="38631" y="2278062"/>
                </a:lnTo>
                <a:lnTo>
                  <a:pt x="23514" y="2232025"/>
                </a:lnTo>
                <a:lnTo>
                  <a:pt x="11757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7" y="1922462"/>
                </a:lnTo>
                <a:lnTo>
                  <a:pt x="23514" y="1870075"/>
                </a:lnTo>
                <a:lnTo>
                  <a:pt x="38631" y="1824037"/>
                </a:lnTo>
                <a:lnTo>
                  <a:pt x="55427" y="1782762"/>
                </a:lnTo>
                <a:lnTo>
                  <a:pt x="75582" y="1743075"/>
                </a:lnTo>
                <a:lnTo>
                  <a:pt x="95737" y="1708150"/>
                </a:lnTo>
                <a:lnTo>
                  <a:pt x="115892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59" y="1544637"/>
                </a:lnTo>
                <a:lnTo>
                  <a:pt x="178037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7" y="1235075"/>
                </a:lnTo>
                <a:lnTo>
                  <a:pt x="167959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2" y="1055687"/>
                </a:lnTo>
                <a:lnTo>
                  <a:pt x="95737" y="1017587"/>
                </a:lnTo>
                <a:lnTo>
                  <a:pt x="75582" y="981075"/>
                </a:lnTo>
                <a:lnTo>
                  <a:pt x="55427" y="942975"/>
                </a:lnTo>
                <a:lnTo>
                  <a:pt x="38631" y="901700"/>
                </a:lnTo>
                <a:lnTo>
                  <a:pt x="23514" y="854075"/>
                </a:lnTo>
                <a:lnTo>
                  <a:pt x="11757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7" y="546100"/>
                </a:lnTo>
                <a:lnTo>
                  <a:pt x="23514" y="496887"/>
                </a:lnTo>
                <a:lnTo>
                  <a:pt x="38631" y="450850"/>
                </a:lnTo>
                <a:lnTo>
                  <a:pt x="55427" y="409575"/>
                </a:lnTo>
                <a:lnTo>
                  <a:pt x="73902" y="369887"/>
                </a:lnTo>
                <a:lnTo>
                  <a:pt x="92378" y="334962"/>
                </a:lnTo>
                <a:lnTo>
                  <a:pt x="112533" y="296862"/>
                </a:lnTo>
                <a:lnTo>
                  <a:pt x="132688" y="260350"/>
                </a:lnTo>
                <a:lnTo>
                  <a:pt x="149484" y="217487"/>
                </a:lnTo>
                <a:lnTo>
                  <a:pt x="166280" y="174625"/>
                </a:lnTo>
                <a:lnTo>
                  <a:pt x="176358" y="122237"/>
                </a:lnTo>
                <a:lnTo>
                  <a:pt x="184755" y="66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4BA3296F-35A8-4765-9397-9E13B11A43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8154"/>
          <a:stretch/>
        </p:blipFill>
        <p:spPr>
          <a:xfrm>
            <a:off x="8587040" y="304177"/>
            <a:ext cx="1983744" cy="2803089"/>
          </a:xfrm>
          <a:prstGeom prst="rect">
            <a:avLst/>
          </a:prstGeom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DDC619B-7F37-4A93-ADCA-7EAE09EE9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6364" y="3511830"/>
            <a:ext cx="5149751" cy="3346171"/>
          </a:xfrm>
          <a:custGeom>
            <a:avLst/>
            <a:gdLst>
              <a:gd name="connsiteX0" fmla="*/ 5387 w 5149751"/>
              <a:gd name="connsiteY0" fmla="*/ 0 h 3346171"/>
              <a:gd name="connsiteX1" fmla="*/ 5149751 w 5149751"/>
              <a:gd name="connsiteY1" fmla="*/ 0 h 3346171"/>
              <a:gd name="connsiteX2" fmla="*/ 5149751 w 5149751"/>
              <a:gd name="connsiteY2" fmla="*/ 3346171 h 3346171"/>
              <a:gd name="connsiteX3" fmla="*/ 189795 w 5149751"/>
              <a:gd name="connsiteY3" fmla="*/ 3346171 h 3346171"/>
              <a:gd name="connsiteX4" fmla="*/ 184755 w 5149751"/>
              <a:gd name="connsiteY4" fmla="*/ 3279496 h 3346171"/>
              <a:gd name="connsiteX5" fmla="*/ 176358 w 5149751"/>
              <a:gd name="connsiteY5" fmla="*/ 3223933 h 3346171"/>
              <a:gd name="connsiteX6" fmla="*/ 166280 w 5149751"/>
              <a:gd name="connsiteY6" fmla="*/ 3171546 h 3346171"/>
              <a:gd name="connsiteX7" fmla="*/ 149484 w 5149751"/>
              <a:gd name="connsiteY7" fmla="*/ 3128683 h 3346171"/>
              <a:gd name="connsiteX8" fmla="*/ 132688 w 5149751"/>
              <a:gd name="connsiteY8" fmla="*/ 3085821 h 3346171"/>
              <a:gd name="connsiteX9" fmla="*/ 112533 w 5149751"/>
              <a:gd name="connsiteY9" fmla="*/ 3049308 h 3346171"/>
              <a:gd name="connsiteX10" fmla="*/ 92378 w 5149751"/>
              <a:gd name="connsiteY10" fmla="*/ 3011208 h 3346171"/>
              <a:gd name="connsiteX11" fmla="*/ 73902 w 5149751"/>
              <a:gd name="connsiteY11" fmla="*/ 2976283 h 3346171"/>
              <a:gd name="connsiteX12" fmla="*/ 55427 w 5149751"/>
              <a:gd name="connsiteY12" fmla="*/ 2936596 h 3346171"/>
              <a:gd name="connsiteX13" fmla="*/ 38631 w 5149751"/>
              <a:gd name="connsiteY13" fmla="*/ 2895321 h 3346171"/>
              <a:gd name="connsiteX14" fmla="*/ 23514 w 5149751"/>
              <a:gd name="connsiteY14" fmla="*/ 2849283 h 3346171"/>
              <a:gd name="connsiteX15" fmla="*/ 11757 w 5149751"/>
              <a:gd name="connsiteY15" fmla="*/ 2800071 h 3346171"/>
              <a:gd name="connsiteX16" fmla="*/ 3359 w 5149751"/>
              <a:gd name="connsiteY16" fmla="*/ 2739746 h 3346171"/>
              <a:gd name="connsiteX17" fmla="*/ 0 w 5149751"/>
              <a:gd name="connsiteY17" fmla="*/ 2671483 h 3346171"/>
              <a:gd name="connsiteX18" fmla="*/ 3359 w 5149751"/>
              <a:gd name="connsiteY18" fmla="*/ 2601633 h 3346171"/>
              <a:gd name="connsiteX19" fmla="*/ 11757 w 5149751"/>
              <a:gd name="connsiteY19" fmla="*/ 2544483 h 3346171"/>
              <a:gd name="connsiteX20" fmla="*/ 23514 w 5149751"/>
              <a:gd name="connsiteY20" fmla="*/ 2492096 h 3346171"/>
              <a:gd name="connsiteX21" fmla="*/ 38631 w 5149751"/>
              <a:gd name="connsiteY21" fmla="*/ 2444471 h 3346171"/>
              <a:gd name="connsiteX22" fmla="*/ 55427 w 5149751"/>
              <a:gd name="connsiteY22" fmla="*/ 2403196 h 3346171"/>
              <a:gd name="connsiteX23" fmla="*/ 75582 w 5149751"/>
              <a:gd name="connsiteY23" fmla="*/ 2365096 h 3346171"/>
              <a:gd name="connsiteX24" fmla="*/ 95737 w 5149751"/>
              <a:gd name="connsiteY24" fmla="*/ 2328583 h 3346171"/>
              <a:gd name="connsiteX25" fmla="*/ 115892 w 5149751"/>
              <a:gd name="connsiteY25" fmla="*/ 2290483 h 3346171"/>
              <a:gd name="connsiteX26" fmla="*/ 134368 w 5149751"/>
              <a:gd name="connsiteY26" fmla="*/ 2250796 h 3346171"/>
              <a:gd name="connsiteX27" fmla="*/ 152844 w 5149751"/>
              <a:gd name="connsiteY27" fmla="*/ 2209521 h 3346171"/>
              <a:gd name="connsiteX28" fmla="*/ 167959 w 5149751"/>
              <a:gd name="connsiteY28" fmla="*/ 2163483 h 3346171"/>
              <a:gd name="connsiteX29" fmla="*/ 178037 w 5149751"/>
              <a:gd name="connsiteY29" fmla="*/ 2111096 h 3346171"/>
              <a:gd name="connsiteX30" fmla="*/ 188115 w 5149751"/>
              <a:gd name="connsiteY30" fmla="*/ 2050771 h 3346171"/>
              <a:gd name="connsiteX31" fmla="*/ 189795 w 5149751"/>
              <a:gd name="connsiteY31" fmla="*/ 1982508 h 3346171"/>
              <a:gd name="connsiteX32" fmla="*/ 188115 w 5149751"/>
              <a:gd name="connsiteY32" fmla="*/ 1914246 h 3346171"/>
              <a:gd name="connsiteX33" fmla="*/ 178037 w 5149751"/>
              <a:gd name="connsiteY33" fmla="*/ 1853921 h 3346171"/>
              <a:gd name="connsiteX34" fmla="*/ 167959 w 5149751"/>
              <a:gd name="connsiteY34" fmla="*/ 1801533 h 3346171"/>
              <a:gd name="connsiteX35" fmla="*/ 152844 w 5149751"/>
              <a:gd name="connsiteY35" fmla="*/ 1757083 h 3346171"/>
              <a:gd name="connsiteX36" fmla="*/ 134368 w 5149751"/>
              <a:gd name="connsiteY36" fmla="*/ 1714221 h 3346171"/>
              <a:gd name="connsiteX37" fmla="*/ 115892 w 5149751"/>
              <a:gd name="connsiteY37" fmla="*/ 1674533 h 3346171"/>
              <a:gd name="connsiteX38" fmla="*/ 95737 w 5149751"/>
              <a:gd name="connsiteY38" fmla="*/ 1638021 h 3346171"/>
              <a:gd name="connsiteX39" fmla="*/ 75582 w 5149751"/>
              <a:gd name="connsiteY39" fmla="*/ 1603096 h 3346171"/>
              <a:gd name="connsiteX40" fmla="*/ 55427 w 5149751"/>
              <a:gd name="connsiteY40" fmla="*/ 1563408 h 3346171"/>
              <a:gd name="connsiteX41" fmla="*/ 38631 w 5149751"/>
              <a:gd name="connsiteY41" fmla="*/ 1522133 h 3346171"/>
              <a:gd name="connsiteX42" fmla="*/ 23514 w 5149751"/>
              <a:gd name="connsiteY42" fmla="*/ 1476096 h 3346171"/>
              <a:gd name="connsiteX43" fmla="*/ 11757 w 5149751"/>
              <a:gd name="connsiteY43" fmla="*/ 1423708 h 3346171"/>
              <a:gd name="connsiteX44" fmla="*/ 3359 w 5149751"/>
              <a:gd name="connsiteY44" fmla="*/ 1363383 h 3346171"/>
              <a:gd name="connsiteX45" fmla="*/ 0 w 5149751"/>
              <a:gd name="connsiteY45" fmla="*/ 1295121 h 3346171"/>
              <a:gd name="connsiteX46" fmla="*/ 3359 w 5149751"/>
              <a:gd name="connsiteY46" fmla="*/ 1226858 h 3346171"/>
              <a:gd name="connsiteX47" fmla="*/ 11757 w 5149751"/>
              <a:gd name="connsiteY47" fmla="*/ 1166533 h 3346171"/>
              <a:gd name="connsiteX48" fmla="*/ 23514 w 5149751"/>
              <a:gd name="connsiteY48" fmla="*/ 1114146 h 3346171"/>
              <a:gd name="connsiteX49" fmla="*/ 38631 w 5149751"/>
              <a:gd name="connsiteY49" fmla="*/ 1068108 h 3346171"/>
              <a:gd name="connsiteX50" fmla="*/ 55427 w 5149751"/>
              <a:gd name="connsiteY50" fmla="*/ 1025246 h 3346171"/>
              <a:gd name="connsiteX51" fmla="*/ 75582 w 5149751"/>
              <a:gd name="connsiteY51" fmla="*/ 987146 h 3346171"/>
              <a:gd name="connsiteX52" fmla="*/ 115892 w 5149751"/>
              <a:gd name="connsiteY52" fmla="*/ 912533 h 3346171"/>
              <a:gd name="connsiteX53" fmla="*/ 134368 w 5149751"/>
              <a:gd name="connsiteY53" fmla="*/ 874433 h 3346171"/>
              <a:gd name="connsiteX54" fmla="*/ 152844 w 5149751"/>
              <a:gd name="connsiteY54" fmla="*/ 831571 h 3346171"/>
              <a:gd name="connsiteX55" fmla="*/ 167959 w 5149751"/>
              <a:gd name="connsiteY55" fmla="*/ 785533 h 3346171"/>
              <a:gd name="connsiteX56" fmla="*/ 178037 w 5149751"/>
              <a:gd name="connsiteY56" fmla="*/ 733146 h 3346171"/>
              <a:gd name="connsiteX57" fmla="*/ 188115 w 5149751"/>
              <a:gd name="connsiteY57" fmla="*/ 674408 h 3346171"/>
              <a:gd name="connsiteX58" fmla="*/ 189795 w 5149751"/>
              <a:gd name="connsiteY58" fmla="*/ 604558 h 3346171"/>
              <a:gd name="connsiteX59" fmla="*/ 188115 w 5149751"/>
              <a:gd name="connsiteY59" fmla="*/ 536296 h 3346171"/>
              <a:gd name="connsiteX60" fmla="*/ 178037 w 5149751"/>
              <a:gd name="connsiteY60" fmla="*/ 475971 h 3346171"/>
              <a:gd name="connsiteX61" fmla="*/ 167959 w 5149751"/>
              <a:gd name="connsiteY61" fmla="*/ 423583 h 3346171"/>
              <a:gd name="connsiteX62" fmla="*/ 152844 w 5149751"/>
              <a:gd name="connsiteY62" fmla="*/ 379133 h 3346171"/>
              <a:gd name="connsiteX63" fmla="*/ 134368 w 5149751"/>
              <a:gd name="connsiteY63" fmla="*/ 336271 h 3346171"/>
              <a:gd name="connsiteX64" fmla="*/ 115892 w 5149751"/>
              <a:gd name="connsiteY64" fmla="*/ 299758 h 3346171"/>
              <a:gd name="connsiteX65" fmla="*/ 75582 w 5149751"/>
              <a:gd name="connsiteY65" fmla="*/ 225146 h 3346171"/>
              <a:gd name="connsiteX66" fmla="*/ 55427 w 5149751"/>
              <a:gd name="connsiteY66" fmla="*/ 185458 h 3346171"/>
              <a:gd name="connsiteX67" fmla="*/ 38631 w 5149751"/>
              <a:gd name="connsiteY67" fmla="*/ 144183 h 3346171"/>
              <a:gd name="connsiteX68" fmla="*/ 23514 w 5149751"/>
              <a:gd name="connsiteY68" fmla="*/ 98146 h 3346171"/>
              <a:gd name="connsiteX69" fmla="*/ 11757 w 5149751"/>
              <a:gd name="connsiteY69" fmla="*/ 45758 h 3346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149751" h="3346171">
                <a:moveTo>
                  <a:pt x="5387" y="0"/>
                </a:moveTo>
                <a:lnTo>
                  <a:pt x="5149751" y="0"/>
                </a:lnTo>
                <a:lnTo>
                  <a:pt x="5149751" y="3346171"/>
                </a:lnTo>
                <a:lnTo>
                  <a:pt x="189795" y="3346171"/>
                </a:lnTo>
                <a:lnTo>
                  <a:pt x="184755" y="3279496"/>
                </a:lnTo>
                <a:lnTo>
                  <a:pt x="176358" y="3223933"/>
                </a:lnTo>
                <a:lnTo>
                  <a:pt x="166280" y="3171546"/>
                </a:lnTo>
                <a:lnTo>
                  <a:pt x="149484" y="3128683"/>
                </a:lnTo>
                <a:lnTo>
                  <a:pt x="132688" y="3085821"/>
                </a:lnTo>
                <a:lnTo>
                  <a:pt x="112533" y="3049308"/>
                </a:lnTo>
                <a:lnTo>
                  <a:pt x="92378" y="3011208"/>
                </a:lnTo>
                <a:lnTo>
                  <a:pt x="73902" y="2976283"/>
                </a:lnTo>
                <a:lnTo>
                  <a:pt x="55427" y="2936596"/>
                </a:lnTo>
                <a:lnTo>
                  <a:pt x="38631" y="2895321"/>
                </a:lnTo>
                <a:lnTo>
                  <a:pt x="23514" y="2849283"/>
                </a:lnTo>
                <a:lnTo>
                  <a:pt x="11757" y="2800071"/>
                </a:lnTo>
                <a:lnTo>
                  <a:pt x="3359" y="2739746"/>
                </a:lnTo>
                <a:lnTo>
                  <a:pt x="0" y="2671483"/>
                </a:lnTo>
                <a:lnTo>
                  <a:pt x="3359" y="2601633"/>
                </a:lnTo>
                <a:lnTo>
                  <a:pt x="11757" y="2544483"/>
                </a:lnTo>
                <a:lnTo>
                  <a:pt x="23514" y="2492096"/>
                </a:lnTo>
                <a:lnTo>
                  <a:pt x="38631" y="2444471"/>
                </a:lnTo>
                <a:lnTo>
                  <a:pt x="55427" y="2403196"/>
                </a:lnTo>
                <a:lnTo>
                  <a:pt x="75582" y="2365096"/>
                </a:lnTo>
                <a:lnTo>
                  <a:pt x="95737" y="2328583"/>
                </a:lnTo>
                <a:lnTo>
                  <a:pt x="115892" y="2290483"/>
                </a:lnTo>
                <a:lnTo>
                  <a:pt x="134368" y="2250796"/>
                </a:lnTo>
                <a:lnTo>
                  <a:pt x="152844" y="2209521"/>
                </a:lnTo>
                <a:lnTo>
                  <a:pt x="167959" y="2163483"/>
                </a:lnTo>
                <a:lnTo>
                  <a:pt x="178037" y="2111096"/>
                </a:lnTo>
                <a:lnTo>
                  <a:pt x="188115" y="2050771"/>
                </a:lnTo>
                <a:lnTo>
                  <a:pt x="189795" y="1982508"/>
                </a:lnTo>
                <a:lnTo>
                  <a:pt x="188115" y="1914246"/>
                </a:lnTo>
                <a:lnTo>
                  <a:pt x="178037" y="1853921"/>
                </a:lnTo>
                <a:lnTo>
                  <a:pt x="167959" y="1801533"/>
                </a:lnTo>
                <a:lnTo>
                  <a:pt x="152844" y="1757083"/>
                </a:lnTo>
                <a:lnTo>
                  <a:pt x="134368" y="1714221"/>
                </a:lnTo>
                <a:lnTo>
                  <a:pt x="115892" y="1674533"/>
                </a:lnTo>
                <a:lnTo>
                  <a:pt x="95737" y="1638021"/>
                </a:lnTo>
                <a:lnTo>
                  <a:pt x="75582" y="1603096"/>
                </a:lnTo>
                <a:lnTo>
                  <a:pt x="55427" y="1563408"/>
                </a:lnTo>
                <a:lnTo>
                  <a:pt x="38631" y="1522133"/>
                </a:lnTo>
                <a:lnTo>
                  <a:pt x="23514" y="1476096"/>
                </a:lnTo>
                <a:lnTo>
                  <a:pt x="11757" y="1423708"/>
                </a:lnTo>
                <a:lnTo>
                  <a:pt x="3359" y="1363383"/>
                </a:lnTo>
                <a:lnTo>
                  <a:pt x="0" y="1295121"/>
                </a:lnTo>
                <a:lnTo>
                  <a:pt x="3359" y="1226858"/>
                </a:lnTo>
                <a:lnTo>
                  <a:pt x="11757" y="1166533"/>
                </a:lnTo>
                <a:lnTo>
                  <a:pt x="23514" y="1114146"/>
                </a:lnTo>
                <a:lnTo>
                  <a:pt x="38631" y="1068108"/>
                </a:lnTo>
                <a:lnTo>
                  <a:pt x="55427" y="1025246"/>
                </a:lnTo>
                <a:lnTo>
                  <a:pt x="75582" y="987146"/>
                </a:lnTo>
                <a:lnTo>
                  <a:pt x="115892" y="912533"/>
                </a:lnTo>
                <a:lnTo>
                  <a:pt x="134368" y="874433"/>
                </a:lnTo>
                <a:lnTo>
                  <a:pt x="152844" y="831571"/>
                </a:lnTo>
                <a:lnTo>
                  <a:pt x="167959" y="785533"/>
                </a:lnTo>
                <a:lnTo>
                  <a:pt x="178037" y="733146"/>
                </a:lnTo>
                <a:lnTo>
                  <a:pt x="188115" y="674408"/>
                </a:lnTo>
                <a:lnTo>
                  <a:pt x="189795" y="604558"/>
                </a:lnTo>
                <a:lnTo>
                  <a:pt x="188115" y="536296"/>
                </a:lnTo>
                <a:lnTo>
                  <a:pt x="178037" y="475971"/>
                </a:lnTo>
                <a:lnTo>
                  <a:pt x="167959" y="423583"/>
                </a:lnTo>
                <a:lnTo>
                  <a:pt x="152844" y="379133"/>
                </a:lnTo>
                <a:lnTo>
                  <a:pt x="134368" y="336271"/>
                </a:lnTo>
                <a:lnTo>
                  <a:pt x="115892" y="299758"/>
                </a:lnTo>
                <a:lnTo>
                  <a:pt x="75582" y="225146"/>
                </a:lnTo>
                <a:lnTo>
                  <a:pt x="55427" y="185458"/>
                </a:lnTo>
                <a:lnTo>
                  <a:pt x="38631" y="144183"/>
                </a:lnTo>
                <a:lnTo>
                  <a:pt x="23514" y="98146"/>
                </a:lnTo>
                <a:lnTo>
                  <a:pt x="11757" y="457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 descr="داستان مرده خورها از صادق هدایت - گلونی">
            <a:extLst>
              <a:ext uri="{FF2B5EF4-FFF2-40B4-BE49-F238E27FC236}">
                <a16:creationId xmlns:a16="http://schemas.microsoft.com/office/drawing/2014/main" id="{93EC7072-8982-4AFD-A940-65D22D780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8706" y="3750734"/>
            <a:ext cx="2520412" cy="25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75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3314DB-0E76-4F9C-9FF8-4D1521DD3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b="1" i="1" u="sng">
                <a:effectLst/>
                <a:latin typeface="Times New Roman" panose="02020603050405020304" pitchFamily="18" charset="0"/>
              </a:rPr>
              <a:t>1933 - </a:t>
            </a:r>
            <a:r>
              <a:rPr lang="fa-IR" b="0" i="0">
                <a:effectLst/>
                <a:latin typeface="Times New Roman" panose="02020603050405020304" pitchFamily="18" charset="0"/>
              </a:rPr>
              <a:t>سه قطره خون </a:t>
            </a:r>
            <a:br>
              <a:rPr lang="cs-CZ" b="0" i="0">
                <a:effectLst/>
              </a:rPr>
            </a:br>
            <a:endParaRPr lang="cs-CZ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A744FA-6E9F-4009-B841-62067739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pPr marL="0" indent="0" rtl="0" fontAlgn="base">
              <a:buNone/>
            </a:pPr>
            <a:endParaRPr lang="cs-CZ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rtl="0" fontAlgn="base">
              <a:buNone/>
            </a:pPr>
            <a:r>
              <a:rPr lang="cs-CZ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fa-IR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صورتکها </a:t>
            </a:r>
            <a:r>
              <a:rPr lang="cs-CZ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Masky</a:t>
            </a:r>
            <a:endParaRPr lang="cs-CZ" b="0" i="0">
              <a:solidFill>
                <a:srgbClr val="000000"/>
              </a:solidFill>
              <a:effectLst/>
            </a:endParaRPr>
          </a:p>
          <a:p>
            <a:pPr rtl="0" fontAlgn="base"/>
            <a:r>
              <a:rPr lang="cs-CZ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</a:t>
            </a:r>
            <a:r>
              <a:rPr lang="fa-IR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داش آکل</a:t>
            </a:r>
            <a:r>
              <a:rPr lang="cs-CZ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- Kubíčková</a:t>
            </a:r>
            <a:endParaRPr lang="cs-CZ" b="0" i="0">
              <a:solidFill>
                <a:srgbClr val="000000"/>
              </a:solidFill>
              <a:effectLst/>
            </a:endParaRPr>
          </a:p>
          <a:p>
            <a:pPr rtl="0" fontAlgn="base"/>
            <a:r>
              <a:rPr lang="cs-CZ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a-IR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زنی که مردش را گم کرده </a:t>
            </a:r>
            <a:r>
              <a:rPr lang="cs-CZ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 - (Kubíčková)  </a:t>
            </a:r>
            <a:endParaRPr lang="cs-CZ" b="0" i="0">
              <a:solidFill>
                <a:srgbClr val="000000"/>
              </a:solidFill>
              <a:effectLst/>
            </a:endParaRPr>
          </a:p>
          <a:p>
            <a:pPr rtl="0" fontAlgn="base"/>
            <a:r>
              <a:rPr lang="fa-IR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علویه خانم</a:t>
            </a:r>
            <a:r>
              <a:rPr lang="fa-IR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lang="cs-CZ" b="0" i="0">
              <a:solidFill>
                <a:srgbClr val="000000"/>
              </a:solidFill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endParaRPr lang="cs-CZ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2C9ED41F-F23B-4A0C-8F42-AF6FE264C4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51" b="14207"/>
          <a:stretch/>
        </p:blipFill>
        <p:spPr>
          <a:xfrm>
            <a:off x="8386022" y="482321"/>
            <a:ext cx="2975202" cy="2785952"/>
          </a:xfrm>
          <a:prstGeom prst="rect">
            <a:avLst/>
          </a:prstGeom>
        </p:spPr>
      </p:pic>
      <p:pic>
        <p:nvPicPr>
          <p:cNvPr id="9" name="Obrázek 8" descr="Obsah obrázku text&#10;&#10;Popis byl vytvořen automaticky">
            <a:extLst>
              <a:ext uri="{FF2B5EF4-FFF2-40B4-BE49-F238E27FC236}">
                <a16:creationId xmlns:a16="http://schemas.microsoft.com/office/drawing/2014/main" id="{73970FDC-7ABF-4733-A041-6527E727E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1989" y="3429000"/>
            <a:ext cx="2023268" cy="294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94691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831B2A9FEA6C45A25FDF617AD44EF7" ma:contentTypeVersion="13" ma:contentTypeDescription="Vytvoří nový dokument" ma:contentTypeScope="" ma:versionID="1b407708fc560017e206f2a766cbd54b">
  <xsd:schema xmlns:xsd="http://www.w3.org/2001/XMLSchema" xmlns:xs="http://www.w3.org/2001/XMLSchema" xmlns:p="http://schemas.microsoft.com/office/2006/metadata/properties" xmlns:ns3="b3c7bbb6-eb26-4c1b-9bb6-cba5dd494eea" xmlns:ns4="715b35c6-e146-45a0-beb3-84c6bbc18745" targetNamespace="http://schemas.microsoft.com/office/2006/metadata/properties" ma:root="true" ma:fieldsID="0ab41adae06a0786f9d386e76aae84fb" ns3:_="" ns4:_="">
    <xsd:import namespace="b3c7bbb6-eb26-4c1b-9bb6-cba5dd494eea"/>
    <xsd:import namespace="715b35c6-e146-45a0-beb3-84c6bbc187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7bbb6-eb26-4c1b-9bb6-cba5dd494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b35c6-e146-45a0-beb3-84c6bbc18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2EAC3D4-32C4-4A61-835C-42FA75A537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c7bbb6-eb26-4c1b-9bb6-cba5dd494eea"/>
    <ds:schemaRef ds:uri="715b35c6-e146-45a0-beb3-84c6bbc18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577504-EB54-42A3-B86C-68D5AE223B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A272F1-6F05-48D8-8C29-B37B5DED3B51}">
  <ds:schemaRefs>
    <ds:schemaRef ds:uri="715b35c6-e146-45a0-beb3-84c6bbc18745"/>
    <ds:schemaRef ds:uri="http://schemas.microsoft.com/office/2006/documentManagement/types"/>
    <ds:schemaRef ds:uri="http://purl.org/dc/elements/1.1/"/>
    <ds:schemaRef ds:uri="http://www.w3.org/XML/1998/namespace"/>
    <ds:schemaRef ds:uri="b3c7bbb6-eb26-4c1b-9bb6-cba5dd494eea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1232</Words>
  <Application>Microsoft Office PowerPoint</Application>
  <PresentationFormat>Širokoúhlá obrazovka</PresentationFormat>
  <Paragraphs>71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Gill Sans MT</vt:lpstr>
      <vt:lpstr>Impact</vt:lpstr>
      <vt:lpstr>Times New Roman</vt:lpstr>
      <vt:lpstr>Odznáček</vt:lpstr>
      <vt:lpstr>Sádeq Hedájat</vt:lpstr>
      <vt:lpstr>Sádeq Hedájat (صادق هدایت (1903 - 1951  </vt:lpstr>
      <vt:lpstr>Esej „Marg“ - 1927</vt:lpstr>
      <vt:lpstr>Hedájat – zakladatel tradice literární kritiky v Íránu.    </vt:lpstr>
      <vt:lpstr>Prezentace aplikace PowerPoint</vt:lpstr>
      <vt:lpstr>Prezentace aplikace PowerPoint</vt:lpstr>
      <vt:lpstr>Prezentace aplikace PowerPoint</vt:lpstr>
      <vt:lpstr>Povídkové sbírky:   </vt:lpstr>
      <vt:lpstr>1933 - سه قطره خون 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Sádeq Hedájat</dc:title>
  <dc:creator>Zuzana Kříhová</dc:creator>
  <cp:lastModifiedBy>Zuzana Kříhová</cp:lastModifiedBy>
  <cp:revision>1</cp:revision>
  <dcterms:created xsi:type="dcterms:W3CDTF">2020-12-21T09:21:22Z</dcterms:created>
  <dcterms:modified xsi:type="dcterms:W3CDTF">2020-12-21T09:31:42Z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0x01010023831B2A9FEA6C45A25FDF617AD44EF7</vt:lpwstr>
  </property>
</Properties>
</file>