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57" r:id="rId4"/>
    <p:sldId id="258" r:id="rId5"/>
    <p:sldId id="259" r:id="rId6"/>
    <p:sldId id="260" r:id="rId7"/>
    <p:sldId id="261" r:id="rId8"/>
    <p:sldId id="262" r:id="rId9"/>
    <p:sldId id="263" r:id="rId10"/>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06" autoAdjust="0"/>
    <p:restoredTop sz="94660"/>
  </p:normalViewPr>
  <p:slideViewPr>
    <p:cSldViewPr snapToGrid="0">
      <p:cViewPr varScale="1">
        <p:scale>
          <a:sx n="86" d="100"/>
          <a:sy n="86" d="100"/>
        </p:scale>
        <p:origin x="270" y="4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5EBF1A0-5370-1585-2A1C-B1D85B30BCA6}"/>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DA1BDE56-A4EF-FE74-D982-455E170386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EC35D329-97A4-9610-1ED2-EE7A195707E7}"/>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5" name="Zástupný symbol pro zápatí 4">
            <a:extLst>
              <a:ext uri="{FF2B5EF4-FFF2-40B4-BE49-F238E27FC236}">
                <a16:creationId xmlns:a16="http://schemas.microsoft.com/office/drawing/2014/main" id="{0D278F61-7569-9C6D-AC01-E21F58E7E1F6}"/>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C703799B-2C4C-7297-D73C-43A01CCB9113}"/>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27299611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441CB5-A53D-D4B3-2E7E-B6CB98613B93}"/>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FCC49B5C-4ADC-C7A5-919A-BCF2983BED45}"/>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952252F5-FE4C-338C-23FC-BB8D2CABE833}"/>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5" name="Zástupný symbol pro zápatí 4">
            <a:extLst>
              <a:ext uri="{FF2B5EF4-FFF2-40B4-BE49-F238E27FC236}">
                <a16:creationId xmlns:a16="http://schemas.microsoft.com/office/drawing/2014/main" id="{AF6C5DDD-C6FA-A099-D334-E6F2D37B3EA4}"/>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064FC92E-3786-0783-EB34-B6B672D9C569}"/>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1204839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6500B31F-7EDE-C0D2-4301-051648AB9B65}"/>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D28C47C0-22AE-5964-5390-13F8EC78733A}"/>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42629286-A3D5-F5F1-D2DC-F3AF17AC110C}"/>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5" name="Zástupný symbol pro zápatí 4">
            <a:extLst>
              <a:ext uri="{FF2B5EF4-FFF2-40B4-BE49-F238E27FC236}">
                <a16:creationId xmlns:a16="http://schemas.microsoft.com/office/drawing/2014/main" id="{3AF9CCA6-42B2-C5DF-D6DF-3782541470E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34729057-CFD4-2CBF-BCD7-1F350D3B464E}"/>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1714513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3327489-E959-D1CF-5229-D9E1C1BB2925}"/>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54D7B77F-82D1-E6AF-9282-57449ACC8D34}"/>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CB5C7A1C-ADF4-2077-19BC-A675B0F0383E}"/>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5" name="Zástupný symbol pro zápatí 4">
            <a:extLst>
              <a:ext uri="{FF2B5EF4-FFF2-40B4-BE49-F238E27FC236}">
                <a16:creationId xmlns:a16="http://schemas.microsoft.com/office/drawing/2014/main" id="{873E5E78-97F4-9410-4871-3E8BD9E5912B}"/>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CEA9619C-84D0-E194-F21D-3BE6A3C6D14D}"/>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1523425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B1194AD-1809-8DC6-7441-53E41C6EC7DB}"/>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6C621BEB-DCBB-8BAD-DF73-406E2E0B59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DDE58722-73B6-06C8-4EDE-CF7ADFFB9B67}"/>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5" name="Zástupný symbol pro zápatí 4">
            <a:extLst>
              <a:ext uri="{FF2B5EF4-FFF2-40B4-BE49-F238E27FC236}">
                <a16:creationId xmlns:a16="http://schemas.microsoft.com/office/drawing/2014/main" id="{7734DEDC-8DF9-1CF1-71DF-46263D256423}"/>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5AD7B14B-331C-596E-5558-653D96061F6D}"/>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3054558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0B399D9-1729-85B3-F300-FD9ABD7A5CA9}"/>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7F22B9A1-9764-5389-6CC2-F1322D6AF156}"/>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96A5B099-BBB7-1D94-8FCF-85B37A7544EA}"/>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96FF0055-EF89-003C-82C0-4F257F10DBB7}"/>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6" name="Zástupný symbol pro zápatí 5">
            <a:extLst>
              <a:ext uri="{FF2B5EF4-FFF2-40B4-BE49-F238E27FC236}">
                <a16:creationId xmlns:a16="http://schemas.microsoft.com/office/drawing/2014/main" id="{BA8350FF-964C-A1FD-8097-6358400F6D73}"/>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65731285-BDD2-77F3-BF32-B386BB226AE3}"/>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15205383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D943D4E-6823-9F15-1389-E68D6CBE72B3}"/>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3FFE0889-CFE3-C06D-3320-C9E6A3B79A9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967904C0-03DE-DC41-3453-F41B7EF21DBC}"/>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4A633F0E-974F-06F0-1BC5-DADC748D64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7AF52639-A4DE-9402-A65F-8F70F592ED6F}"/>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EC0BB2FC-1184-EC7A-B41B-D74A54DB0D3E}"/>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8" name="Zástupný symbol pro zápatí 7">
            <a:extLst>
              <a:ext uri="{FF2B5EF4-FFF2-40B4-BE49-F238E27FC236}">
                <a16:creationId xmlns:a16="http://schemas.microsoft.com/office/drawing/2014/main" id="{FD4CC24E-E81D-D570-CB61-196E43FAEE11}"/>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80CA3DF1-2A35-D5E1-685E-6599E81EF3F3}"/>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11817457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059C63F-E937-0AB3-0B98-DD34E27ED221}"/>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7815E6AC-99FE-C9A6-754C-038EE2CB899A}"/>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4" name="Zástupný symbol pro zápatí 3">
            <a:extLst>
              <a:ext uri="{FF2B5EF4-FFF2-40B4-BE49-F238E27FC236}">
                <a16:creationId xmlns:a16="http://schemas.microsoft.com/office/drawing/2014/main" id="{A5057E81-0725-8B6E-2E91-5A7BF0205630}"/>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82C5FACE-8CF5-DB7F-99AA-875B6880F4C4}"/>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984308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8DFE7096-E804-9538-ABE1-717A310D96AA}"/>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3" name="Zástupný symbol pro zápatí 2">
            <a:extLst>
              <a:ext uri="{FF2B5EF4-FFF2-40B4-BE49-F238E27FC236}">
                <a16:creationId xmlns:a16="http://schemas.microsoft.com/office/drawing/2014/main" id="{BE73BE1C-23B1-0AE5-0DED-7F2768FE2D89}"/>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B08B06CF-08C9-9C08-862B-BF980213FACC}"/>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9116851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CB08ADF-BFD8-6C15-A461-33B8CDDD01A6}"/>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33EF605A-9761-CB20-5739-B9D427DD39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EDE1E7BA-BB91-B564-86F8-6DD8D97303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C960E3C9-A3F7-E83A-D1C8-B5A8D567FE52}"/>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6" name="Zástupný symbol pro zápatí 5">
            <a:extLst>
              <a:ext uri="{FF2B5EF4-FFF2-40B4-BE49-F238E27FC236}">
                <a16:creationId xmlns:a16="http://schemas.microsoft.com/office/drawing/2014/main" id="{D64329C8-929C-163E-7E73-153B83907265}"/>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A8CEBA96-2DF7-5802-543E-CE54195C3974}"/>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20744352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B474FC6-351E-611B-48E7-6EAF6E50A5C2}"/>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EAB2A488-7808-A1EB-D250-95731E02805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EDCA7A1E-5238-82BE-C8E6-E3491A6DCA8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760F7AD9-0EFA-CF6D-4039-B5439A24A832}"/>
              </a:ext>
            </a:extLst>
          </p:cNvPr>
          <p:cNvSpPr>
            <a:spLocks noGrp="1"/>
          </p:cNvSpPr>
          <p:nvPr>
            <p:ph type="dt" sz="half" idx="10"/>
          </p:nvPr>
        </p:nvSpPr>
        <p:spPr/>
        <p:txBody>
          <a:bodyPr/>
          <a:lstStyle/>
          <a:p>
            <a:fld id="{83BEE440-E6C3-44F1-A601-F94821299876}" type="datetimeFigureOut">
              <a:rPr lang="cs-CZ" smtClean="0"/>
              <a:t>11.02.2026</a:t>
            </a:fld>
            <a:endParaRPr lang="cs-CZ"/>
          </a:p>
        </p:txBody>
      </p:sp>
      <p:sp>
        <p:nvSpPr>
          <p:cNvPr id="6" name="Zástupný symbol pro zápatí 5">
            <a:extLst>
              <a:ext uri="{FF2B5EF4-FFF2-40B4-BE49-F238E27FC236}">
                <a16:creationId xmlns:a16="http://schemas.microsoft.com/office/drawing/2014/main" id="{686F463D-7C56-5DB0-B0BA-085D778FF49D}"/>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F3FAB7B8-EA72-4B38-0851-96E46FA6384C}"/>
              </a:ext>
            </a:extLst>
          </p:cNvPr>
          <p:cNvSpPr>
            <a:spLocks noGrp="1"/>
          </p:cNvSpPr>
          <p:nvPr>
            <p:ph type="sldNum" sz="quarter" idx="12"/>
          </p:nvPr>
        </p:nvSpPr>
        <p:spPr/>
        <p:txBody>
          <a:bodyPr/>
          <a:lstStyle/>
          <a:p>
            <a:fld id="{1A49AA9A-6A0F-4ABF-92B7-C8DE36222905}" type="slidenum">
              <a:rPr lang="cs-CZ" smtClean="0"/>
              <a:t>‹#›</a:t>
            </a:fld>
            <a:endParaRPr lang="cs-CZ"/>
          </a:p>
        </p:txBody>
      </p:sp>
    </p:spTree>
    <p:extLst>
      <p:ext uri="{BB962C8B-B14F-4D97-AF65-F5344CB8AC3E}">
        <p14:creationId xmlns:p14="http://schemas.microsoft.com/office/powerpoint/2010/main" val="1992389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ADAF97CC-A07B-D095-948C-30600684853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F5670753-451D-B581-44E2-4F109BD4AA1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8BBD0841-19C9-D655-96D6-C62B498F5D2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BEE440-E6C3-44F1-A601-F94821299876}" type="datetimeFigureOut">
              <a:rPr lang="cs-CZ" smtClean="0"/>
              <a:t>11.02.2026</a:t>
            </a:fld>
            <a:endParaRPr lang="cs-CZ"/>
          </a:p>
        </p:txBody>
      </p:sp>
      <p:sp>
        <p:nvSpPr>
          <p:cNvPr id="5" name="Zástupný symbol pro zápatí 4">
            <a:extLst>
              <a:ext uri="{FF2B5EF4-FFF2-40B4-BE49-F238E27FC236}">
                <a16:creationId xmlns:a16="http://schemas.microsoft.com/office/drawing/2014/main" id="{FB7CFC9D-A958-BD1E-1440-0086A2FDFB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900F4E34-1017-F696-1859-964CACEFAEE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49AA9A-6A0F-4ABF-92B7-C8DE36222905}" type="slidenum">
              <a:rPr lang="cs-CZ" smtClean="0"/>
              <a:t>‹#›</a:t>
            </a:fld>
            <a:endParaRPr lang="cs-CZ"/>
          </a:p>
        </p:txBody>
      </p:sp>
    </p:spTree>
    <p:extLst>
      <p:ext uri="{BB962C8B-B14F-4D97-AF65-F5344CB8AC3E}">
        <p14:creationId xmlns:p14="http://schemas.microsoft.com/office/powerpoint/2010/main" val="41210174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hyperlink" Target="https://www.youtube.com/watch?v=Wf8FmrbNRfc"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2594917-E666-1935-F261-61569ACD0C4A}"/>
              </a:ext>
            </a:extLst>
          </p:cNvPr>
          <p:cNvSpPr>
            <a:spLocks noGrp="1"/>
          </p:cNvSpPr>
          <p:nvPr>
            <p:ph type="ctrTitle"/>
          </p:nvPr>
        </p:nvSpPr>
        <p:spPr/>
        <p:txBody>
          <a:bodyPr/>
          <a:lstStyle/>
          <a:p>
            <a:r>
              <a:rPr lang="cs-CZ" dirty="0"/>
              <a:t>JC IV</a:t>
            </a:r>
          </a:p>
        </p:txBody>
      </p:sp>
      <p:sp>
        <p:nvSpPr>
          <p:cNvPr id="3" name="Podnadpis 2">
            <a:extLst>
              <a:ext uri="{FF2B5EF4-FFF2-40B4-BE49-F238E27FC236}">
                <a16:creationId xmlns:a16="http://schemas.microsoft.com/office/drawing/2014/main" id="{CA107634-696E-4D7A-6906-495A4FBB3BBD}"/>
              </a:ext>
            </a:extLst>
          </p:cNvPr>
          <p:cNvSpPr>
            <a:spLocks noGrp="1"/>
          </p:cNvSpPr>
          <p:nvPr>
            <p:ph type="subTitle" idx="1"/>
          </p:nvPr>
        </p:nvSpPr>
        <p:spPr/>
        <p:txBody>
          <a:bodyPr>
            <a:normAutofit/>
          </a:bodyPr>
          <a:lstStyle/>
          <a:p>
            <a:r>
              <a:rPr lang="ru-RU" sz="3600" dirty="0"/>
              <a:t>Традиционная русская кухня</a:t>
            </a:r>
            <a:endParaRPr lang="cs-CZ" sz="3600" dirty="0"/>
          </a:p>
        </p:txBody>
      </p:sp>
    </p:spTree>
    <p:extLst>
      <p:ext uri="{BB962C8B-B14F-4D97-AF65-F5344CB8AC3E}">
        <p14:creationId xmlns:p14="http://schemas.microsoft.com/office/powerpoint/2010/main" val="32185653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C000"/>
        </a:solidFill>
        <a:effectLst/>
      </p:bgPr>
    </p:bg>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05D5F6AA-41E5-134D-4EBB-F139C79DE21E}"/>
              </a:ext>
            </a:extLst>
          </p:cNvPr>
          <p:cNvPicPr>
            <a:picLocks noChangeAspect="1"/>
          </p:cNvPicPr>
          <p:nvPr/>
        </p:nvPicPr>
        <p:blipFill>
          <a:blip r:embed="rId2"/>
          <a:stretch>
            <a:fillRect/>
          </a:stretch>
        </p:blipFill>
        <p:spPr>
          <a:xfrm>
            <a:off x="0" y="0"/>
            <a:ext cx="3735185" cy="2950942"/>
          </a:xfrm>
          <a:prstGeom prst="rect">
            <a:avLst/>
          </a:prstGeom>
        </p:spPr>
      </p:pic>
      <p:pic>
        <p:nvPicPr>
          <p:cNvPr id="5" name="Obrázek 4">
            <a:extLst>
              <a:ext uri="{FF2B5EF4-FFF2-40B4-BE49-F238E27FC236}">
                <a16:creationId xmlns:a16="http://schemas.microsoft.com/office/drawing/2014/main" id="{2FD16E70-BB71-D587-2C52-5C542F313897}"/>
              </a:ext>
            </a:extLst>
          </p:cNvPr>
          <p:cNvPicPr>
            <a:picLocks noChangeAspect="1"/>
          </p:cNvPicPr>
          <p:nvPr/>
        </p:nvPicPr>
        <p:blipFill>
          <a:blip r:embed="rId3"/>
          <a:stretch>
            <a:fillRect/>
          </a:stretch>
        </p:blipFill>
        <p:spPr>
          <a:xfrm>
            <a:off x="0" y="2950942"/>
            <a:ext cx="3062028" cy="2041352"/>
          </a:xfrm>
          <a:prstGeom prst="rect">
            <a:avLst/>
          </a:prstGeom>
        </p:spPr>
      </p:pic>
      <p:pic>
        <p:nvPicPr>
          <p:cNvPr id="6" name="Obrázek 5">
            <a:extLst>
              <a:ext uri="{FF2B5EF4-FFF2-40B4-BE49-F238E27FC236}">
                <a16:creationId xmlns:a16="http://schemas.microsoft.com/office/drawing/2014/main" id="{D01C73E6-EAE7-73CE-1A9C-6F79D88A593B}"/>
              </a:ext>
            </a:extLst>
          </p:cNvPr>
          <p:cNvPicPr>
            <a:picLocks noChangeAspect="1"/>
          </p:cNvPicPr>
          <p:nvPr/>
        </p:nvPicPr>
        <p:blipFill>
          <a:blip r:embed="rId4"/>
          <a:stretch>
            <a:fillRect/>
          </a:stretch>
        </p:blipFill>
        <p:spPr>
          <a:xfrm>
            <a:off x="0" y="4908128"/>
            <a:ext cx="3409950" cy="1949872"/>
          </a:xfrm>
          <a:prstGeom prst="rect">
            <a:avLst/>
          </a:prstGeom>
        </p:spPr>
      </p:pic>
      <p:pic>
        <p:nvPicPr>
          <p:cNvPr id="7" name="Obrázek 6">
            <a:extLst>
              <a:ext uri="{FF2B5EF4-FFF2-40B4-BE49-F238E27FC236}">
                <a16:creationId xmlns:a16="http://schemas.microsoft.com/office/drawing/2014/main" id="{1DCAE02A-0B9F-3B46-FA46-A54F80FFB789}"/>
              </a:ext>
            </a:extLst>
          </p:cNvPr>
          <p:cNvPicPr>
            <a:picLocks noChangeAspect="1"/>
          </p:cNvPicPr>
          <p:nvPr/>
        </p:nvPicPr>
        <p:blipFill>
          <a:blip r:embed="rId5"/>
          <a:stretch>
            <a:fillRect/>
          </a:stretch>
        </p:blipFill>
        <p:spPr>
          <a:xfrm>
            <a:off x="9077570" y="3907058"/>
            <a:ext cx="3114429" cy="2950942"/>
          </a:xfrm>
          <a:prstGeom prst="rect">
            <a:avLst/>
          </a:prstGeom>
        </p:spPr>
      </p:pic>
      <p:pic>
        <p:nvPicPr>
          <p:cNvPr id="8" name="Obrázek 7">
            <a:extLst>
              <a:ext uri="{FF2B5EF4-FFF2-40B4-BE49-F238E27FC236}">
                <a16:creationId xmlns:a16="http://schemas.microsoft.com/office/drawing/2014/main" id="{2728C5CC-BD36-B095-8E8C-BBB66AA925C8}"/>
              </a:ext>
            </a:extLst>
          </p:cNvPr>
          <p:cNvPicPr>
            <a:picLocks noChangeAspect="1"/>
          </p:cNvPicPr>
          <p:nvPr/>
        </p:nvPicPr>
        <p:blipFill>
          <a:blip r:embed="rId6"/>
          <a:stretch>
            <a:fillRect/>
          </a:stretch>
        </p:blipFill>
        <p:spPr>
          <a:xfrm>
            <a:off x="8617412" y="0"/>
            <a:ext cx="3574587" cy="2383058"/>
          </a:xfrm>
          <a:prstGeom prst="rect">
            <a:avLst/>
          </a:prstGeom>
        </p:spPr>
      </p:pic>
      <p:pic>
        <p:nvPicPr>
          <p:cNvPr id="9" name="Obrázek 8">
            <a:extLst>
              <a:ext uri="{FF2B5EF4-FFF2-40B4-BE49-F238E27FC236}">
                <a16:creationId xmlns:a16="http://schemas.microsoft.com/office/drawing/2014/main" id="{812958D7-78F5-A4D0-A768-09A5705FB5E7}"/>
              </a:ext>
            </a:extLst>
          </p:cNvPr>
          <p:cNvPicPr>
            <a:picLocks noChangeAspect="1"/>
          </p:cNvPicPr>
          <p:nvPr/>
        </p:nvPicPr>
        <p:blipFill>
          <a:blip r:embed="rId7"/>
          <a:stretch>
            <a:fillRect/>
          </a:stretch>
        </p:blipFill>
        <p:spPr>
          <a:xfrm>
            <a:off x="5809822" y="698269"/>
            <a:ext cx="3207147" cy="2139142"/>
          </a:xfrm>
          <a:prstGeom prst="rect">
            <a:avLst/>
          </a:prstGeom>
        </p:spPr>
      </p:pic>
      <p:pic>
        <p:nvPicPr>
          <p:cNvPr id="10" name="Obrázek 9">
            <a:extLst>
              <a:ext uri="{FF2B5EF4-FFF2-40B4-BE49-F238E27FC236}">
                <a16:creationId xmlns:a16="http://schemas.microsoft.com/office/drawing/2014/main" id="{1547BC43-C4E9-8BA1-FD63-12792997B60F}"/>
              </a:ext>
            </a:extLst>
          </p:cNvPr>
          <p:cNvPicPr>
            <a:picLocks noChangeAspect="1"/>
          </p:cNvPicPr>
          <p:nvPr/>
        </p:nvPicPr>
        <p:blipFill>
          <a:blip r:embed="rId8"/>
          <a:stretch>
            <a:fillRect/>
          </a:stretch>
        </p:blipFill>
        <p:spPr>
          <a:xfrm>
            <a:off x="9016970" y="2263759"/>
            <a:ext cx="3175030" cy="1842729"/>
          </a:xfrm>
          <a:prstGeom prst="rect">
            <a:avLst/>
          </a:prstGeom>
        </p:spPr>
      </p:pic>
      <p:pic>
        <p:nvPicPr>
          <p:cNvPr id="11" name="Obrázek 10">
            <a:extLst>
              <a:ext uri="{FF2B5EF4-FFF2-40B4-BE49-F238E27FC236}">
                <a16:creationId xmlns:a16="http://schemas.microsoft.com/office/drawing/2014/main" id="{2B60F75C-421F-047A-2C1E-3D8FC9F4D8BC}"/>
              </a:ext>
            </a:extLst>
          </p:cNvPr>
          <p:cNvPicPr>
            <a:picLocks noChangeAspect="1"/>
          </p:cNvPicPr>
          <p:nvPr/>
        </p:nvPicPr>
        <p:blipFill>
          <a:blip r:embed="rId9"/>
          <a:stretch>
            <a:fillRect/>
          </a:stretch>
        </p:blipFill>
        <p:spPr>
          <a:xfrm>
            <a:off x="3062028" y="2969283"/>
            <a:ext cx="3409950" cy="2274410"/>
          </a:xfrm>
          <a:prstGeom prst="rect">
            <a:avLst/>
          </a:prstGeom>
        </p:spPr>
      </p:pic>
    </p:spTree>
    <p:extLst>
      <p:ext uri="{BB962C8B-B14F-4D97-AF65-F5344CB8AC3E}">
        <p14:creationId xmlns:p14="http://schemas.microsoft.com/office/powerpoint/2010/main" val="37088990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C8409CD-E242-ED9C-E88E-6A3AF6D18BA4}"/>
              </a:ext>
            </a:extLst>
          </p:cNvPr>
          <p:cNvSpPr>
            <a:spLocks noChangeArrowheads="1"/>
          </p:cNvSpPr>
          <p:nvPr/>
        </p:nvSpPr>
        <p:spPr bwMode="auto">
          <a:xfrm>
            <a:off x="526473" y="601865"/>
            <a:ext cx="10889053" cy="5324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ru-RU" sz="2000" b="1" i="0" u="none" strike="noStrike" cap="none" normalizeH="0" baseline="0" noProof="0" dirty="0">
                <a:ln>
                  <a:noFill/>
                </a:ln>
                <a:solidFill>
                  <a:schemeClr val="tx1"/>
                </a:solidFill>
                <a:effectLst/>
                <a:latin typeface="Arial" panose="020B0604020202020204" pitchFamily="34" charset="0"/>
              </a:rPr>
              <a:t>Темы для беседы:</a:t>
            </a:r>
          </a:p>
          <a:p>
            <a:pPr marL="0" marR="0" lvl="0" indent="0" algn="l" defTabSz="914400" rtl="0" eaLnBrk="0" fontAlgn="base" latinLnBrk="0" hangingPunct="0">
              <a:lnSpc>
                <a:spcPct val="100000"/>
              </a:lnSpc>
              <a:spcBef>
                <a:spcPct val="0"/>
              </a:spcBef>
              <a:spcAft>
                <a:spcPct val="0"/>
              </a:spcAft>
              <a:buClrTx/>
              <a:buSzTx/>
              <a:buFontTx/>
              <a:buChar char="•"/>
              <a:tabLst/>
            </a:pPr>
            <a:endParaRPr lang="ru-RU" sz="2000" noProof="0" dirty="0">
              <a:latin typeface="Arial" panose="020B0604020202020204" pitchFamily="34" charset="0"/>
            </a:endParaRPr>
          </a:p>
          <a:p>
            <a:pPr marL="342900" lvl="0" indent="-342900" eaLnBrk="0" fontAlgn="base" hangingPunct="0">
              <a:spcBef>
                <a:spcPct val="0"/>
              </a:spcBef>
              <a:spcAft>
                <a:spcPct val="0"/>
              </a:spcAft>
              <a:buFont typeface="+mj-lt"/>
              <a:buAutoNum type="arabicPeriod"/>
            </a:pPr>
            <a:r>
              <a:rPr kumimoji="0" lang="ru-RU" sz="2000" b="0" i="0" u="none" strike="noStrike" cap="none" normalizeH="0" baseline="0" noProof="0" dirty="0">
                <a:ln>
                  <a:noFill/>
                </a:ln>
                <a:solidFill>
                  <a:schemeClr val="tx1"/>
                </a:solidFill>
                <a:effectLst/>
                <a:latin typeface="Arial" panose="020B0604020202020204" pitchFamily="34" charset="0"/>
              </a:rPr>
              <a:t>Можно ли считать традиционную русскую кухню частью национальной идентичности? Или </a:t>
            </a:r>
            <a:r>
              <a:rPr lang="ru-RU" sz="2000" dirty="0">
                <a:latin typeface="Arial" panose="020B0604020202020204" pitchFamily="34" charset="0"/>
              </a:rPr>
              <a:t>традиционная она </a:t>
            </a:r>
            <a:r>
              <a:rPr kumimoji="0" lang="ru-RU" sz="2000" b="0" i="0" u="none" strike="noStrike" cap="none" normalizeH="0" baseline="0" noProof="0" dirty="0">
                <a:ln>
                  <a:noFill/>
                </a:ln>
                <a:solidFill>
                  <a:schemeClr val="tx1"/>
                </a:solidFill>
                <a:effectLst/>
                <a:latin typeface="Arial" panose="020B0604020202020204" pitchFamily="34" charset="0"/>
              </a:rPr>
              <a:t>является переоценённым символом идеализируемого прошлого?</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ru-RU" sz="2000" b="0" i="0" u="none" strike="noStrike" cap="none" normalizeH="0" baseline="0" noProof="0" dirty="0">
                <a:ln>
                  <a:noFill/>
                </a:ln>
                <a:solidFill>
                  <a:schemeClr val="tx1"/>
                </a:solidFill>
                <a:effectLst/>
                <a:latin typeface="Arial" panose="020B0604020202020204" pitchFamily="34" charset="0"/>
              </a:rPr>
              <a:t>Почему многие блюда русской кухни ассоциируются с простотой и сытностью? Считаете ли Вы их тяжелыми?</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ru-RU" sz="2000" b="0" i="0" u="none" strike="noStrike" cap="none" normalizeH="0" baseline="0" noProof="0" dirty="0">
                <a:ln>
                  <a:noFill/>
                </a:ln>
                <a:solidFill>
                  <a:schemeClr val="tx1"/>
                </a:solidFill>
                <a:effectLst/>
                <a:latin typeface="Arial" panose="020B0604020202020204" pitchFamily="34" charset="0"/>
              </a:rPr>
              <a:t>Насколько традиционная кухня отражает климат и образ жизни в России?</a:t>
            </a:r>
          </a:p>
          <a:p>
            <a:pPr marL="342900" indent="-342900" eaLnBrk="0" fontAlgn="base" hangingPunct="0">
              <a:spcBef>
                <a:spcPct val="0"/>
              </a:spcBef>
              <a:spcAft>
                <a:spcPct val="0"/>
              </a:spcAft>
              <a:buFont typeface="+mj-lt"/>
              <a:buAutoNum type="arabicPeriod"/>
            </a:pPr>
            <a:r>
              <a:rPr kumimoji="0" lang="ru-RU" sz="2000" b="0" i="0" u="none" strike="noStrike" cap="none" normalizeH="0" baseline="0" noProof="0" dirty="0">
                <a:ln>
                  <a:noFill/>
                </a:ln>
                <a:solidFill>
                  <a:schemeClr val="tx1"/>
                </a:solidFill>
                <a:effectLst/>
                <a:latin typeface="Arial" panose="020B0604020202020204" pitchFamily="34" charset="0"/>
              </a:rPr>
              <a:t>Должны ли классические рецепты сохраняться без изменений?</a:t>
            </a:r>
            <a:r>
              <a:rPr lang="ru-RU" sz="2000" dirty="0">
                <a:latin typeface="Arial" panose="020B0604020202020204" pitchFamily="34" charset="0"/>
              </a:rPr>
              <a:t> Теряется ли смысл блюда при изменении рецепта?</a:t>
            </a:r>
            <a:endParaRPr kumimoji="0" lang="ru-RU" sz="2000" b="0" i="0" u="none" strike="noStrike" cap="none" normalizeH="0" baseline="0" noProof="0" dirty="0">
              <a:ln>
                <a:noFill/>
              </a:ln>
              <a:solidFill>
                <a:schemeClr val="tx1"/>
              </a:solidFill>
              <a:effectLst/>
              <a:latin typeface="Arial" panose="020B0604020202020204" pitchFamily="34"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ru-RU" sz="2000" b="0" i="0" u="none" strike="noStrike" cap="none" normalizeH="0" baseline="0" noProof="0" dirty="0">
                <a:ln>
                  <a:noFill/>
                </a:ln>
                <a:solidFill>
                  <a:schemeClr val="tx1"/>
                </a:solidFill>
                <a:effectLst/>
                <a:latin typeface="Arial" panose="020B0604020202020204" pitchFamily="34" charset="0"/>
              </a:rPr>
              <a:t>Почему русская кухня долгое время считалась «непрестижной» за пределами России?</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ru-RU" sz="2000" b="0" i="0" u="none" strike="noStrike" cap="none" normalizeH="0" baseline="0" noProof="0" dirty="0">
                <a:ln>
                  <a:noFill/>
                </a:ln>
                <a:solidFill>
                  <a:schemeClr val="tx1"/>
                </a:solidFill>
                <a:effectLst/>
                <a:latin typeface="Arial" panose="020B0604020202020204" pitchFamily="34" charset="0"/>
              </a:rPr>
              <a:t>Может ли традиционная кухня конкурировать с глобальной гастрономией?</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ru-RU" sz="2000" b="0" i="0" u="none" strike="noStrike" cap="none" normalizeH="0" baseline="0" noProof="0" dirty="0">
                <a:ln>
                  <a:noFill/>
                </a:ln>
                <a:solidFill>
                  <a:schemeClr val="tx1"/>
                </a:solidFill>
                <a:effectLst/>
                <a:latin typeface="Arial" panose="020B0604020202020204" pitchFamily="34" charset="0"/>
              </a:rPr>
              <a:t>Почему супы занимают центральное место в русской кухне?</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ru-RU" sz="2000" b="0" i="0" u="none" strike="noStrike" cap="none" normalizeH="0" baseline="0" noProof="0" dirty="0">
                <a:ln>
                  <a:noFill/>
                </a:ln>
                <a:solidFill>
                  <a:schemeClr val="tx1"/>
                </a:solidFill>
                <a:effectLst/>
                <a:latin typeface="Arial" panose="020B0604020202020204" pitchFamily="34" charset="0"/>
              </a:rPr>
              <a:t>Следует ли популяризировать традиционные блюда среди молодёжи?</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ru-RU" sz="2000" b="0" i="0" u="none" strike="noStrike" cap="none" normalizeH="0" baseline="0" noProof="0" dirty="0">
                <a:ln>
                  <a:noFill/>
                </a:ln>
                <a:solidFill>
                  <a:schemeClr val="tx1"/>
                </a:solidFill>
                <a:effectLst/>
                <a:latin typeface="Arial" panose="020B0604020202020204" pitchFamily="34" charset="0"/>
              </a:rPr>
              <a:t>Влияют ли религиозные традиции на состав русской кухни?</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ru-RU" sz="2000" b="0" i="0" u="none" strike="noStrike" cap="none" normalizeH="0" baseline="0" noProof="0" dirty="0">
                <a:ln>
                  <a:noFill/>
                </a:ln>
                <a:solidFill>
                  <a:schemeClr val="tx1"/>
                </a:solidFill>
                <a:effectLst/>
                <a:latin typeface="Arial" panose="020B0604020202020204" pitchFamily="34" charset="0"/>
              </a:rPr>
              <a:t> Можно ли адаптировать традиционные блюда под современные вкусы?</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ru-RU" sz="2000" b="0" i="0" u="none" strike="noStrike" cap="none" normalizeH="0" baseline="0" noProof="0" dirty="0">
                <a:ln>
                  <a:noFill/>
                </a:ln>
                <a:solidFill>
                  <a:schemeClr val="tx1"/>
                </a:solidFill>
                <a:effectLst/>
                <a:latin typeface="Arial" panose="020B0604020202020204" pitchFamily="34" charset="0"/>
              </a:rPr>
              <a:t> Является ли русская кухня больше домашней, чем ресторанной?</a:t>
            </a:r>
          </a:p>
        </p:txBody>
      </p:sp>
    </p:spTree>
    <p:extLst>
      <p:ext uri="{BB962C8B-B14F-4D97-AF65-F5344CB8AC3E}">
        <p14:creationId xmlns:p14="http://schemas.microsoft.com/office/powerpoint/2010/main" val="16738207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9E9F7621-986C-CF4D-0D83-87F260923B47}"/>
              </a:ext>
            </a:extLst>
          </p:cNvPr>
          <p:cNvPicPr>
            <a:picLocks noChangeAspect="1"/>
          </p:cNvPicPr>
          <p:nvPr/>
        </p:nvPicPr>
        <p:blipFill>
          <a:blip r:embed="rId2"/>
          <a:srcRect l="26907" t="11959" r="24325" b="27353"/>
          <a:stretch>
            <a:fillRect/>
          </a:stretch>
        </p:blipFill>
        <p:spPr>
          <a:xfrm>
            <a:off x="1280160" y="70913"/>
            <a:ext cx="9121831" cy="6716174"/>
          </a:xfrm>
          <a:prstGeom prst="rect">
            <a:avLst/>
          </a:prstGeom>
        </p:spPr>
      </p:pic>
    </p:spTree>
    <p:extLst>
      <p:ext uri="{BB962C8B-B14F-4D97-AF65-F5344CB8AC3E}">
        <p14:creationId xmlns:p14="http://schemas.microsoft.com/office/powerpoint/2010/main" val="6747064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5AA85C39-9224-86CD-57F4-99D9B1B73F4E}"/>
              </a:ext>
            </a:extLst>
          </p:cNvPr>
          <p:cNvPicPr>
            <a:picLocks noChangeAspect="1"/>
          </p:cNvPicPr>
          <p:nvPr/>
        </p:nvPicPr>
        <p:blipFill>
          <a:blip r:embed="rId2"/>
          <a:srcRect l="25711" t="73131" r="23704" b="2788"/>
          <a:stretch>
            <a:fillRect/>
          </a:stretch>
        </p:blipFill>
        <p:spPr>
          <a:xfrm>
            <a:off x="1052944" y="1640377"/>
            <a:ext cx="10152460" cy="2859579"/>
          </a:xfrm>
          <a:prstGeom prst="rect">
            <a:avLst/>
          </a:prstGeom>
        </p:spPr>
      </p:pic>
    </p:spTree>
    <p:extLst>
      <p:ext uri="{BB962C8B-B14F-4D97-AF65-F5344CB8AC3E}">
        <p14:creationId xmlns:p14="http://schemas.microsoft.com/office/powerpoint/2010/main" val="25247338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2468794A-C743-DA2C-2B3D-B4DB7486D2D7}"/>
              </a:ext>
            </a:extLst>
          </p:cNvPr>
          <p:cNvPicPr>
            <a:picLocks noChangeAspect="1"/>
          </p:cNvPicPr>
          <p:nvPr/>
        </p:nvPicPr>
        <p:blipFill>
          <a:blip r:embed="rId2"/>
          <a:srcRect l="27146" t="71273" r="24087" b="8202"/>
          <a:stretch>
            <a:fillRect/>
          </a:stretch>
        </p:blipFill>
        <p:spPr>
          <a:xfrm>
            <a:off x="127461" y="66502"/>
            <a:ext cx="8746035" cy="2177933"/>
          </a:xfrm>
          <a:prstGeom prst="rect">
            <a:avLst/>
          </a:prstGeom>
        </p:spPr>
      </p:pic>
      <p:pic>
        <p:nvPicPr>
          <p:cNvPr id="5" name="Obrázek 4">
            <a:extLst>
              <a:ext uri="{FF2B5EF4-FFF2-40B4-BE49-F238E27FC236}">
                <a16:creationId xmlns:a16="http://schemas.microsoft.com/office/drawing/2014/main" id="{94FED92D-3DD2-29FA-00A8-07CF8A109532}"/>
              </a:ext>
            </a:extLst>
          </p:cNvPr>
          <p:cNvPicPr>
            <a:picLocks noChangeAspect="1"/>
          </p:cNvPicPr>
          <p:nvPr/>
        </p:nvPicPr>
        <p:blipFill>
          <a:blip r:embed="rId3"/>
          <a:srcRect l="24421" t="23596" r="26860" b="32363"/>
          <a:stretch>
            <a:fillRect/>
          </a:stretch>
        </p:blipFill>
        <p:spPr>
          <a:xfrm>
            <a:off x="74954" y="1939635"/>
            <a:ext cx="8662227" cy="4632961"/>
          </a:xfrm>
          <a:prstGeom prst="rect">
            <a:avLst/>
          </a:prstGeom>
        </p:spPr>
      </p:pic>
      <p:sp>
        <p:nvSpPr>
          <p:cNvPr id="7" name="TextovéPole 6">
            <a:extLst>
              <a:ext uri="{FF2B5EF4-FFF2-40B4-BE49-F238E27FC236}">
                <a16:creationId xmlns:a16="http://schemas.microsoft.com/office/drawing/2014/main" id="{FD1C2C08-B4D3-6397-EE97-24427F18ED6E}"/>
              </a:ext>
            </a:extLst>
          </p:cNvPr>
          <p:cNvSpPr txBox="1"/>
          <p:nvPr/>
        </p:nvSpPr>
        <p:spPr>
          <a:xfrm>
            <a:off x="8873496" y="1598104"/>
            <a:ext cx="2865120" cy="1200329"/>
          </a:xfrm>
          <a:prstGeom prst="rect">
            <a:avLst/>
          </a:prstGeom>
          <a:noFill/>
        </p:spPr>
        <p:txBody>
          <a:bodyPr wrap="square">
            <a:spAutoFit/>
          </a:bodyPr>
          <a:lstStyle/>
          <a:p>
            <a:r>
              <a:rPr lang="ru-RU" sz="2400" b="1" i="0" u="none" strike="noStrike" baseline="0" dirty="0">
                <a:latin typeface="SkolarPE-Bold"/>
              </a:rPr>
              <a:t>Напишите рецепт своего любимого блюда.</a:t>
            </a:r>
            <a:endParaRPr lang="cs-CZ" sz="2400" dirty="0"/>
          </a:p>
        </p:txBody>
      </p:sp>
    </p:spTree>
    <p:extLst>
      <p:ext uri="{BB962C8B-B14F-4D97-AF65-F5344CB8AC3E}">
        <p14:creationId xmlns:p14="http://schemas.microsoft.com/office/powerpoint/2010/main" val="20105681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F98265F2-BFBF-B082-F693-96611FC8942B}"/>
              </a:ext>
            </a:extLst>
          </p:cNvPr>
          <p:cNvSpPr txBox="1"/>
          <p:nvPr/>
        </p:nvSpPr>
        <p:spPr>
          <a:xfrm>
            <a:off x="581892" y="4359671"/>
            <a:ext cx="10701251" cy="400110"/>
          </a:xfrm>
          <a:prstGeom prst="rect">
            <a:avLst/>
          </a:prstGeom>
          <a:noFill/>
        </p:spPr>
        <p:txBody>
          <a:bodyPr wrap="square">
            <a:spAutoFit/>
          </a:bodyPr>
          <a:lstStyle/>
          <a:p>
            <a:r>
              <a:rPr lang="cs-CZ" sz="2000" dirty="0" err="1">
                <a:hlinkClick r:id="rId2"/>
              </a:rPr>
              <a:t>Russian</a:t>
            </a:r>
            <a:r>
              <a:rPr lang="cs-CZ" sz="2000" dirty="0">
                <a:hlinkClick r:id="rId2"/>
              </a:rPr>
              <a:t> </a:t>
            </a:r>
            <a:r>
              <a:rPr lang="cs-CZ" sz="2000" dirty="0" err="1">
                <a:hlinkClick r:id="rId2"/>
              </a:rPr>
              <a:t>Listening</a:t>
            </a:r>
            <a:r>
              <a:rPr lang="cs-CZ" sz="2000" dirty="0">
                <a:hlinkClick r:id="rId2"/>
              </a:rPr>
              <a:t> </a:t>
            </a:r>
            <a:r>
              <a:rPr lang="cs-CZ" sz="2000" dirty="0" err="1">
                <a:hlinkClick r:id="rId2"/>
              </a:rPr>
              <a:t>Practice</a:t>
            </a:r>
            <a:r>
              <a:rPr lang="cs-CZ" sz="2000" dirty="0">
                <a:hlinkClick r:id="rId2"/>
              </a:rPr>
              <a:t> </a:t>
            </a:r>
            <a:r>
              <a:rPr lang="cs-CZ" sz="2000" dirty="0" err="1">
                <a:hlinkClick r:id="rId2"/>
              </a:rPr>
              <a:t>Podcast</a:t>
            </a:r>
            <a:r>
              <a:rPr lang="cs-CZ" sz="2000" dirty="0">
                <a:hlinkClick r:id="rId2"/>
              </a:rPr>
              <a:t> (B2) — </a:t>
            </a:r>
            <a:r>
              <a:rPr lang="cs-CZ" sz="2000" dirty="0" err="1">
                <a:hlinkClick r:id="rId2"/>
              </a:rPr>
              <a:t>Russian</a:t>
            </a:r>
            <a:r>
              <a:rPr lang="cs-CZ" sz="2000" dirty="0">
                <a:hlinkClick r:id="rId2"/>
              </a:rPr>
              <a:t> </a:t>
            </a:r>
            <a:r>
              <a:rPr lang="cs-CZ" sz="2000" dirty="0" err="1">
                <a:hlinkClick r:id="rId2"/>
              </a:rPr>
              <a:t>Cuisine</a:t>
            </a:r>
            <a:r>
              <a:rPr lang="cs-CZ" sz="2000" dirty="0">
                <a:hlinkClick r:id="rId2"/>
              </a:rPr>
              <a:t> | </a:t>
            </a:r>
            <a:r>
              <a:rPr lang="bg-BG" sz="2000" dirty="0">
                <a:hlinkClick r:id="rId2"/>
              </a:rPr>
              <a:t>Подкаст на русском языке для практики</a:t>
            </a:r>
            <a:endParaRPr lang="cs-CZ" sz="2000" dirty="0"/>
          </a:p>
        </p:txBody>
      </p:sp>
      <p:sp>
        <p:nvSpPr>
          <p:cNvPr id="4" name="TextovéPole 1">
            <a:extLst>
              <a:ext uri="{FF2B5EF4-FFF2-40B4-BE49-F238E27FC236}">
                <a16:creationId xmlns:a16="http://schemas.microsoft.com/office/drawing/2014/main" id="{A09ED6A5-E98B-04DA-297E-68C66A6B7169}"/>
              </a:ext>
            </a:extLst>
          </p:cNvPr>
          <p:cNvSpPr txBox="1"/>
          <p:nvPr/>
        </p:nvSpPr>
        <p:spPr>
          <a:xfrm>
            <a:off x="563534" y="575830"/>
            <a:ext cx="2674620" cy="552450"/>
          </a:xfrm>
          <a:prstGeom prst="rect">
            <a:avLst/>
          </a:prstGeom>
          <a:noFill/>
        </p:spPr>
        <p:txBody>
          <a:bodyPr wrap="square" rtlCol="0">
            <a:spAutoFit/>
          </a:bodyPr>
          <a:lstStyle/>
          <a:p>
            <a:pPr>
              <a:lnSpc>
                <a:spcPct val="115000"/>
              </a:lnSpc>
              <a:spcAft>
                <a:spcPts val="800"/>
              </a:spcAft>
              <a:buNone/>
            </a:pPr>
            <a:r>
              <a:rPr lang="ru-RU" sz="2000" b="1" kern="1200">
                <a:solidFill>
                  <a:srgbClr val="000000"/>
                </a:solidFill>
                <a:effectLst/>
                <a:latin typeface="Aptos" panose="020B0004020202020204" pitchFamily="34" charset="0"/>
                <a:ea typeface="Aptos" panose="020B0004020202020204" pitchFamily="34" charset="0"/>
                <a:cs typeface="Times New Roman" panose="02020603050405020304" pitchFamily="18" charset="0"/>
              </a:rPr>
              <a:t>АУДИРОВАНИЕ</a:t>
            </a:r>
            <a:endParaRPr lang="cs-CZ" sz="1200" kern="10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TextovéPole 4">
            <a:extLst>
              <a:ext uri="{FF2B5EF4-FFF2-40B4-BE49-F238E27FC236}">
                <a16:creationId xmlns:a16="http://schemas.microsoft.com/office/drawing/2014/main" id="{AD9DE2FF-64DF-5647-C281-0D230F1E0C80}"/>
              </a:ext>
            </a:extLst>
          </p:cNvPr>
          <p:cNvSpPr txBox="1"/>
          <p:nvPr/>
        </p:nvSpPr>
        <p:spPr>
          <a:xfrm>
            <a:off x="491491" y="1492572"/>
            <a:ext cx="9908771" cy="2554545"/>
          </a:xfrm>
          <a:prstGeom prst="rect">
            <a:avLst/>
          </a:prstGeom>
          <a:noFill/>
        </p:spPr>
        <p:txBody>
          <a:bodyPr wrap="square" rtlCol="0">
            <a:spAutoFit/>
          </a:bodyPr>
          <a:lstStyle/>
          <a:p>
            <a:pPr marL="342900" indent="-342900">
              <a:buFont typeface="Wingdings" panose="05000000000000000000" pitchFamily="2" charset="2"/>
              <a:buChar char="Ø"/>
            </a:pPr>
            <a:r>
              <a:rPr lang="ru-RU" sz="2000" b="1" dirty="0"/>
              <a:t>С чем связаны особенности русской национальной кухни?</a:t>
            </a:r>
          </a:p>
          <a:p>
            <a:pPr marL="342900" indent="-342900">
              <a:buFont typeface="Wingdings" panose="05000000000000000000" pitchFamily="2" charset="2"/>
              <a:buChar char="Ø"/>
            </a:pPr>
            <a:r>
              <a:rPr lang="ru-RU" sz="2000" b="1" dirty="0"/>
              <a:t>Какие продукты для нее типичны и почему?</a:t>
            </a:r>
          </a:p>
          <a:p>
            <a:pPr marL="342900" indent="-342900">
              <a:buFont typeface="Wingdings" panose="05000000000000000000" pitchFamily="2" charset="2"/>
              <a:buChar char="Ø"/>
            </a:pPr>
            <a:r>
              <a:rPr lang="ru-RU" sz="2000" b="1" dirty="0"/>
              <a:t>Важны ли супы для русской кухни? Какие традиционные супы были упомянуты?</a:t>
            </a:r>
          </a:p>
          <a:p>
            <a:pPr marL="342900" indent="-342900">
              <a:buFont typeface="Wingdings" panose="05000000000000000000" pitchFamily="2" charset="2"/>
              <a:buChar char="Ø"/>
            </a:pPr>
            <a:r>
              <a:rPr lang="ru-RU" sz="2000" b="1" dirty="0"/>
              <a:t>Какими способами готовят мясо?</a:t>
            </a:r>
          </a:p>
          <a:p>
            <a:pPr marL="342900" indent="-342900">
              <a:buFont typeface="Wingdings" panose="05000000000000000000" pitchFamily="2" charset="2"/>
              <a:buChar char="Ø"/>
            </a:pPr>
            <a:r>
              <a:rPr lang="ru-RU" sz="2000" b="1" dirty="0"/>
              <a:t>А какими рыбу?</a:t>
            </a:r>
          </a:p>
          <a:p>
            <a:pPr marL="342900" indent="-342900">
              <a:buFont typeface="Wingdings" panose="05000000000000000000" pitchFamily="2" charset="2"/>
              <a:buChar char="Ø"/>
            </a:pPr>
            <a:r>
              <a:rPr lang="ru-RU" sz="2000" b="1" dirty="0"/>
              <a:t>Из чего готовят оливье?</a:t>
            </a:r>
          </a:p>
          <a:p>
            <a:pPr marL="342900" indent="-342900">
              <a:buFont typeface="Wingdings" panose="05000000000000000000" pitchFamily="2" charset="2"/>
              <a:buChar char="Ø"/>
            </a:pPr>
            <a:r>
              <a:rPr lang="ru-RU" sz="2000" b="1" dirty="0"/>
              <a:t>Какие закуски были упомянуты в ролике?</a:t>
            </a:r>
          </a:p>
          <a:p>
            <a:pPr marL="342900" indent="-342900">
              <a:buFont typeface="Wingdings" panose="05000000000000000000" pitchFamily="2" charset="2"/>
              <a:buChar char="Ø"/>
            </a:pPr>
            <a:r>
              <a:rPr lang="ru-RU" sz="2000" b="1" dirty="0"/>
              <a:t>Какие ингредиенты используются для десертов?</a:t>
            </a:r>
            <a:endParaRPr lang="cs-CZ" sz="2000" b="1" dirty="0"/>
          </a:p>
        </p:txBody>
      </p:sp>
    </p:spTree>
    <p:extLst>
      <p:ext uri="{BB962C8B-B14F-4D97-AF65-F5344CB8AC3E}">
        <p14:creationId xmlns:p14="http://schemas.microsoft.com/office/powerpoint/2010/main" val="26989014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0AFED061-34AA-6F9A-EE36-6D39675DBA25}"/>
              </a:ext>
            </a:extLst>
          </p:cNvPr>
          <p:cNvSpPr txBox="1"/>
          <p:nvPr/>
        </p:nvSpPr>
        <p:spPr>
          <a:xfrm>
            <a:off x="1379914" y="1956261"/>
            <a:ext cx="10041773" cy="2308324"/>
          </a:xfrm>
          <a:prstGeom prst="rect">
            <a:avLst/>
          </a:prstGeom>
          <a:noFill/>
        </p:spPr>
        <p:txBody>
          <a:bodyPr wrap="square" rtlCol="0">
            <a:spAutoFit/>
          </a:bodyPr>
          <a:lstStyle/>
          <a:p>
            <a:r>
              <a:rPr lang="ru-RU" sz="2400" b="1" dirty="0"/>
              <a:t>Темы для эссе (письменное домашнее задание)</a:t>
            </a:r>
          </a:p>
          <a:p>
            <a:endParaRPr lang="ru-RU" sz="2400" b="1" dirty="0"/>
          </a:p>
          <a:p>
            <a:pPr marL="457200" indent="-457200">
              <a:buFont typeface="+mj-lt"/>
              <a:buAutoNum type="arabicPeriod"/>
            </a:pPr>
            <a:r>
              <a:rPr lang="ru-RU" sz="2400" dirty="0"/>
              <a:t>Традиционная русская кухня как отражение истории и быта</a:t>
            </a:r>
          </a:p>
          <a:p>
            <a:pPr marL="457200" indent="-457200">
              <a:buFont typeface="+mj-lt"/>
              <a:buAutoNum type="arabicPeriod"/>
            </a:pPr>
            <a:r>
              <a:rPr lang="ru-RU" sz="2400" dirty="0"/>
              <a:t>Влияние климата и географии на формирование русской кухни</a:t>
            </a:r>
          </a:p>
          <a:p>
            <a:pPr marL="457200" indent="-457200">
              <a:buFont typeface="+mj-lt"/>
              <a:buAutoNum type="arabicPeriod"/>
            </a:pPr>
            <a:r>
              <a:rPr lang="ru-RU" sz="2400" dirty="0"/>
              <a:t>Чешские кулинарные традиции как элемент культурной памяти</a:t>
            </a:r>
          </a:p>
          <a:p>
            <a:pPr marL="457200" indent="-457200">
              <a:buFont typeface="+mj-lt"/>
              <a:buAutoNum type="arabicPeriod"/>
            </a:pPr>
            <a:endParaRPr lang="cs-CZ" sz="2400" b="1" dirty="0"/>
          </a:p>
        </p:txBody>
      </p:sp>
    </p:spTree>
    <p:extLst>
      <p:ext uri="{BB962C8B-B14F-4D97-AF65-F5344CB8AC3E}">
        <p14:creationId xmlns:p14="http://schemas.microsoft.com/office/powerpoint/2010/main" val="40633586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57E01AEE-B343-F19B-6976-FB829348517B}"/>
              </a:ext>
            </a:extLst>
          </p:cNvPr>
          <p:cNvSpPr txBox="1"/>
          <p:nvPr/>
        </p:nvSpPr>
        <p:spPr>
          <a:xfrm>
            <a:off x="207818" y="491108"/>
            <a:ext cx="11776364" cy="5509200"/>
          </a:xfrm>
          <a:prstGeom prst="rect">
            <a:avLst/>
          </a:prstGeom>
          <a:noFill/>
        </p:spPr>
        <p:txBody>
          <a:bodyPr wrap="square" rtlCol="0">
            <a:spAutoFit/>
          </a:bodyPr>
          <a:lstStyle/>
          <a:p>
            <a:r>
              <a:rPr lang="ru-RU" sz="2200" b="1" dirty="0"/>
              <a:t>Лексический минимум по теме: Традиционная русская кухня</a:t>
            </a:r>
          </a:p>
          <a:p>
            <a:endParaRPr lang="ru-RU" sz="2200" b="1" dirty="0"/>
          </a:p>
          <a:p>
            <a:r>
              <a:rPr lang="ru-RU" sz="2200" b="1" dirty="0"/>
              <a:t>Понятия:</a:t>
            </a:r>
            <a:r>
              <a:rPr lang="ru-RU" sz="2200" dirty="0"/>
              <a:t> традиционная кухня, русская кухня, блюдо, еда, пища, рецепт, ингредиент, продукт, суп, щи, борщ, уха, каша, блины, пирог, хлеб, выпечка, закуска, соленья, квашение, мясо, рыба, грибы, овощи, крупы, специи, приправы, напиток, квас, компот, самовар, печь, трапеза, застолье, пост, мясоед, кулинарное наследие, гастрономическая традиция</a:t>
            </a:r>
          </a:p>
          <a:p>
            <a:endParaRPr lang="ru-RU" sz="2200" dirty="0"/>
          </a:p>
          <a:p>
            <a:r>
              <a:rPr lang="ru-RU" sz="2200" b="1" dirty="0"/>
              <a:t>Качества:</a:t>
            </a:r>
            <a:r>
              <a:rPr lang="ru-RU" sz="2200" dirty="0"/>
              <a:t> русский, традиционный, национальный, домашний, сытный, простой, питательный, сезонный, натуральный, деревенский, постный, праздничный, повседневный, густой, наваристый, кислый, солёный, сладкий, ароматный, горячий, холодный, ферментированный, исконный, аутентичный, привычный, проверенный временем, характерный</a:t>
            </a:r>
          </a:p>
          <a:p>
            <a:endParaRPr lang="ru-RU" sz="2200" dirty="0"/>
          </a:p>
          <a:p>
            <a:r>
              <a:rPr lang="ru-RU" sz="2200" b="1" dirty="0"/>
              <a:t>Действия: </a:t>
            </a:r>
            <a:r>
              <a:rPr lang="ru-RU" sz="2200" dirty="0"/>
              <a:t>готовить, варить, печь, жарить, тушить, томить, квасить, солить, мариновать, замешивать тесто, нарезать, смешивать, подавать, есть, угощать, сохранять традиции, передавать рецепты, соблюдать пост, питаться, использовать продукты, сочетать вкусы, настаивать, пробовать, ценить кухню, возрождать традиции</a:t>
            </a:r>
            <a:endParaRPr lang="cs-CZ" sz="2200" dirty="0"/>
          </a:p>
        </p:txBody>
      </p:sp>
    </p:spTree>
    <p:extLst>
      <p:ext uri="{BB962C8B-B14F-4D97-AF65-F5344CB8AC3E}">
        <p14:creationId xmlns:p14="http://schemas.microsoft.com/office/powerpoint/2010/main" val="70214898"/>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TotalTime>
  <Words>456</Words>
  <Application>Microsoft Office PowerPoint</Application>
  <PresentationFormat>Širokoúhlá obrazovka</PresentationFormat>
  <Paragraphs>38</Paragraphs>
  <Slides>9</Slides>
  <Notes>0</Notes>
  <HiddenSlides>0</HiddenSlides>
  <MMClips>0</MMClips>
  <ScaleCrop>false</ScaleCrop>
  <HeadingPairs>
    <vt:vector size="6" baseType="variant">
      <vt:variant>
        <vt:lpstr>Použitá písma</vt:lpstr>
      </vt:variant>
      <vt:variant>
        <vt:i4>6</vt:i4>
      </vt:variant>
      <vt:variant>
        <vt:lpstr>Motiv</vt:lpstr>
      </vt:variant>
      <vt:variant>
        <vt:i4>1</vt:i4>
      </vt:variant>
      <vt:variant>
        <vt:lpstr>Nadpisy snímků</vt:lpstr>
      </vt:variant>
      <vt:variant>
        <vt:i4>9</vt:i4>
      </vt:variant>
    </vt:vector>
  </HeadingPairs>
  <TitlesOfParts>
    <vt:vector size="16" baseType="lpstr">
      <vt:lpstr>Aptos</vt:lpstr>
      <vt:lpstr>Arial</vt:lpstr>
      <vt:lpstr>Calibri</vt:lpstr>
      <vt:lpstr>Calibri Light</vt:lpstr>
      <vt:lpstr>SkolarPE-Bold</vt:lpstr>
      <vt:lpstr>Wingdings</vt:lpstr>
      <vt:lpstr>Motiv Office</vt:lpstr>
      <vt:lpstr>JC IV</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Veronika SN</dc:creator>
  <cp:lastModifiedBy>Veronika SN</cp:lastModifiedBy>
  <cp:revision>11</cp:revision>
  <dcterms:created xsi:type="dcterms:W3CDTF">2026-02-04T12:29:06Z</dcterms:created>
  <dcterms:modified xsi:type="dcterms:W3CDTF">2026-02-11T10:01:33Z</dcterms:modified>
</cp:coreProperties>
</file>