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8" r:id="rId20"/>
    <p:sldId id="279" r:id="rId21"/>
    <p:sldId id="280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47" d="100"/>
          <a:sy n="47" d="100"/>
        </p:scale>
        <p:origin x="48" y="8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645F87-B38C-4E6D-F9FD-5226075230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8AE9139-AE87-A965-7DB4-AF7EBB07F1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487609-30AC-9737-5CD2-4D5B94453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B278-C7CB-4FEA-A6D4-A9217C6BC214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4E5598-2B55-58CA-F0AC-5103DDDCE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CB811B-CADA-EA31-A90A-21030FFFA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F22C2-39D7-44B2-951B-860CAF881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7860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548BC4-89B0-D8DE-15A1-73AD91867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34933D-4BE7-58DA-B2C8-D926B76186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BF09FD0-0529-D86A-F005-DE265891A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B278-C7CB-4FEA-A6D4-A9217C6BC214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F340170-AD7E-30CB-FA39-6AC043EAC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E16B802-6015-447C-D4CB-09B6F7CB2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F22C2-39D7-44B2-951B-860CAF881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401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C133D0B-20FC-384C-A8EE-A8B784D351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DF0351F-A992-55E9-C8EF-8A072E6504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605C946-C568-B53F-045B-833C155AE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B278-C7CB-4FEA-A6D4-A9217C6BC214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D69FC0-EBC0-F927-FD23-9DEE28C68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5DC6F4-CC09-9DEB-A32C-34E54D385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F22C2-39D7-44B2-951B-860CAF881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6142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D6DD14-27F3-965E-089E-6B649A80A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E7D526-CB81-F2CC-A976-DC5C382B0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D017B4-7433-D7E4-0527-2307DEEF2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B278-C7CB-4FEA-A6D4-A9217C6BC214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2A2CA9-BED5-6138-E417-23860F66E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758B68-2790-F50A-F962-08E8FB22F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F22C2-39D7-44B2-951B-860CAF881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4572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B54F5F-D8F0-5A68-8A5F-345B6E89D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E8A3F46-3BD9-55E2-65FD-96D246ABA6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2740305-7B5F-BC62-014F-9BE97609E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B278-C7CB-4FEA-A6D4-A9217C6BC214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B35E06F-C99B-2EB9-76A2-0A9DDC298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15C157-2D14-85EC-FE7D-73C5576BC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F22C2-39D7-44B2-951B-860CAF881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381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42BB8A-6005-67EA-35C5-0298777B7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1689F1-B2F7-B326-24BE-2E2D028A37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1710680-CDFB-88D5-A9AB-AD610CD582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5CA4187-4AF6-9719-165E-92133EAEC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B278-C7CB-4FEA-A6D4-A9217C6BC214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9211DF1-9B40-AF57-A1FD-ADDDA6652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9D8B84C-2948-D27B-47DD-55481944E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F22C2-39D7-44B2-951B-860CAF881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962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0EF1DB-6F19-F2AB-A92A-514FA9A18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880D7D8-498C-4187-51A2-1CF1497D2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240F410-B841-DD25-6841-EE94AEFCE4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BF5B1BE-6567-6CA0-D85D-0D015DD24A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C58F82C-B8BF-6D9A-2284-42B98EA30D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5C7F257-D0EA-0E22-B25A-D4AB44444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B278-C7CB-4FEA-A6D4-A9217C6BC214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90CF01B-BF59-4B84-EEF5-636FE7587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88D90DD-5426-BA46-08BD-56CF6E6D5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F22C2-39D7-44B2-951B-860CAF881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724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FADB01-8A68-B667-161B-7D988E546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E19164F-6584-0BDB-DAC5-60E019774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B278-C7CB-4FEA-A6D4-A9217C6BC214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EE367B3-D1D6-F116-9846-68220387E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61A0ECA-8880-7101-40B2-5356E49F5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F22C2-39D7-44B2-951B-860CAF881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3925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CE040E7-0DBB-98CE-8FCA-027FD0BBD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B278-C7CB-4FEA-A6D4-A9217C6BC214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8BFF66B-1DB1-A7C6-940A-9C8FC2C66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8BBB586-7A4E-020D-4260-F1FFD56D0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F22C2-39D7-44B2-951B-860CAF881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0768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EA7BD1-A3E7-5039-FD41-048CFDDA1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C06F69-59FF-9B27-65B9-76646293B1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81DDA7A-8DCD-71BF-C05B-AE6B86E92D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E8BD3CA-B553-5005-75F3-13730DFF3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B278-C7CB-4FEA-A6D4-A9217C6BC214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F1897E0-C069-3AD9-0E76-A87F53962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BC99DA6-EED8-71EC-DC46-DAD40B049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F22C2-39D7-44B2-951B-860CAF881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6146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4550F4-5291-B903-1023-6E62D533C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127F4CB-1C00-753A-0F11-FF3B7B98C3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3D0927E-3227-65F5-71E1-4D6C13C182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90B3EE5-1ABF-35B0-CC35-8EFF25C56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B278-C7CB-4FEA-A6D4-A9217C6BC214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068A743-15A5-3207-B93D-A6674F920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C3F08CC-2361-0AE5-2C11-FFD8E108F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F22C2-39D7-44B2-951B-860CAF881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393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0389325-6651-55DC-5B85-93B4267F0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8E31ED6-F840-42AB-69BC-C001E440A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43D305B-1AB1-2F53-35BE-F0E2ECC4E2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5B278-C7CB-4FEA-A6D4-A9217C6BC214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5DA76EB-BE26-337A-B828-E85D32A4A8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58E4606-7000-5487-27D2-957E9815E3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F22C2-39D7-44B2-951B-860CAF881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1251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83E8A2-30EC-D11E-695E-2FAFC465F5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Mýtus Bílé hory? </a:t>
            </a:r>
            <a:r>
              <a:rPr lang="cs-CZ" sz="4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Bohemikální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literární život 17. a 18. století </a:t>
            </a:r>
            <a:endParaRPr lang="cs-CZ" sz="40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CC5C08F-3BA3-9571-0D1A-5F9CE44D04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85016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53CBFF-8748-1477-1392-C35FB329E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15032B-9A99-FD49-7CB1-3A3D60A23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098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Wingdings" panose="05000000000000000000" pitchFamily="2" charset="2"/>
              <a:buChar char="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hebrejština a jidiš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Wingdings" panose="05000000000000000000" pitchFamily="2" charset="2"/>
              <a:buChar char="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čeština     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6718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53CBFF-8748-1477-1392-C35FB329E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cs-CZ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unkce a postavení češtiny</a:t>
            </a:r>
            <a:r>
              <a:rPr lang="cs-CZ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15032B-9A99-FD49-7CB1-3A3D60A23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naprostá většina jazykových jevů, jež od konce 18. století vydávány za důkaz „úpadkovosti“, pronikla do kultivované veřejné (tištěné) produkce před r. 1620       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dobový zájem o češtinu: reflexe jazykově filozofické a jazykově obranné (jazykový purismus 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neoterizování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Svatováclavská bible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(1677, 1712, 1715)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omezení společenského uplatnění češtiny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552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53CBFF-8748-1477-1392-C35FB329E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Nová společensko-politická stratifikace v českých zemích první poloviny 17. století</a:t>
            </a:r>
            <a:r>
              <a:rPr lang="cs-CZ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15032B-9A99-FD49-7CB1-3A3D60A23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mohutná migrace – kulturní transfer (vymezen konfesijně) 	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politické a kulturní centrum ve Vídni,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provincializace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českých zemí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přesuny ve funkčním zatížení jazyků – omezování funkcí češtiny; neexistence sociálně diferencovaného českého publika, čeština jako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jazyk „selský“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- novodobý mýtus „cizácké šlechty“ vs. utváření exkluzivní (vydělující se) šlechtické kultury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90370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53CBFF-8748-1477-1392-C35FB329E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15032B-9A99-FD49-7CB1-3A3D60A23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fenomén vícejazyčné mutace téhož textu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- makarónský text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3897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53CBFF-8748-1477-1392-C35FB329E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15032B-9A99-FD49-7CB1-3A3D60A23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564310" cy="4351338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MARIA, Mater pia!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  <a:tabLst>
                <a:tab pos="71247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Jasný blesk dem Vaterland: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  <a:tabLst>
                <a:tab pos="712470" algn="l"/>
              </a:tabLst>
            </a:pP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Deine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Gnaden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reich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beladen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  <a:tabLst>
                <a:tab pos="71247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všemu světu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seynd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bekanndt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  <a:tabLst>
                <a:tab pos="71247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  <a:tabLst>
                <a:tab pos="712470" algn="l"/>
              </a:tabLst>
            </a:pP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Všecken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lid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dich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ruffet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billich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  <a:tabLst>
                <a:tab pos="712470" algn="l"/>
              </a:tabLst>
            </a:pP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liebt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lob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all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Nation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  <a:tabLst>
                <a:tab pos="712470" algn="l"/>
              </a:tabLst>
            </a:pP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alle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Zungen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alt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jungen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  <a:tabLst>
                <a:tab pos="71247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Tebe ctí in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gleichem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Thon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9AC65483-80F1-922A-DD95-CCEE6845F5CD}"/>
              </a:ext>
            </a:extLst>
          </p:cNvPr>
          <p:cNvSpPr txBox="1">
            <a:spLocks/>
          </p:cNvSpPr>
          <p:nvPr/>
        </p:nvSpPr>
        <p:spPr>
          <a:xfrm>
            <a:off x="6789490" y="1825625"/>
            <a:ext cx="456431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  <a:tabLst>
                <a:tab pos="712470" algn="l"/>
              </a:tabLst>
            </a:pP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Tausent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Strahlen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von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dir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fallen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  <a:tabLst>
                <a:tab pos="71247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celý svět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erfüllt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dein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Glantz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  <a:tabLst>
                <a:tab pos="712470" algn="l"/>
              </a:tabLst>
            </a:pP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tausent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Gaben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wer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will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haben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  <a:tabLst>
                <a:tab pos="71247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vše u Tebe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findet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gantz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  <a:tabLst>
                <a:tab pos="71247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  <a:tabLst>
                <a:tab pos="71247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Cui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millenis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dignae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strenis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  <a:tabLst>
                <a:tab pos="712470" algn="l"/>
              </a:tabLst>
            </a:pP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anjelove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sprechen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Preiß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  <a:tabLst>
                <a:tab pos="71247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sperant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quotquot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erant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  <a:tabLst>
                <a:tab pos="712470" algn="l"/>
              </a:tabLst>
            </a:pP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vyhnanis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(sic!)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vom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Paradeyß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  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01050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53CBFF-8748-1477-1392-C35FB329E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15032B-9A99-FD49-7CB1-3A3D60A23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  <a:tabLst>
                <a:tab pos="1437005" algn="l"/>
              </a:tabLst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Ó staročeská země!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fueramus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Pergama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quondam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  <a:tabLst>
                <a:tab pos="1437005" algn="l"/>
              </a:tabLst>
            </a:pP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olim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caeruleo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blýská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bat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vertice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pleš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  <a:tabLst>
                <a:tab pos="1437005" algn="l"/>
              </a:tabLst>
            </a:pP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Nudaque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dřévěnným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šmatlá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bat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noha s střevíčkem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  <a:tabLst>
                <a:tab pos="1437005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 longo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tlus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pasá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bat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fune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život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  <a:tabLst>
                <a:tab pos="1437005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Ante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bok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latus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pendebat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 ocele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kord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  <a:tabLst>
                <a:tab pos="1437005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(…) 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19166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53CBFF-8748-1477-1392-C35FB329E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15032B-9A99-FD49-7CB1-3A3D60A23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zúžení aktivní čtenářské (recipientské) základny češtiny – neexistence panovnického dvora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zúžení aktivní autorské základny češtiny –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kněžská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(jezuitská, resp. řeholní a klášterní)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literatura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Wingdings" panose="05000000000000000000" pitchFamily="2" charset="2"/>
              <a:buChar char="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redukce česky mluvící a píšící společnosti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5126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53CBFF-8748-1477-1392-C35FB329E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Žánrová a tematická skladba </a:t>
            </a:r>
            <a:r>
              <a:rPr lang="cs-CZ" sz="3000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českojazyčné</a:t>
            </a:r>
            <a:r>
              <a:rPr lang="cs-CZ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literatury 17. a první poloviny 18. století</a:t>
            </a:r>
            <a:endParaRPr lang="cs-CZ" sz="3000" u="sng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15032B-9A99-FD49-7CB1-3A3D60A23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6662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jednostrannost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chybí žánry spjaté s dvorským, šlechtickým 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patricijskoměšťanským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prostředím (světské žánry x italská opera)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duchovní literatura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(duchovní píseň, modlitba a rozjímání; homiletika; hagiografie a „duchovní romány“)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divadelní kultura a dramatická tvorba: divadlo šlechtické (opera), školské, náboženské, komické (interludia) a „sousedské“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historiografie – prolínání s hagiografií, poutnickou literaturou, posvátnou topografií, genealogií; spisy memoárové, cestopisné, kronikářské, relace 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literatura tzv. pololidová (?)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89797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53CBFF-8748-1477-1392-C35FB329E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15032B-9A99-FD49-7CB1-3A3D60A23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komprimovanost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českého literárního dění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literatura pro lid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polyžánrově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koncipované sbírky duchovních a náboženských textů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polymediální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útvary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mnoho textových typů přechodných a komplexních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37430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53CBFF-8748-1477-1392-C35FB329E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15032B-9A99-FD49-7CB1-3A3D60A23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Bahlcke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Joachim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Země a dynastie. Čechy, Habsburkové a „temno“. In: W.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Koschmal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M. Nekula – J. Rogall 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Češi a Němci. Dějiny – kultura – politika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Paseka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Praha – Litomyšl 2001, s. 40–46.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Burke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Peter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Jazyky a společenství v raně novověké Evropě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Nakladatelství </a:t>
            </a:r>
            <a:r>
              <a:rPr lang="cs-C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Lidové noviny, 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Praha 2010.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Burke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Peter 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Lidová kultura v raně novověké Evropě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Argo, Praha 2005.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Bohatcová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Mirjam et al.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Česká kniha v proměnách staletí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Panorama, Praha 1990.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Catalano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Alessandro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„Mnoho je veršotepců, málo básníků…“ Italština a italská literatura ve střední Evropě během 17. a 18. století</a:t>
            </a:r>
            <a:r>
              <a:rPr lang="cs-C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In: L. Daniel – J. Pelán – P.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Salwa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O. Špilarová 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Italská renesance a baroko ve střední Evropě</a:t>
            </a:r>
            <a:r>
              <a:rPr lang="cs-C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Univerzita Palackého, 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Olomouc 2005, s. 149–166.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Čapská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Veronika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Rekatolizace zasazená do literárních schémat romance. In: M.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Elbel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Limity a možnosti historického poznání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Univerzita Palackého – Univerzita Pardubice, Olomouc – Pardubice 2008, s. 7–21.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Ducreux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5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Marie-Elizabeth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Kniha a kacířství, způsob četby a knižní politika v Čechách 18. století. Česká literatura doby baroka.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Literární archiv 27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1994, s. 61–87.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Ducreux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5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Marie-Elizabeth</a:t>
            </a:r>
            <a:r>
              <a:rPr lang="cs-CZ" sz="15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Několik úvah o barokní zbožnosti a o rekatolizaci Čech.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Folia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Historica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Bohemica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22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2006, s. 143–177.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Fejtová, Olga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Die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Entwicklung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von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Leseinteresen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der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Bürger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der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Prager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Neustadt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17.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Jahrhundert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auf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Grund der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Nachlassinventare</a:t>
            </a:r>
            <a:r>
              <a:rPr lang="cs-CZ" sz="1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Acta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Comeniana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14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2000, č. 38, s. 99–132. </a:t>
            </a:r>
            <a:endParaRPr lang="cs-CZ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4795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53CBFF-8748-1477-1392-C35FB329E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15032B-9A99-FD49-7CB1-3A3D60A23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r. 1620 jako periodizační mezník dějin české literatury?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kolektivní trauma Bílé hory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ústavní změny: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Obnovené zřízení zemské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(1627/1628)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Wingdings" panose="05000000000000000000" pitchFamily="2" charset="2"/>
              <a:buChar char=""/>
              <a:tabLst>
                <a:tab pos="90678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dědičné právo Habsburků na český trůn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Wingdings" panose="05000000000000000000" pitchFamily="2" charset="2"/>
              <a:buChar char=""/>
              <a:tabLst>
                <a:tab pos="90678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němčina vedle češtiny ve státní správě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Wingdings" panose="05000000000000000000" pitchFamily="2" charset="2"/>
              <a:buChar char=""/>
              <a:tabLst>
                <a:tab pos="90678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vypovězení nekatolických konfesí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emigrace části stavovské opozice a nekatolické inteligence a konfiskace jejich majetku (mj. výměna majitelů tiskáren) = odchod kulturní elity?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42073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53CBFF-8748-1477-1392-C35FB329E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15032B-9A99-FD49-7CB1-3A3D60A23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3"/>
            <a:ext cx="10515600" cy="459195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Fejtová, Olga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Knihovny pražských měšťanů. In: Z.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Brátková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.):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Život v barokní Praze 1620-1784</a:t>
            </a:r>
            <a:r>
              <a:rPr lang="cs-CZ" sz="1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cs-CZ" sz="1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Scriptorium</a:t>
            </a:r>
            <a:r>
              <a:rPr lang="cs-CZ" sz="1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Praha 2001, s. 100–106.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Fejtová, Olga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Já pevně věřím a vyznávám… Rekatolizace na Novém Městě Pražském v době pobělohorské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Scriptorium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Praha 2012.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Horský, Jan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Možnosti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historicko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antropologické a kulturně dějinné interpretace českého tajného a tolerančního nekatolictví 18. století, In: Z. Nešpor 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.):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Čeští nekatolíci v 18. století. Mezi pronásledováním a náboženskou tolerancí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Albis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International, Ústí nad Labem 2007, s. 412–443.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Koupil, Ondřej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Grammatykáři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Gramatografická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kulturní reflexe češtiny 1533–1672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Karolinum, Praha 2007.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Louthan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Howard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Obracení Čech na víru aneb Rekatolizace po dobrém a po zlém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Rybka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Publishers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Praha 2011.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Malura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Jan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Písně pobělohorských exulantů (1670–1750)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Academia, Praha 2010.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Petrbok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Václav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Stýkání, nebo potýkání? Z dějin česko-německo-rakouských literárních vztahů od Bílé hory do napoleonských válek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Triáda, Praha 2012.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Schunka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Alexander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Gäste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die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bleiben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Zuwanderer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Kursachsen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der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Oberlausitz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17.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frühen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18.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Jahrhundert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LIT, Hamburg 2007.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Svatoš, Martin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Jezuitské elogium P. Antonína Koniáše,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Szersznikův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bio-bibliografický medailon a jeho vliv na misionářův obraz v české literární historii.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Listy filologické 125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2002, č. 1–2, s. 33–51.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37876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53CBFF-8748-1477-1392-C35FB329E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15032B-9A99-FD49-7CB1-3A3D60A23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Svatoš, Martin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Kontrola četby a distribuce náboženských knih při lidových misiích a misijní knížky v 18. století. In: I.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Čornejová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.):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Úloha církevních řádů při pobělohorské rekatolizaci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Scriptorium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Praha 2003, s. 363–384.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Stich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Alexandr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Jazyková a slovesná kultura v barokních Čechách, In: V.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Vlnas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.):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Sláva barokní Čechie. Stati o umění, kultuře a společnosti 17. a 18. století</a:t>
            </a:r>
            <a:r>
              <a:rPr lang="cs-CZ" sz="1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Národní galerie, 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Praha 2001, s. 235–252.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Valentová-Bobková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Kateřina – Sládek, Miloš – Svatoš, Martin 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.):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Krátké věčného spasení upamatování. K životu a době jezuity Antonína Koniáše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Ústav pro českou literaturu AV ČR, Praha 2013.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Válka, Josef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Myšlení a obraz v dějinách kultury. Studie – eseje – reflexe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Matice moravská, Brno 2009.</a:t>
            </a: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1461579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53CBFF-8748-1477-1392-C35FB329E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15032B-9A99-FD49-7CB1-3A3D60A23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- 2 literární pole: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exilové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(„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exulantské“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) 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extrateritoriální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)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„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domácí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“ (teritoriální)  </a:t>
            </a:r>
          </a:p>
          <a:p>
            <a:pPr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rozdíly konfesijní, příp. politické, tj. mimoliterární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shody: barokní styl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i vzájemná reflexe a textová propojenost teritoriální 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extrateritoriální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literární produkce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1099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53CBFF-8748-1477-1392-C35FB329E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I. „domácí“ (teritoriální) </a:t>
            </a:r>
            <a:r>
              <a:rPr lang="cs-CZ" sz="3000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bohemikální</a:t>
            </a:r>
            <a:r>
              <a:rPr lang="cs-CZ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literární život        </a:t>
            </a:r>
            <a:endParaRPr lang="cs-CZ" sz="3000" u="sng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15032B-9A99-FD49-7CB1-3A3D60A23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23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nezanedbatelným způsobem formován </a:t>
            </a:r>
            <a:r>
              <a:rPr lang="cs-CZ" sz="23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plošnou</a:t>
            </a:r>
            <a:r>
              <a:rPr lang="cs-CZ" sz="23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3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rekatolizací</a:t>
            </a:r>
            <a:r>
              <a:rPr lang="cs-CZ" sz="23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cs-CZ" sz="23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70000"/>
              </a:lnSpc>
              <a:spcBef>
                <a:spcPts val="0"/>
              </a:spcBef>
              <a:buSzPts val="2200"/>
              <a:buFont typeface="Symbol" panose="05050102010706020507" pitchFamily="18" charset="2"/>
              <a:buChar char=""/>
              <a:tabLst>
                <a:tab pos="906780" algn="l"/>
              </a:tabLst>
            </a:pP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od 2. poloviny 16. století do vydání tolerančního patentu (1781)</a:t>
            </a:r>
          </a:p>
          <a:p>
            <a:pPr marL="342900" lvl="0" indent="-342900" algn="just">
              <a:lnSpc>
                <a:spcPct val="170000"/>
              </a:lnSpc>
              <a:spcBef>
                <a:spcPts val="0"/>
              </a:spcBef>
              <a:buSzPts val="2200"/>
              <a:buFont typeface="Symbol" panose="05050102010706020507" pitchFamily="18" charset="2"/>
              <a:buChar char=""/>
              <a:tabLst>
                <a:tab pos="906780" algn="l"/>
              </a:tabLst>
            </a:pP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zintenzivnění od 20. let 17. století (ideál </a:t>
            </a:r>
            <a:r>
              <a:rPr lang="cs-CZ" sz="23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monokonfesionalizace</a:t>
            </a: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)</a:t>
            </a:r>
          </a:p>
          <a:p>
            <a:pPr marL="342900" lvl="0" indent="-342900" algn="just">
              <a:lnSpc>
                <a:spcPct val="170000"/>
              </a:lnSpc>
              <a:spcBef>
                <a:spcPts val="0"/>
              </a:spcBef>
              <a:buSzPts val="2200"/>
              <a:buFont typeface="Symbol" panose="05050102010706020507" pitchFamily="18" charset="2"/>
              <a:buChar char=""/>
              <a:tabLst>
                <a:tab pos="906780" algn="l"/>
              </a:tabLst>
            </a:pP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proces řízený „shora“ </a:t>
            </a:r>
          </a:p>
          <a:p>
            <a:pPr marL="342900" lvl="0" indent="-342900" algn="just">
              <a:lnSpc>
                <a:spcPct val="170000"/>
              </a:lnSpc>
              <a:spcBef>
                <a:spcPts val="0"/>
              </a:spcBef>
              <a:buSzPts val="2200"/>
              <a:buFont typeface="Symbol" panose="05050102010706020507" pitchFamily="18" charset="2"/>
              <a:buChar char=""/>
              <a:tabLst>
                <a:tab pos="906780" algn="l"/>
              </a:tabLst>
            </a:pP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podíl </a:t>
            </a:r>
            <a:r>
              <a:rPr lang="cs-CZ" sz="23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Tovaryšstva Ježíšova</a:t>
            </a: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(jezuitů) – svěřena pražská univerzita, střední školství (gymnázia)  </a:t>
            </a:r>
          </a:p>
          <a:p>
            <a:pPr marL="342900" lvl="0" indent="-342900" algn="just">
              <a:lnSpc>
                <a:spcPct val="170000"/>
              </a:lnSpc>
              <a:spcBef>
                <a:spcPts val="0"/>
              </a:spcBef>
              <a:buSzPts val="2200"/>
              <a:buFont typeface="Symbol" panose="05050102010706020507" pitchFamily="18" charset="2"/>
              <a:buChar char=""/>
              <a:tabLst>
                <a:tab pos="906780" algn="l"/>
              </a:tabLst>
            </a:pP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metody: represivní i pozitivní 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význam kázaného, psaného, tištěného, zpívaného slova – činnost spisovatelská, nakladatelská, tiskařská, distributorská, regulační (cenzorská a konfiskační)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kniha jako hlavní prostředek udržení víry a zachování náboženské identity českých pobělohorských tajných nekatolíků 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„</a:t>
            </a:r>
            <a:r>
              <a:rPr lang="cs-CZ" sz="23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Předkové zemřeli, ale knihy nezemřely</a:t>
            </a: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.“ (A. Koniáš)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4557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53CBFF-8748-1477-1392-C35FB329E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15032B-9A99-FD49-7CB1-3A3D60A23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23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rekatolizační cenzura</a:t>
            </a:r>
            <a:r>
              <a:rPr lang="cs-CZ" sz="23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cs-CZ" sz="2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23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23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23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cenzura = literární instituce vymezující základní normu literárnosti, ustavení hranice mezi literaturou a „</a:t>
            </a:r>
            <a:r>
              <a:rPr lang="cs-CZ" sz="23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neliteraturou</a:t>
            </a:r>
            <a:r>
              <a:rPr lang="cs-CZ" sz="23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“, tj. textem bludným, zhoubným, škodlivým pro jedince i společnost </a:t>
            </a:r>
            <a:endParaRPr lang="cs-CZ" sz="23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23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</a:t>
            </a:r>
            <a:endParaRPr lang="cs-CZ" sz="23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70000"/>
              </a:lnSpc>
              <a:spcBef>
                <a:spcPts val="0"/>
              </a:spcBef>
              <a:buSzPts val="2200"/>
              <a:buFont typeface="Symbol" panose="05050102010706020507" pitchFamily="18" charset="2"/>
              <a:buChar char=""/>
            </a:pPr>
            <a:r>
              <a:rPr lang="cs-CZ" sz="23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„</a:t>
            </a:r>
            <a:r>
              <a:rPr lang="cs-CZ" sz="2300" b="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římské indexy</a:t>
            </a:r>
            <a:r>
              <a:rPr lang="cs-CZ" sz="23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“</a:t>
            </a:r>
            <a:endParaRPr lang="cs-CZ" sz="23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marL="342900" lvl="0" indent="-342900" algn="just">
              <a:lnSpc>
                <a:spcPct val="170000"/>
              </a:lnSpc>
              <a:spcBef>
                <a:spcPts val="0"/>
              </a:spcBef>
              <a:buSzPts val="2200"/>
              <a:buFont typeface="Symbol" panose="05050102010706020507" pitchFamily="18" charset="2"/>
              <a:buChar char=""/>
            </a:pPr>
            <a:r>
              <a:rPr lang="cs-CZ" sz="2300" b="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partikulární národní indexy</a:t>
            </a:r>
            <a:r>
              <a:rPr lang="cs-CZ" sz="23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endParaRPr lang="cs-CZ" sz="23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23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</a:t>
            </a:r>
            <a:endParaRPr lang="cs-CZ" sz="23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23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Antonín Koniáš: </a:t>
            </a:r>
            <a:r>
              <a:rPr lang="cs-CZ" sz="2300" b="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Klíč kacířské bludy k rozeznání otvírající, k vykořenění </a:t>
            </a:r>
            <a:r>
              <a:rPr lang="cs-CZ" sz="2300" b="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zamýkající</a:t>
            </a:r>
            <a:r>
              <a:rPr lang="cs-CZ" sz="23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(1729, 1746) </a:t>
            </a:r>
            <a:endParaRPr lang="cs-CZ" sz="23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23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23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23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čeština jako „kacířský jazyk“</a:t>
            </a:r>
            <a:endParaRPr lang="cs-CZ" sz="23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7290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53CBFF-8748-1477-1392-C35FB329E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15032B-9A99-FD49-7CB1-3A3D60A23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regulační strategie: </a:t>
            </a:r>
            <a:endParaRPr lang="cs-C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odstraňování „zhoubných“ textů z nakladatelské produkce </a:t>
            </a:r>
            <a:endParaRPr lang="cs-C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vyřazování „zhoubných“ textů ze čtenářského okruhu (z knihkupeckých skladů, z veřejných i soukromých knihoven) – včetně přímé fyzické likvidace (srov. ikonoklastické projevy)</a:t>
            </a:r>
            <a:endParaRPr lang="cs-C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dohled farářů a diecézních misionářů nad duchovní četbou věřících </a:t>
            </a:r>
            <a:endParaRPr lang="cs-C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</a:t>
            </a:r>
            <a:endParaRPr lang="cs-C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projekt úplné eliminace nekatolické knižní produkce nikdy nedokončen  </a:t>
            </a:r>
            <a:endParaRPr lang="cs-C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9630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53CBFF-8748-1477-1392-C35FB329E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15032B-9A99-FD49-7CB1-3A3D60A23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stimulační role rekatolizační cenzury pro tvorbu katolicky profilované literatury v 17. a první polovině 18. století (intenzivní překladatelská činnost, cílené zaměření na tvorbu „pro lid“) </a:t>
            </a:r>
            <a:endParaRPr lang="cs-C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- nadace na vydávání katolických nábožensky výchovných a vzdělávacích knížek v češtině </a:t>
            </a:r>
            <a:endParaRPr lang="cs-C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Dědictví sv. Václava</a:t>
            </a:r>
            <a:r>
              <a:rPr lang="cs-CZ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(1669) </a:t>
            </a:r>
            <a:endParaRPr lang="cs-C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Marie </a:t>
            </a:r>
            <a:r>
              <a:rPr lang="cs-CZ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Šteyerová</a:t>
            </a:r>
            <a:r>
              <a:rPr lang="cs-CZ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(Jan Fridrich z Valdštejna, Jan a Matěj </a:t>
            </a:r>
            <a:r>
              <a:rPr lang="cs-CZ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Tannerovi</a:t>
            </a:r>
            <a:r>
              <a:rPr lang="cs-CZ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Bohuslav Balbín aj.)</a:t>
            </a:r>
            <a:endParaRPr lang="cs-C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 období 1670–1751 rozdáno více než 80 000 knih   </a:t>
            </a:r>
            <a:endParaRPr lang="cs-C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7505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53CBFF-8748-1477-1392-C35FB329E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15032B-9A99-FD49-7CB1-3A3D60A23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podíl cenzury na konstruování literárního kánonu („ideální literatury“) textového i výkladového    </a:t>
            </a:r>
            <a:endParaRPr lang="cs-C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český rekatolizační diskurz </a:t>
            </a:r>
            <a:endParaRPr lang="cs-C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1458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53CBFF-8748-1477-1392-C35FB329E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Vícejazyčnost písemnictví v českých zemích 17. a 18. století</a:t>
            </a:r>
            <a:endParaRPr lang="cs-CZ" sz="3000" u="sng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15032B-9A99-FD49-7CB1-3A3D60A23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0792"/>
            <a:ext cx="10808368" cy="442167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latina </a:t>
            </a:r>
          </a:p>
          <a:p>
            <a:pPr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posílení funkce v českých zemích 17. století</a:t>
            </a:r>
          </a:p>
          <a:p>
            <a:pPr marL="22098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: jazyk církevní (zákaz tridentského koncilu užívat v liturgii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vernakulární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jazyky)</a:t>
            </a:r>
          </a:p>
          <a:p>
            <a:pPr marL="22098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: dominantní postavení prestižně vzdělanostního jazyka (vědecká a odborná literatura)  </a:t>
            </a:r>
          </a:p>
          <a:p>
            <a:pPr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: jazyk vyššího vzdělání a školství – jazyk univerzitní výuky </a:t>
            </a:r>
          </a:p>
          <a:p>
            <a:pPr marL="22098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: částečně jazyk diplomatický a politický, významný byrokratický jazyk zejm. v habsburské říši  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Wingdings" panose="05000000000000000000" pitchFamily="2" charset="2"/>
              <a:buChar char="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němčina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Wingdings" panose="05000000000000000000" pitchFamily="2" charset="2"/>
              <a:buChar char="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italština</a:t>
            </a:r>
          </a:p>
          <a:p>
            <a:pPr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: jazyk kulturní a umělecký (opera, oratorium)</a:t>
            </a:r>
          </a:p>
          <a:p>
            <a:pPr marL="22098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: jazyk politických elit a aristokratů (jazyk habsburského dvora), společenské a politické 	sebeprezentace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80509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1776</Words>
  <Application>Microsoft Office PowerPoint</Application>
  <PresentationFormat>Širokoúhlá obrazovka</PresentationFormat>
  <Paragraphs>161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Symbol</vt:lpstr>
      <vt:lpstr>Times New Roman</vt:lpstr>
      <vt:lpstr>Wingdings</vt:lpstr>
      <vt:lpstr>Motiv Office</vt:lpstr>
      <vt:lpstr>Mýtus Bílé hory? Bohemikální literární život 17. a 18. století </vt:lpstr>
      <vt:lpstr>Prezentace aplikace PowerPoint</vt:lpstr>
      <vt:lpstr>Prezentace aplikace PowerPoint</vt:lpstr>
      <vt:lpstr>I. „domácí“ (teritoriální) bohemikální literární život        </vt:lpstr>
      <vt:lpstr>Prezentace aplikace PowerPoint</vt:lpstr>
      <vt:lpstr>Prezentace aplikace PowerPoint</vt:lpstr>
      <vt:lpstr>Prezentace aplikace PowerPoint</vt:lpstr>
      <vt:lpstr>Prezentace aplikace PowerPoint</vt:lpstr>
      <vt:lpstr>Vícejazyčnost písemnictví v českých zemích 17. a 18. století</vt:lpstr>
      <vt:lpstr>Prezentace aplikace PowerPoint</vt:lpstr>
      <vt:lpstr>Funkce a postavení češtiny:</vt:lpstr>
      <vt:lpstr>Nová společensko-politická stratifikace v českých zemích první poloviny 17. století: </vt:lpstr>
      <vt:lpstr>Prezentace aplikace PowerPoint</vt:lpstr>
      <vt:lpstr>Prezentace aplikace PowerPoint</vt:lpstr>
      <vt:lpstr>Prezentace aplikace PowerPoint</vt:lpstr>
      <vt:lpstr>Prezentace aplikace PowerPoint</vt:lpstr>
      <vt:lpstr>Žánrová a tematická skladba českojazyčné literatury 17. a první poloviny 18. století</vt:lpstr>
      <vt:lpstr>Prezentace aplikace PowerPoint</vt:lpstr>
      <vt:lpstr>Literatura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Mýtus Bílé hory? Bohemikální literární život 17. a 18. století </dc:title>
  <dc:creator>Činčurová, Bára</dc:creator>
  <cp:lastModifiedBy>Škarpová, Marie</cp:lastModifiedBy>
  <cp:revision>4</cp:revision>
  <dcterms:created xsi:type="dcterms:W3CDTF">2023-08-01T04:32:02Z</dcterms:created>
  <dcterms:modified xsi:type="dcterms:W3CDTF">2023-10-03T14:55:45Z</dcterms:modified>
</cp:coreProperties>
</file>