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45F87-B38C-4E6D-F9FD-522607523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AE9139-AE87-A965-7DB4-AF7EBB07F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87609-30AC-9737-5CD2-4D5B9445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4E5598-2B55-58CA-F0AC-5103DDDC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B811B-CADA-EA31-A90A-21030FFF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86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48BC4-89B0-D8DE-15A1-73AD9186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34933D-4BE7-58DA-B2C8-D926B7618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F09FD0-0529-D86A-F005-DE265891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340170-AD7E-30CB-FA39-6AC043EA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6B802-6015-447C-D4CB-09B6F7CB2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40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133D0B-20FC-384C-A8EE-A8B784D35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F0351F-A992-55E9-C8EF-8A072E650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05C946-C568-B53F-045B-833C155A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D69FC0-EBC0-F927-FD23-9DEE28C6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5DC6F4-CC09-9DEB-A32C-34E54D38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14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6DD14-27F3-965E-089E-6B649A80A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7D526-CB81-F2CC-A976-DC5C382B0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017B4-7433-D7E4-0527-2307DEEF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2A2CA9-BED5-6138-E417-23860F66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758B68-2790-F50A-F962-08E8FB22F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57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54F5F-D8F0-5A68-8A5F-345B6E89D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8A3F46-3BD9-55E2-65FD-96D246ABA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740305-7B5F-BC62-014F-9BE97609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35E06F-C99B-2EB9-76A2-0A9DDC29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5C157-2D14-85EC-FE7D-73C5576B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38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2BB8A-6005-67EA-35C5-0298777B7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1689F1-B2F7-B326-24BE-2E2D028A3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710680-CDFB-88D5-A9AB-AD610CD58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CA4187-4AF6-9719-165E-92133EAE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211DF1-9B40-AF57-A1FD-ADDDA665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D8B84C-2948-D27B-47DD-55481944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9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EF1DB-6F19-F2AB-A92A-514FA9A18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80D7D8-498C-4187-51A2-1CF1497D2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40F410-B841-DD25-6841-EE94AEFCE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BF5B1BE-6567-6CA0-D85D-0D015DD24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C58F82C-B8BF-6D9A-2284-42B98EA30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5C7F257-D0EA-0E22-B25A-D4AB4444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0CF01B-BF59-4B84-EEF5-636FE758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88D90DD-5426-BA46-08BD-56CF6E6D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2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ADB01-8A68-B667-161B-7D988E546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19164F-6584-0BDB-DAC5-60E01977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E367B3-D1D6-F116-9846-68220387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1A0ECA-8880-7101-40B2-5356E49F5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92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CE040E7-0DBB-98CE-8FCA-027FD0BB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8BFF66B-1DB1-A7C6-940A-9C8FC2C66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BBB586-7A4E-020D-4260-F1FFD56D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76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A7BD1-A3E7-5039-FD41-048CFDDA1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06F69-59FF-9B27-65B9-76646293B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1DDA7A-8DCD-71BF-C05B-AE6B86E92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8BD3CA-B553-5005-75F3-13730DFF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1897E0-C069-3AD9-0E76-A87F5396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C99DA6-EED8-71EC-DC46-DAD40B0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14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550F4-5291-B903-1023-6E62D533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27F4CB-1C00-753A-0F11-FF3B7B98C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D0927E-3227-65F5-71E1-4D6C13C18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0B3EE5-1ABF-35B0-CC35-8EFF25C5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68A743-15A5-3207-B93D-A6674F92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3F08CC-2361-0AE5-2C11-FFD8E108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39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0389325-6651-55DC-5B85-93B4267F0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E31ED6-F840-42AB-69BC-C001E440A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3D305B-1AB1-2F53-35BE-F0E2ECC4E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5B278-C7CB-4FEA-A6D4-A9217C6BC21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DA76EB-BE26-337A-B828-E85D32A4A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E4606-7000-5487-27D2-957E9815E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22C2-39D7-44B2-951B-860CAF881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25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3E8A2-30EC-D11E-695E-2FAFC465F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Mýtus Bílé hory?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literární život 17. a 18. století 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C5C08F-3BA3-9571-0D1A-5F9CE44D04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50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hebrejština a jidiš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čeština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71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unkce a postavení češtiny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naprostá většina jazykových jevů, jež od konce 18. století vydávány za důkaz „úpadkovosti“, pronikla do kultivované veřejné (tištěné) produkce před r. 1620   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dobový zájem o češtinu: reflexe jazykově filozofické a jazykově obranné (jazykový purismus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neoterizování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Svatováclavská bible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(1677, 1712, 1715)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omezení společenského uplatnění češtiny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Nová společensko-politická stratifikace v českých zemích první poloviny 17. století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mohutná migrace – kulturní transfer (vymezen konfesijně) 	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politické a kulturní centrum ve Vídni,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provincializace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českých zemí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přesuny ve funkčním zatížení jazyků – omezování funkcí češtiny; neexistence sociálně diferencovaného českého publika, čeština jako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jazyk „selský“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novodobý mýtus „cizácké šlechty“ vs. utváření exkluzivní (vydělující se) šlechtické kultury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037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fenomén vícejazyčné mutace téhož textu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makarónský text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89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6431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MARIA, Mater pia!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Jasný blesk dem Vaterland: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Deine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Gnaden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reich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beladen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všemu světu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seynd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bekanndt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Všecken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lid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ruffet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billich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liebt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lob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Nation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Zungen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alt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jungen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Tebe ctí in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gleichem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9AC65483-80F1-922A-DD95-CCEE6845F5CD}"/>
              </a:ext>
            </a:extLst>
          </p:cNvPr>
          <p:cNvSpPr txBox="1">
            <a:spLocks/>
          </p:cNvSpPr>
          <p:nvPr/>
        </p:nvSpPr>
        <p:spPr>
          <a:xfrm>
            <a:off x="6789490" y="1825625"/>
            <a:ext cx="45643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Tausent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Strahlen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von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fallen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celý svět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erfüllt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dein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Glantz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tausent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Gaben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haben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 u Tebe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findet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gantz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millenis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dignae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strenis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anjelove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sprechen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Preiß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sperant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quotquot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erant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71247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vyhnanis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(sic!)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Paradeyß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105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437005" algn="l"/>
              </a:tabLst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Ó staročeská země!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fueramus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Pergama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quondam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437005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caeruleo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blýská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vertice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pleš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437005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Nudaque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dřévěnným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šmatlá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noha s střevíčkem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43700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longo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tlus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pasá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43700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bok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pendebat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 ocele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kord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43700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(…)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916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zúžení aktivní čtenářské (recipientské) základny češtiny – neexistence panovnického dvora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zúžení aktivní autorské základny češtiny –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kněžská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(jezuitská, resp. řeholní a klášterní)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redukce česky mluvící a píšící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1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Žánrová a tematická skladba </a:t>
            </a:r>
            <a:r>
              <a:rPr lang="cs-CZ" sz="3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českojazyčné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17. a první poloviny 18. století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66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jednostrannost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chybí žánry spjaté s dvorským, šlechtickým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patricijskoměšťanským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prostředím (světské žánry x italská opera)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duchovní 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(duchovní píseň, modlitba a rozjímání; homiletika; hagiografie a „duchovní romány“)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divadelní kultura a dramatická tvorba: divadlo šlechtické (opera), školské, náboženské, komické (interludia) a „sousedské“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historiografie – prolínání s hagiografií, poutnickou literaturou, posvátnou topografií, genealogií; spisy memoárové, cestopisné, kronikářské, relace 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literatura tzv. pololidová 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979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komprimovanost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českého literárního dění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 pro lid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polyžánrově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koncipované sbírky duchovních a náboženských textů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polymediální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útvary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mnoho textových typů přechodných a komplexních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743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Bahlcke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Joachim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Země a dynastie. Čechy, Habsburkové a „temno“. In: W.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Koschmal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M. Nekula – J. Rogall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Češi a Němci. Dějiny – kultura – politika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Paseka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– Litomyšl 2001, s. 40–46.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Jazyky a společenství v raně novověké Evropě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Nakladatelství 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Lidové noviny,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Praha 2010.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Peter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Lidová kultura v raně novověké Evropě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Argo, Praha 2005.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Bohatcová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Mirjam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kniha v proměnách staletí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Panorama, Praha 1990.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Catalano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Alessandro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„Mnoho je veršotepců, málo básníků…“ Italština a italská literatura ve střední Evropě během 17. a 18. století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In: L. Daniel – J. Pelán – P.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Salwa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O. Špilarová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Italská renesance a baroko ve střední Evropě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Univerzita Palackého,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Olomouc 2005, s. 149–166.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Čapská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Veronika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Rekatolizace zasazená do literárních schémat romance. In: M.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Elbel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Limity a možnosti historického poznání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Univerzita Palackého – Univerzita Pardubice, Olomouc – Pardubice 2008, s. 7–21.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Ducreux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Marie-Elizabeth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Kniha a kacířství, způsob četby a knižní politika v Čechách 18. století. Česká literatura doby baroka.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Literární archiv 27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1994, s. 61–87.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Ducreux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Marie-Elizabeth</a:t>
            </a:r>
            <a:r>
              <a:rPr lang="cs-CZ" sz="1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Několik úvah o barokní zbožnosti a o rekatolizaci Čech.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2006, s. 143–177.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Fejtová, Olga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Die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Entwicklung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von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Leseinteresen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Bürger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Prager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Neustadt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Jahrhundert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Grund der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Nachlassinventare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Comeniana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14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2000, č. 38, s. 99–132. </a:t>
            </a: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79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r. 1620 jako periodizační mezník dějin české literatury?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kolektivní trauma Bílé hory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ústavní změny: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Obnovené zřízení zemské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(1627/1628)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90678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dědičné právo Habsburků na český trůn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90678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němčina vedle češtiny ve státní správě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90678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vypovězení nekatolických konfesí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emigrace části stavovské opozice a nekatolické inteligence a konfiskace jejich majetku (mj. výměna majitelů tiskáren) = odchod kulturní elity?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207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5919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Fejtová, Olga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Knihovny pražských měšťanů. In: Z.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Brátková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v barokní Praze 1620-1784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Scriptorium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Praha 2001, s. 100–106.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Fejtová, Olga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Já pevně věřím a vyznávám… Rekatolizace na Novém Městě Pražském v době pobělohorské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2012.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Horský,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Možnosti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historicko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antropologické a kulturně dějinné interpretace českého tajného a tolerančního nekatolictví 18. století, In: Z. Nešpor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Čeští nekatolíci v 18. století. Mezi pronásledováním a náboženskou tolerancí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Albis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International, Ústí nad Labem 2007, s. 412–443.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Koupil, Ondřej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Grammatykáři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Gramatografická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kulturní reflexe češtiny 1533–1672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Karolinum, Praha 2007.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Louthan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Howard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Obracení Čech na víru aneb Rekatolizace po dobrém a po zlém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Rybka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Publishers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2011.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Malura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Písně pobělohorských exulantů (1670–1750)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Academia, Praha 2010.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Petrbok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Stýkání, nebo potýkání? Z dějin česko-německo-rakouských literárních vztahů od Bílé hory do napoleonských válek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Triáda, Praha 2012.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Schunka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Alexander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Gäste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bleiben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Zuwanderer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Kursachsen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Oberlausitz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frühen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18.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Jahrhundert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LIT, Hamburg 2007.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Svatoš, Martin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Jezuitské elogium P. Antonína Koniáše,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Szersznikův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bio-bibliografický medailon a jeho vliv na misionářův obraz v české literární historii.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Listy filologické 125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2002, č. 1–2, s. 33–51.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787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Svatoš, Martin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Kontrola četby a distribuce náboženských knih při lidových misiích a misijní knížky v 18. století. In: I.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Čornejová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Úloha církevních řádů při pobělohorské rekatolizaci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2003, s. 363–384.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Stich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Alexandr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Jazyková a slovesná kultura v barokních Čechách, In: V.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Vlnas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Sláva barokní Čechie. Stati o umění, kultuře a společnosti 17. a 18. století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Národní galerie,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Praha 2001, s. 235–252.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Valentová-Bobková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Kateřina – Sládek, Miloš – Svatoš, Martin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Krátké věčného spasení upamatování. K životu a době jezuity Antonína Koniáše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Ústav pro českou literaturu AV ČR, Praha 2013.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Válka,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Myšlení a obraz v dějinách kultury. Studie – eseje – reflexe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Matice moravská, Brno 2009.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46157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- 2 literární pole: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exilové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(„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exulantské“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)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extrateritoriální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)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domácí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“ (teritoriální) 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rozdíly konfesijní, příp. politické, tj. mimoliterární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shody: barokní styl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 vzájemná reflexe a textová propojenost teritoriální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extrateritoriální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literární produkce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09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„domácí“ (teritoriální) </a:t>
            </a:r>
            <a:r>
              <a:rPr lang="cs-CZ" sz="3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literární život        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nezanedbatelným způsobem formován </a:t>
            </a:r>
            <a:r>
              <a:rPr lang="cs-CZ" sz="2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plošnou</a:t>
            </a: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rekatolizací</a:t>
            </a: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od 2. poloviny 16. století do vydání tolerančního patentu (1781)</a:t>
            </a: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zintenzivnění od 20. let 17. století (ideál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monokonfesionalizace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proces řízený „shora“ </a:t>
            </a: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podíl </a:t>
            </a:r>
            <a:r>
              <a:rPr lang="cs-CZ" sz="2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Tovaryšstva Ježíšova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(jezuitů) – svěřena pražská univerzita, střední školství (gymnázia)  </a:t>
            </a: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metody: represivní i pozitivní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význam kázaného, psaného, tištěného, zpívaného slova – činnost spisovatelská, nakladatelská, tiskařská, distributorská, regulační (cenzorská a konfiskační)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kniha jako hlavní prostředek udržení víry a zachování náboženské identity českých pobělohorských tajných nekatolíků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Předkové zemřeli, ale knihy nezemřely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.“ (A. Koniáš)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55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rekatolizační cenzura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cenzura = literární instituce vymezující základní normu literárnosti, ustavení hranice mezi literaturou a „</a:t>
            </a:r>
            <a:r>
              <a:rPr lang="cs-CZ" sz="23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neliteraturou</a:t>
            </a: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“, tj. textem bludným, zhoubným, škodlivým pro jedince i společnost 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„</a:t>
            </a:r>
            <a:r>
              <a:rPr lang="cs-CZ" sz="23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římské indexy</a:t>
            </a: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“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23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partikulární národní indexy</a:t>
            </a: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Antonín Koniáš: </a:t>
            </a:r>
            <a:r>
              <a:rPr lang="cs-CZ" sz="23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Klíč kacířské bludy k rozeznání otvírající, k vykořenění </a:t>
            </a:r>
            <a:r>
              <a:rPr lang="cs-CZ" sz="2300" b="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zamýkající</a:t>
            </a: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(1729, 1746) 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čeština jako „kacířský jazyk“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29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regulační strategie: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odstraňování „zhoubných“ textů z nakladatelské produkce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vyřazování „zhoubných“ textů ze čtenářského okruhu (z knihkupeckých skladů, z veřejných i soukromých knihoven) – včetně přímé fyzické likvidace (srov. ikonoklastické projevy)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dohled farářů a diecézních misionářů nad duchovní četbou věřících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projekt úplné eliminace nekatolické knižní produkce nikdy nedokončen 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63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stimulační role rekatolizační cenzury pro tvorbu katolicky profilované literatury v 17. a první polovině 18. století (intenzivní překladatelská činnost, cílené zaměření na tvorbu „pro lid“)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nadace na vydávání katolických nábožensky výchovných a vzdělávacích knížek v češtině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Dědictví sv. Václava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(1669)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Marie </a:t>
            </a:r>
            <a:r>
              <a:rPr lang="cs-CZ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Šteyerová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(Jan Fridrich z Valdštejna, Jan a Matěj </a:t>
            </a:r>
            <a:r>
              <a:rPr lang="cs-CZ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Tannerovi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Bohuslav Balbín aj.)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období 1670–1751 rozdáno více než 80 000 knih  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50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podíl cenzury na konstruování literárního kánonu („ideální literatury“) textového i výkladového   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český rekatolizační diskurz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45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Vícejazyčnost písemnictví v českých zemích 17. a 18. století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792"/>
            <a:ext cx="10808368" cy="44216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latina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posílení funkce v českých zemích 17. století</a:t>
            </a:r>
          </a:p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: jazyk církevní (zákaz tridentského koncilu užívat v liturgii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jazyky)</a:t>
            </a:r>
          </a:p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: dominantní postavení prestižně vzdělanostního jazyka (vědecká a odborná literatura) 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: jazyk vyššího vzdělání a školství – jazyk univerzitní výuky </a:t>
            </a:r>
          </a:p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: částečně jazyk diplomatický a politický, významný byrokratický jazyk zejm. v habsburské říši 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němčina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italština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: jazyk kulturní a umělecký (opera, oratorium)</a:t>
            </a:r>
          </a:p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: jazyk politických elit a aristokratů (jazyk habsburského dvora), společenské a politické 	sebeprezentace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0509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1776</Words>
  <Application>Microsoft Office PowerPoint</Application>
  <PresentationFormat>Širokoúhlá obrazovka</PresentationFormat>
  <Paragraphs>161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Mýtus Bílé hory? Bohemikální literární život 17. a 18. století </vt:lpstr>
      <vt:lpstr>Prezentace aplikace PowerPoint</vt:lpstr>
      <vt:lpstr>Prezentace aplikace PowerPoint</vt:lpstr>
      <vt:lpstr>I. „domácí“ (teritoriální) bohemikální literární život        </vt:lpstr>
      <vt:lpstr>Prezentace aplikace PowerPoint</vt:lpstr>
      <vt:lpstr>Prezentace aplikace PowerPoint</vt:lpstr>
      <vt:lpstr>Prezentace aplikace PowerPoint</vt:lpstr>
      <vt:lpstr>Prezentace aplikace PowerPoint</vt:lpstr>
      <vt:lpstr>Vícejazyčnost písemnictví v českých zemích 17. a 18. století</vt:lpstr>
      <vt:lpstr>Prezentace aplikace PowerPoint</vt:lpstr>
      <vt:lpstr>Funkce a postavení češtiny:</vt:lpstr>
      <vt:lpstr>Nová společensko-politická stratifikace v českých zemích první poloviny 17. století: </vt:lpstr>
      <vt:lpstr>Prezentace aplikace PowerPoint</vt:lpstr>
      <vt:lpstr>Prezentace aplikace PowerPoint</vt:lpstr>
      <vt:lpstr>Prezentace aplikace PowerPoint</vt:lpstr>
      <vt:lpstr>Prezentace aplikace PowerPoint</vt:lpstr>
      <vt:lpstr>Žánrová a tematická skladba českojazyčné literatury 17. a první poloviny 18. století</vt:lpstr>
      <vt:lpstr>Prezentace aplikace PowerPoint</vt:lpstr>
      <vt:lpstr>Literatura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Mýtus Bílé hory? Bohemikální literární život 17. a 18. století </dc:title>
  <dc:creator>Činčurová, Bára</dc:creator>
  <cp:lastModifiedBy>Škarpová, Marie</cp:lastModifiedBy>
  <cp:revision>4</cp:revision>
  <dcterms:created xsi:type="dcterms:W3CDTF">2023-08-01T04:32:02Z</dcterms:created>
  <dcterms:modified xsi:type="dcterms:W3CDTF">2023-10-03T14:55:45Z</dcterms:modified>
</cp:coreProperties>
</file>