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2C77-4623-4CC0-B772-C03B603D2C1B}" type="datetimeFigureOut">
              <a:rPr lang="cs-CZ" smtClean="0"/>
              <a:pPr/>
              <a:t>16.05.2024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8BC4-B2C0-4453-BBE6-A58BC65FE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500042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</a:rPr>
              <a:t>Микола Костомаров </a:t>
            </a:r>
            <a:r>
              <a:rPr lang="cs-CZ" sz="2400" b="1" u="sng" dirty="0">
                <a:solidFill>
                  <a:srgbClr val="00B050"/>
                </a:solidFill>
              </a:rPr>
              <a:t>(1817 — 1885) </a:t>
            </a:r>
            <a:br>
              <a:rPr lang="cs-CZ" sz="2400" b="1" u="sng" dirty="0"/>
            </a:b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00034" y="1428736"/>
            <a:ext cx="61697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1837</a:t>
            </a:r>
            <a:r>
              <a:rPr lang="cs-CZ" sz="2000" dirty="0"/>
              <a:t> – absolvoval historicko-filologickou fakultu Charkovské univerzity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596" y="1071546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Otec – ruský statkář, matka Ukrajinka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0034" y="2071678"/>
            <a:ext cx="6072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1844 –</a:t>
            </a:r>
            <a:r>
              <a:rPr lang="cs-CZ" dirty="0"/>
              <a:t> obhájil magisterskou disertaci  </a:t>
            </a:r>
            <a:r>
              <a:rPr lang="cs-CZ" b="1" i="1" dirty="0" err="1">
                <a:solidFill>
                  <a:srgbClr val="00B050"/>
                </a:solidFill>
              </a:rPr>
              <a:t>Об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историческом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значении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br>
              <a:rPr lang="cs-CZ" b="1" i="1" dirty="0">
                <a:solidFill>
                  <a:srgbClr val="00B050"/>
                </a:solidFill>
              </a:rPr>
            </a:br>
            <a:r>
              <a:rPr lang="cs-CZ" b="1" i="1" dirty="0" err="1">
                <a:solidFill>
                  <a:srgbClr val="00B050"/>
                </a:solidFill>
              </a:rPr>
              <a:t>русской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народной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поэзии</a:t>
            </a:r>
            <a:r>
              <a:rPr lang="cs-CZ" b="1" i="1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00034" y="3000372"/>
            <a:ext cx="56436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cs-CZ" dirty="0"/>
              <a:t>Po zakončení univerzity působil jako učitel  dějepisu na gymnáziích v Charkově, </a:t>
            </a:r>
            <a:r>
              <a:rPr lang="cs-CZ" dirty="0" err="1"/>
              <a:t>Rivnem</a:t>
            </a:r>
            <a:r>
              <a:rPr lang="cs-CZ" dirty="0"/>
              <a:t>, Kyjevě.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cs-CZ" dirty="0"/>
              <a:t>1845 – učitel prvního Kyjevského gymnázia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cs-CZ" dirty="0"/>
              <a:t>Od roku 1846 – </a:t>
            </a:r>
            <a:r>
              <a:rPr lang="cs-CZ" b="1" u="sng" dirty="0"/>
              <a:t>působil na katedře ruské historie na Kyjevské univerzitě </a:t>
            </a:r>
            <a:br>
              <a:rPr lang="cs-CZ" b="1" u="sng" dirty="0"/>
            </a:br>
            <a:endParaRPr lang="cs-CZ" b="1" u="sng" dirty="0"/>
          </a:p>
        </p:txBody>
      </p:sp>
      <p:sp>
        <p:nvSpPr>
          <p:cNvPr id="9" name="Obdélník 8"/>
          <p:cNvSpPr/>
          <p:nvPr/>
        </p:nvSpPr>
        <p:spPr>
          <a:xfrm>
            <a:off x="642910" y="4500570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>
                <a:solidFill>
                  <a:srgbClr val="00B0F0"/>
                </a:solidFill>
              </a:rPr>
              <a:t>Jeden ze zakladatelů Cyrilometodějského bratrstva</a:t>
            </a:r>
          </a:p>
          <a:p>
            <a:r>
              <a:rPr lang="cs-CZ" b="1" u="sng" dirty="0"/>
              <a:t>Programové dokumenty:  </a:t>
            </a:r>
          </a:p>
          <a:p>
            <a:r>
              <a:rPr lang="cs-CZ" i="1" dirty="0" err="1">
                <a:solidFill>
                  <a:srgbClr val="00B050"/>
                </a:solidFill>
              </a:rPr>
              <a:t>Книги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буття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українського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народу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 err="1">
                <a:solidFill>
                  <a:srgbClr val="00B050"/>
                </a:solidFill>
              </a:rPr>
              <a:t>Статут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Слов</a:t>
            </a:r>
            <a:r>
              <a:rPr lang="cs-CZ" i="1" dirty="0">
                <a:solidFill>
                  <a:srgbClr val="00B050"/>
                </a:solidFill>
              </a:rPr>
              <a:t>'</a:t>
            </a:r>
            <a:r>
              <a:rPr lang="cs-CZ" i="1" dirty="0" err="1">
                <a:solidFill>
                  <a:srgbClr val="00B050"/>
                </a:solidFill>
              </a:rPr>
              <a:t>янського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товариства</a:t>
            </a:r>
            <a:r>
              <a:rPr lang="cs-CZ" i="1" dirty="0">
                <a:solidFill>
                  <a:srgbClr val="00B050"/>
                </a:solidFill>
              </a:rPr>
              <a:t>  </a:t>
            </a:r>
            <a:r>
              <a:rPr lang="cs-CZ" i="1" dirty="0" err="1">
                <a:solidFill>
                  <a:srgbClr val="00B050"/>
                </a:solidFill>
              </a:rPr>
              <a:t>св</a:t>
            </a:r>
            <a:r>
              <a:rPr lang="cs-CZ" i="1" dirty="0">
                <a:solidFill>
                  <a:srgbClr val="00B050"/>
                </a:solidFill>
              </a:rPr>
              <a:t>. </a:t>
            </a:r>
            <a:r>
              <a:rPr lang="cs-CZ" i="1" dirty="0" err="1">
                <a:solidFill>
                  <a:srgbClr val="00B050"/>
                </a:solidFill>
              </a:rPr>
              <a:t>Кирила</a:t>
            </a:r>
            <a:r>
              <a:rPr lang="cs-CZ" i="1" dirty="0">
                <a:solidFill>
                  <a:srgbClr val="00B050"/>
                </a:solidFill>
              </a:rPr>
              <a:t> і </a:t>
            </a:r>
            <a:r>
              <a:rPr lang="cs-CZ" i="1" dirty="0" err="1">
                <a:solidFill>
                  <a:srgbClr val="00B050"/>
                </a:solidFill>
              </a:rPr>
              <a:t>Мефодія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 err="1">
                <a:solidFill>
                  <a:srgbClr val="00B050"/>
                </a:solidFill>
              </a:rPr>
              <a:t>До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братів</a:t>
            </a:r>
            <a:r>
              <a:rPr lang="cs-CZ" i="1" dirty="0">
                <a:solidFill>
                  <a:srgbClr val="00B050"/>
                </a:solidFill>
              </a:rPr>
              <a:t>-</a:t>
            </a:r>
            <a:r>
              <a:rPr lang="cs-CZ" i="1" dirty="0" err="1">
                <a:solidFill>
                  <a:srgbClr val="00B050"/>
                </a:solidFill>
              </a:rPr>
              <a:t>українців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 err="1">
                <a:solidFill>
                  <a:srgbClr val="00B050"/>
                </a:solidFill>
              </a:rPr>
              <a:t>До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братів</a:t>
            </a:r>
            <a:r>
              <a:rPr lang="cs-CZ" i="1" dirty="0">
                <a:solidFill>
                  <a:srgbClr val="00B050"/>
                </a:solidFill>
              </a:rPr>
              <a:t>-</a:t>
            </a:r>
            <a:r>
              <a:rPr lang="cs-CZ" i="1" dirty="0" err="1">
                <a:solidFill>
                  <a:srgbClr val="00B050"/>
                </a:solidFill>
              </a:rPr>
              <a:t>росіян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 err="1">
                <a:solidFill>
                  <a:srgbClr val="00B050"/>
                </a:solidFill>
              </a:rPr>
              <a:t>До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братів</a:t>
            </a:r>
            <a:r>
              <a:rPr lang="cs-CZ" i="1" dirty="0">
                <a:solidFill>
                  <a:srgbClr val="00B050"/>
                </a:solidFill>
              </a:rPr>
              <a:t>-</a:t>
            </a:r>
            <a:r>
              <a:rPr lang="cs-CZ" i="1" dirty="0" err="1">
                <a:solidFill>
                  <a:srgbClr val="00B050"/>
                </a:solidFill>
              </a:rPr>
              <a:t>поляків</a:t>
            </a:r>
            <a:endParaRPr lang="cs-CZ" i="1" dirty="0">
              <a:solidFill>
                <a:srgbClr val="00B050"/>
              </a:solidFill>
            </a:endParaRPr>
          </a:p>
        </p:txBody>
      </p:sp>
      <p:pic>
        <p:nvPicPr>
          <p:cNvPr id="10" name="Obrázek 9" descr="http://www.svitlytsia.crimea.ua/viewimg.php?f=images/articles/2007_4753.jpg&amp;xsize=5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71480"/>
            <a:ext cx="2071670" cy="34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 descr="http://www.rivne.org/history/kostoma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71480"/>
            <a:ext cx="25003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11" descr="http://www.day.kiev.ua/img/150899/194-7-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571480"/>
            <a:ext cx="257176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476672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B050"/>
                </a:solidFill>
              </a:rPr>
              <a:t>Jaro  1847 </a:t>
            </a:r>
            <a:r>
              <a:rPr lang="cs-CZ" sz="2400" b="1" u="sng" dirty="0"/>
              <a:t>– zatčen za účast v </a:t>
            </a:r>
            <a:r>
              <a:rPr lang="cs-CZ" sz="2400" b="1" u="sng" dirty="0" err="1"/>
              <a:t>Cyrilo</a:t>
            </a:r>
            <a:r>
              <a:rPr lang="cs-CZ" sz="2400" b="1" u="sng" dirty="0"/>
              <a:t>-</a:t>
            </a:r>
            <a:r>
              <a:rPr lang="cs-CZ" sz="2400" b="1" u="sng" dirty="0" err="1"/>
              <a:t>metodějském</a:t>
            </a:r>
            <a:r>
              <a:rPr lang="cs-CZ" sz="2400" b="1" u="sng" dirty="0"/>
              <a:t> bratrstvu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cs-CZ" sz="2000" dirty="0"/>
              <a:t>Roční vězení ve věznici Třetího oddělení a v Petropavlovské pevnosti, poté vyhnanství v Saratově. 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cs-CZ" sz="2000" dirty="0"/>
              <a:t>1848 — 1857 – práce ve statistickém komitétu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cs-CZ" sz="2000" dirty="0"/>
              <a:t>1848 — 1850 – překladatel v guberniálním úřadě, redaktor neoficiální části  </a:t>
            </a:r>
            <a:br>
              <a:rPr lang="cs-CZ" sz="2000" dirty="0"/>
            </a:br>
            <a:r>
              <a:rPr lang="cs-CZ" sz="2000" dirty="0"/>
              <a:t>«</a:t>
            </a:r>
            <a:r>
              <a:rPr lang="cs-CZ" sz="2000" dirty="0" err="1"/>
              <a:t>Саратовских</a:t>
            </a:r>
            <a:r>
              <a:rPr lang="cs-CZ" sz="2000" dirty="0"/>
              <a:t> </a:t>
            </a:r>
            <a:r>
              <a:rPr lang="cs-CZ" sz="2000" dirty="0" err="1"/>
              <a:t>губернских</a:t>
            </a:r>
            <a:r>
              <a:rPr lang="cs-CZ" sz="2000" dirty="0"/>
              <a:t> </a:t>
            </a:r>
            <a:r>
              <a:rPr lang="cs-CZ" sz="2000" dirty="0" err="1"/>
              <a:t>ведомостей</a:t>
            </a:r>
            <a:r>
              <a:rPr lang="cs-CZ" sz="2000" dirty="0"/>
              <a:t>».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cs-CZ" sz="2000" b="1" u="sng" dirty="0"/>
              <a:t>1856 - amnestován</a:t>
            </a:r>
            <a:r>
              <a:rPr lang="cs-CZ" sz="2000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0034" y="3500438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B050"/>
                </a:solidFill>
              </a:rPr>
              <a:t>Od roku  1858 </a:t>
            </a:r>
            <a:r>
              <a:rPr lang="cs-CZ" sz="2400" dirty="0"/>
              <a:t>– </a:t>
            </a:r>
            <a:r>
              <a:rPr lang="cs-CZ" sz="2400" b="1" u="sng" dirty="0"/>
              <a:t>žil v Petrohradě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000" dirty="0"/>
              <a:t>1859 — 1862 – mimořádný profesor katedry ruské historie Petrohradské univerzity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000" dirty="0"/>
              <a:t>Literární úterky  (P. </a:t>
            </a:r>
            <a:r>
              <a:rPr lang="cs-CZ" sz="2000" dirty="0" err="1"/>
              <a:t>Kuliš</a:t>
            </a:r>
            <a:r>
              <a:rPr lang="cs-CZ" sz="2000" dirty="0"/>
              <a:t>, O. </a:t>
            </a:r>
            <a:r>
              <a:rPr lang="cs-CZ" sz="2000" dirty="0" err="1"/>
              <a:t>Storoženko</a:t>
            </a:r>
            <a:r>
              <a:rPr lang="cs-CZ" sz="2000" dirty="0"/>
              <a:t> a další). 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000" b="1" u="sng" dirty="0"/>
              <a:t>Spolupracoval s časopisy  </a:t>
            </a:r>
            <a:r>
              <a:rPr lang="cs-CZ" sz="2000" dirty="0" err="1"/>
              <a:t>Современник</a:t>
            </a:r>
            <a:r>
              <a:rPr lang="cs-CZ" sz="2000" dirty="0"/>
              <a:t>, </a:t>
            </a:r>
            <a:r>
              <a:rPr lang="cs-CZ" sz="2000" dirty="0" err="1"/>
              <a:t>Вестник</a:t>
            </a:r>
            <a:r>
              <a:rPr lang="cs-CZ" sz="2000" dirty="0"/>
              <a:t> </a:t>
            </a:r>
            <a:r>
              <a:rPr lang="cs-CZ" sz="2000" dirty="0" err="1"/>
              <a:t>Европы</a:t>
            </a:r>
            <a:r>
              <a:rPr lang="cs-CZ" sz="2000" dirty="0"/>
              <a:t> (jeden ze zakladatelů), </a:t>
            </a:r>
            <a:r>
              <a:rPr lang="cs-CZ" sz="2000" dirty="0" err="1"/>
              <a:t>Отечественные</a:t>
            </a:r>
            <a:r>
              <a:rPr lang="cs-CZ" sz="2000" dirty="0"/>
              <a:t> </a:t>
            </a:r>
            <a:r>
              <a:rPr lang="cs-CZ" sz="2000" dirty="0" err="1"/>
              <a:t>записки</a:t>
            </a:r>
            <a:r>
              <a:rPr lang="cs-CZ" sz="2000" dirty="0"/>
              <a:t>, </a:t>
            </a:r>
            <a:r>
              <a:rPr lang="cs-CZ" sz="2000" dirty="0" err="1"/>
              <a:t>Русское</a:t>
            </a:r>
            <a:r>
              <a:rPr lang="cs-CZ" sz="2000" dirty="0"/>
              <a:t> </a:t>
            </a:r>
            <a:r>
              <a:rPr lang="cs-CZ" sz="2000" dirty="0" err="1"/>
              <a:t>слово</a:t>
            </a:r>
            <a:r>
              <a:rPr lang="cs-CZ" sz="2000" dirty="0"/>
              <a:t>, </a:t>
            </a:r>
            <a:r>
              <a:rPr lang="cs-CZ" sz="2000" dirty="0" err="1"/>
              <a:t>Русская</a:t>
            </a:r>
            <a:r>
              <a:rPr lang="cs-CZ" sz="2000" dirty="0"/>
              <a:t> </a:t>
            </a:r>
            <a:r>
              <a:rPr lang="cs-CZ" sz="2000" dirty="0" err="1"/>
              <a:t>старина</a:t>
            </a:r>
            <a:r>
              <a:rPr lang="cs-CZ" sz="2000" dirty="0"/>
              <a:t>,  </a:t>
            </a:r>
            <a:r>
              <a:rPr lang="cs-CZ" sz="2000" dirty="0" err="1"/>
              <a:t>Киевская</a:t>
            </a:r>
            <a:r>
              <a:rPr lang="cs-CZ" sz="2000" dirty="0"/>
              <a:t> </a:t>
            </a:r>
            <a:r>
              <a:rPr lang="cs-CZ" sz="2000" dirty="0" err="1"/>
              <a:t>старина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8596" y="214290"/>
            <a:ext cx="84296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Účastnil se vytvoření časopisu </a:t>
            </a:r>
            <a:r>
              <a:rPr lang="cs-CZ" sz="2400" b="1" i="1" u="sng" dirty="0" err="1">
                <a:solidFill>
                  <a:srgbClr val="00B050"/>
                </a:solidFill>
              </a:rPr>
              <a:t>Основа</a:t>
            </a:r>
            <a:endParaRPr lang="cs-CZ" sz="2400" b="1" i="1" u="sng" dirty="0">
              <a:solidFill>
                <a:srgbClr val="00B050"/>
              </a:solidFill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cs-CZ" sz="2000" dirty="0"/>
              <a:t>Od roku  1862 – intenzivní vědecká činnost </a:t>
            </a:r>
            <a:br>
              <a:rPr lang="cs-CZ" sz="2000" dirty="0"/>
            </a:br>
            <a:r>
              <a:rPr lang="cs-CZ" sz="2000" dirty="0"/>
              <a:t>Byl jedním z členů-redaktorů Kyjevské </a:t>
            </a:r>
            <a:r>
              <a:rPr lang="cs-CZ" sz="2000" dirty="0" err="1"/>
              <a:t>archeografické</a:t>
            </a:r>
            <a:r>
              <a:rPr lang="cs-CZ" sz="2000" dirty="0"/>
              <a:t> komise.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2000" dirty="0"/>
              <a:t>Pod jeho redakcí vyšlo v letech  1863-1884  12 dílů  «</a:t>
            </a:r>
            <a:r>
              <a:rPr lang="cs-CZ" sz="2000" b="1" i="1" dirty="0" err="1"/>
              <a:t>Актов</a:t>
            </a:r>
            <a:r>
              <a:rPr lang="cs-CZ" sz="2000" b="1" i="1" dirty="0"/>
              <a:t> </a:t>
            </a:r>
            <a:r>
              <a:rPr lang="cs-CZ" sz="2000" b="1" i="1" dirty="0" err="1"/>
              <a:t>Южной</a:t>
            </a:r>
            <a:r>
              <a:rPr lang="cs-CZ" sz="2000" b="1" i="1" dirty="0"/>
              <a:t> и </a:t>
            </a:r>
            <a:r>
              <a:rPr lang="cs-CZ" sz="2000" b="1" i="1" dirty="0" err="1"/>
              <a:t>Западной</a:t>
            </a:r>
            <a:r>
              <a:rPr lang="cs-CZ" sz="2000" b="1" i="1" dirty="0"/>
              <a:t> </a:t>
            </a:r>
            <a:r>
              <a:rPr lang="cs-CZ" sz="2000" b="1" i="1" dirty="0" err="1"/>
              <a:t>России</a:t>
            </a:r>
            <a:r>
              <a:rPr lang="cs-CZ" sz="2000" dirty="0"/>
              <a:t>» , týkající se historie Ukrajiny a Běloruska 14.—17. století.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0002" y="2000240"/>
            <a:ext cx="86439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Historické práce: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Начало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Руси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(1860)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Мысли</a:t>
            </a:r>
            <a:r>
              <a:rPr lang="cs-CZ" b="1" i="1" dirty="0">
                <a:solidFill>
                  <a:srgbClr val="00B050"/>
                </a:solidFill>
              </a:rPr>
              <a:t> о </a:t>
            </a:r>
            <a:r>
              <a:rPr lang="cs-CZ" b="1" i="1" dirty="0" err="1">
                <a:solidFill>
                  <a:srgbClr val="00B050"/>
                </a:solidFill>
              </a:rPr>
              <a:t>федеративном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начале</a:t>
            </a:r>
            <a:r>
              <a:rPr lang="cs-CZ" b="1" i="1" dirty="0">
                <a:solidFill>
                  <a:srgbClr val="00B050"/>
                </a:solidFill>
              </a:rPr>
              <a:t> в </a:t>
            </a:r>
            <a:r>
              <a:rPr lang="cs-CZ" b="1" i="1" dirty="0" err="1">
                <a:solidFill>
                  <a:srgbClr val="00B050"/>
                </a:solidFill>
              </a:rPr>
              <a:t>древней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Руси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(1861)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Севернорусские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народоправства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во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времена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удельно</a:t>
            </a:r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cs-CZ" b="1" i="1" dirty="0" err="1">
                <a:solidFill>
                  <a:srgbClr val="00B050"/>
                </a:solidFill>
              </a:rPr>
              <a:t>вечевого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уклада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(1864)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Вече</a:t>
            </a:r>
            <a:r>
              <a:rPr lang="cs-CZ" b="1" i="1" dirty="0">
                <a:solidFill>
                  <a:srgbClr val="00B050"/>
                </a:solidFill>
              </a:rPr>
              <a:t> и </a:t>
            </a:r>
            <a:r>
              <a:rPr lang="cs-CZ" b="1" i="1" dirty="0" err="1">
                <a:solidFill>
                  <a:srgbClr val="00B050"/>
                </a:solidFill>
              </a:rPr>
              <a:t>вечевое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устройство</a:t>
            </a:r>
            <a:r>
              <a:rPr lang="cs-CZ" b="1" i="1" dirty="0">
                <a:solidFill>
                  <a:srgbClr val="00B050"/>
                </a:solidFill>
              </a:rPr>
              <a:t> в </a:t>
            </a:r>
            <a:r>
              <a:rPr lang="cs-CZ" b="1" i="1" dirty="0" err="1">
                <a:solidFill>
                  <a:srgbClr val="00B050"/>
                </a:solidFill>
              </a:rPr>
              <a:t>древней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Руси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(1864)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dirty="0"/>
              <a:t> Napsal </a:t>
            </a:r>
            <a:r>
              <a:rPr lang="cs-CZ" b="1" i="1" dirty="0" err="1">
                <a:solidFill>
                  <a:srgbClr val="00B050"/>
                </a:solidFill>
              </a:rPr>
              <a:t>Русскую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историю</a:t>
            </a:r>
            <a:r>
              <a:rPr lang="cs-CZ" b="1" i="1" dirty="0">
                <a:solidFill>
                  <a:srgbClr val="00B050"/>
                </a:solidFill>
              </a:rPr>
              <a:t> в </a:t>
            </a:r>
            <a:r>
              <a:rPr lang="cs-CZ" b="1" i="1" dirty="0" err="1">
                <a:solidFill>
                  <a:srgbClr val="00B050"/>
                </a:solidFill>
              </a:rPr>
              <a:t>жизнеописаниях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ее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главнейших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деятелей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br>
              <a:rPr lang="cs-CZ" dirty="0"/>
            </a:br>
            <a:r>
              <a:rPr lang="cs-CZ" dirty="0"/>
              <a:t>(7 dílů, 1873 — 88).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dirty="0"/>
              <a:t>Práce z historie Ukrajiny jsou z velké části věnovány období 15.—17. století:   </a:t>
            </a:r>
            <a:r>
              <a:rPr lang="cs-CZ" b="1" i="1" dirty="0" err="1">
                <a:solidFill>
                  <a:srgbClr val="00B050"/>
                </a:solidFill>
              </a:rPr>
              <a:t>Иван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Свирговский</a:t>
            </a:r>
            <a:r>
              <a:rPr lang="cs-CZ" b="1" i="1" dirty="0">
                <a:solidFill>
                  <a:srgbClr val="00B050"/>
                </a:solidFill>
              </a:rPr>
              <a:t>, </a:t>
            </a:r>
            <a:r>
              <a:rPr lang="cs-CZ" b="1" i="1" dirty="0" err="1">
                <a:solidFill>
                  <a:srgbClr val="00B050"/>
                </a:solidFill>
              </a:rPr>
              <a:t>украинский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гетман</a:t>
            </a:r>
            <a:r>
              <a:rPr lang="cs-CZ" b="1" i="1" dirty="0">
                <a:solidFill>
                  <a:srgbClr val="00B050"/>
                </a:solidFill>
              </a:rPr>
              <a:t> XVI </a:t>
            </a:r>
            <a:r>
              <a:rPr lang="cs-CZ" b="1" i="1" dirty="0" err="1">
                <a:solidFill>
                  <a:srgbClr val="00B050"/>
                </a:solidFill>
              </a:rPr>
              <a:t>века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(1855)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Богдан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Хмельницкий</a:t>
            </a:r>
            <a:r>
              <a:rPr lang="cs-CZ" b="1" i="1" dirty="0">
                <a:solidFill>
                  <a:srgbClr val="00B050"/>
                </a:solidFill>
              </a:rPr>
              <a:t> и </a:t>
            </a:r>
            <a:r>
              <a:rPr lang="cs-CZ" b="1" i="1" dirty="0" err="1">
                <a:solidFill>
                  <a:srgbClr val="00B050"/>
                </a:solidFill>
              </a:rPr>
              <a:t>возвращение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Южной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Руси</a:t>
            </a:r>
            <a:r>
              <a:rPr lang="cs-CZ" b="1" i="1" dirty="0">
                <a:solidFill>
                  <a:srgbClr val="00B050"/>
                </a:solidFill>
              </a:rPr>
              <a:t> к </a:t>
            </a:r>
            <a:r>
              <a:rPr lang="cs-CZ" b="1" i="1" dirty="0" err="1">
                <a:solidFill>
                  <a:srgbClr val="00B050"/>
                </a:solidFill>
              </a:rPr>
              <a:t>России</a:t>
            </a:r>
            <a:r>
              <a:rPr lang="cs-CZ" b="1" i="1" dirty="0">
                <a:solidFill>
                  <a:srgbClr val="00B050"/>
                </a:solidFill>
              </a:rPr>
              <a:t> (</a:t>
            </a:r>
            <a:r>
              <a:rPr lang="cs-CZ" dirty="0"/>
              <a:t>1857)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Черты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народной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южнорусской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истории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(1861)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Южная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Русь</a:t>
            </a:r>
            <a:r>
              <a:rPr lang="cs-CZ" b="1" i="1" dirty="0">
                <a:solidFill>
                  <a:srgbClr val="00B050"/>
                </a:solidFill>
              </a:rPr>
              <a:t> в </a:t>
            </a:r>
            <a:r>
              <a:rPr lang="cs-CZ" b="1" i="1" dirty="0" err="1">
                <a:solidFill>
                  <a:srgbClr val="00B050"/>
                </a:solidFill>
              </a:rPr>
              <a:t>конце</a:t>
            </a:r>
            <a:r>
              <a:rPr lang="cs-CZ" b="1" i="1" dirty="0">
                <a:solidFill>
                  <a:srgbClr val="00B050"/>
                </a:solidFill>
              </a:rPr>
              <a:t> XVII </a:t>
            </a:r>
            <a:r>
              <a:rPr lang="cs-CZ" b="1" i="1" dirty="0" err="1">
                <a:solidFill>
                  <a:srgbClr val="00B050"/>
                </a:solidFill>
              </a:rPr>
              <a:t>века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(1867)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Руина</a:t>
            </a:r>
            <a:r>
              <a:rPr lang="cs-CZ" dirty="0"/>
              <a:t> (1879 — 80)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cs-CZ" b="1" i="1" dirty="0" err="1">
                <a:solidFill>
                  <a:srgbClr val="00B050"/>
                </a:solidFill>
              </a:rPr>
              <a:t>Мазепа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dirty="0"/>
              <a:t>(1882)  </a:t>
            </a:r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71472" y="6211669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err="1"/>
              <a:t>Mykola</a:t>
            </a:r>
            <a:r>
              <a:rPr lang="cs-CZ" b="1" u="sng" dirty="0"/>
              <a:t> </a:t>
            </a:r>
            <a:r>
              <a:rPr lang="cs-CZ" b="1" u="sng" dirty="0" err="1"/>
              <a:t>Kostomarov</a:t>
            </a:r>
            <a:r>
              <a:rPr lang="cs-CZ" b="1" u="sng" dirty="0"/>
              <a:t> zemřel  v roce  1885 v Petrohradě.  </a:t>
            </a:r>
            <a:br>
              <a:rPr lang="cs-CZ" b="1" u="sng" dirty="0"/>
            </a:br>
            <a:endParaRPr lang="cs-CZ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428625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5720" y="500042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u="sng" dirty="0"/>
          </a:p>
          <a:p>
            <a:r>
              <a:rPr lang="cs-CZ" sz="2000" b="1" u="sng" dirty="0"/>
              <a:t>romantismus </a:t>
            </a:r>
            <a:br>
              <a:rPr lang="cs-CZ" sz="2000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720" y="357166"/>
            <a:ext cx="223272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b="1" u="sng" dirty="0"/>
              <a:t>Literární tvorba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85720" y="1428737"/>
            <a:ext cx="821537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Poezie</a:t>
            </a:r>
          </a:p>
          <a:p>
            <a:r>
              <a:rPr lang="cs-CZ" b="1" u="sng" dirty="0"/>
              <a:t>Sbírky básní:  </a:t>
            </a:r>
          </a:p>
          <a:p>
            <a:r>
              <a:rPr lang="cs-CZ" b="1" i="1" u="sng" dirty="0" err="1">
                <a:solidFill>
                  <a:schemeClr val="accent3">
                    <a:lumMod val="75000"/>
                  </a:schemeClr>
                </a:solidFill>
              </a:rPr>
              <a:t>Украинские</a:t>
            </a:r>
            <a:r>
              <a:rPr lang="cs-CZ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i="1" u="sng" dirty="0" err="1">
                <a:solidFill>
                  <a:schemeClr val="accent3">
                    <a:lumMod val="75000"/>
                  </a:schemeClr>
                </a:solidFill>
              </a:rPr>
              <a:t>баллады</a:t>
            </a:r>
            <a:r>
              <a:rPr lang="cs-CZ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(1839)</a:t>
            </a:r>
          </a:p>
          <a:p>
            <a:r>
              <a:rPr lang="cs-CZ" dirty="0" err="1"/>
              <a:t>Вітка</a:t>
            </a:r>
            <a:r>
              <a:rPr lang="cs-CZ" dirty="0"/>
              <a:t> (1840)</a:t>
            </a:r>
          </a:p>
          <a:p>
            <a:endParaRPr lang="cs-CZ" dirty="0"/>
          </a:p>
          <a:p>
            <a:r>
              <a:rPr lang="cs-CZ" b="1" u="sng" dirty="0">
                <a:solidFill>
                  <a:srgbClr val="7030A0"/>
                </a:solidFill>
              </a:rPr>
              <a:t>Charakteristika:</a:t>
            </a:r>
          </a:p>
          <a:p>
            <a:r>
              <a:rPr lang="cs-CZ" dirty="0"/>
              <a:t>Široká problematika, rozmanitost žánrová  (</a:t>
            </a:r>
            <a:r>
              <a:rPr lang="cs-CZ" b="1" u="sng" dirty="0"/>
              <a:t>balady </a:t>
            </a:r>
            <a:r>
              <a:rPr lang="cs-CZ" dirty="0"/>
              <a:t>silně folklorně ukotvené </a:t>
            </a:r>
            <a:r>
              <a:rPr lang="cs-CZ" dirty="0">
                <a:sym typeface="Symbol"/>
              </a:rPr>
              <a:t> </a:t>
            </a:r>
            <a:r>
              <a:rPr lang="cs-CZ" b="1" u="sng" dirty="0">
                <a:sym typeface="Symbol"/>
              </a:rPr>
              <a:t>historické poémy a básně</a:t>
            </a:r>
            <a:r>
              <a:rPr lang="cs-CZ" dirty="0">
                <a:sym typeface="Symbol"/>
              </a:rPr>
              <a:t>  </a:t>
            </a:r>
            <a:r>
              <a:rPr lang="cs-CZ" b="1" u="sng" dirty="0">
                <a:sym typeface="Symbol"/>
              </a:rPr>
              <a:t>básně - stylizace</a:t>
            </a:r>
            <a:r>
              <a:rPr lang="cs-CZ" b="1" u="sng" dirty="0"/>
              <a:t> lidové poezie </a:t>
            </a:r>
            <a:r>
              <a:rPr lang="cs-CZ" dirty="0">
                <a:sym typeface="Symbol"/>
              </a:rPr>
              <a:t> </a:t>
            </a:r>
            <a:r>
              <a:rPr lang="cs-CZ" b="1" u="sng" dirty="0">
                <a:sym typeface="Symbol"/>
              </a:rPr>
              <a:t>intimní lyrika </a:t>
            </a:r>
            <a:r>
              <a:rPr lang="cs-CZ" dirty="0">
                <a:sym typeface="Symbol"/>
              </a:rPr>
              <a:t> </a:t>
            </a:r>
            <a:r>
              <a:rPr lang="cs-CZ" b="1" u="sng" dirty="0">
                <a:sym typeface="Symbol"/>
              </a:rPr>
              <a:t>občanská </a:t>
            </a:r>
            <a:r>
              <a:rPr lang="cs-CZ" b="1" u="sng" dirty="0" err="1">
                <a:sym typeface="Symbol"/>
              </a:rPr>
              <a:t>lyrika</a:t>
            </a:r>
            <a:r>
              <a:rPr lang="cs-CZ" dirty="0">
                <a:sym typeface="Symbol"/>
              </a:rPr>
              <a:t>; </a:t>
            </a:r>
            <a:r>
              <a:rPr lang="cs-CZ" b="1" u="sng" dirty="0">
                <a:sym typeface="Symbol"/>
              </a:rPr>
              <a:t>filozofické </a:t>
            </a:r>
            <a:r>
              <a:rPr lang="cs-CZ" b="1" u="sng" dirty="0" err="1">
                <a:sym typeface="Symbol"/>
              </a:rPr>
              <a:t>básně</a:t>
            </a:r>
            <a:r>
              <a:rPr lang="cs-CZ" dirty="0">
                <a:sym typeface="Symbol"/>
              </a:rPr>
              <a:t> </a:t>
            </a:r>
            <a:r>
              <a:rPr lang="cs-CZ" b="1" u="sng" dirty="0">
                <a:sym typeface="Symbol"/>
              </a:rPr>
              <a:t>milostná poezie</a:t>
            </a:r>
            <a:r>
              <a:rPr lang="cs-CZ" b="1" u="sng" dirty="0"/>
              <a:t> </a:t>
            </a:r>
          </a:p>
          <a:p>
            <a:endParaRPr lang="cs-CZ" b="1" u="sng" dirty="0"/>
          </a:p>
          <a:p>
            <a:r>
              <a:rPr lang="cs-CZ" b="1" u="sng" dirty="0">
                <a:solidFill>
                  <a:srgbClr val="7030A0"/>
                </a:solidFill>
              </a:rPr>
              <a:t>Jazyk:</a:t>
            </a:r>
            <a:r>
              <a:rPr lang="cs-CZ" b="1" u="sng" dirty="0"/>
              <a:t> 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cs-CZ" b="1" u="sng" dirty="0"/>
              <a:t>využití slovní zásoby a frazeologie lidové písně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cs-CZ" b="1" u="sng" dirty="0"/>
              <a:t>rovněž snaha vytvořit jazyk pro vzdělanou společnost</a:t>
            </a:r>
          </a:p>
          <a:p>
            <a:endParaRPr lang="cs-CZ" b="1" u="sng" dirty="0"/>
          </a:p>
          <a:p>
            <a:r>
              <a:rPr lang="cs-CZ" b="1" u="sng" dirty="0"/>
              <a:t>Elegické dvojverší</a:t>
            </a:r>
            <a:br>
              <a:rPr lang="cs-CZ" dirty="0"/>
            </a:br>
            <a:endParaRPr lang="cs-CZ" dirty="0"/>
          </a:p>
          <a:p>
            <a:br>
              <a:rPr lang="cs-CZ" dirty="0"/>
            </a:br>
            <a:endParaRPr lang="cs-CZ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6021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PŘEKLADY:</a:t>
            </a: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BYRON, MICKIEWICZ, KRÁLOVEDVORSKÝ RUKOPIS.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980728"/>
            <a:ext cx="86409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Сава Чалий</a:t>
            </a: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1838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Times New Roman" pitchFamily="18" charset="0"/>
            </a:endParaRP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nehistoricky zobrazená postava ze 17. století </a:t>
            </a:r>
            <a:endParaRPr kumimoji="0" lang="cs-CZ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i="1" u="sng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Переяславська ніч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cs-CZ" sz="2000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1839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2708920"/>
            <a:ext cx="856895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marR="0" lvl="0" indent="-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rusky překládal 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Shakespeara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využíval  motivů ze Schillera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dramatické napětí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vnitřní konflikty postav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historické </a:t>
            </a:r>
            <a:r>
              <a:rPr lang="cs-CZ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jádro je podružné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vysoké tragédie s abstraktními hrdiny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výrazné monology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nescéničnost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6141" y="260648"/>
            <a:ext cx="152317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u="sng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DRAMA</a:t>
            </a:r>
            <a:endParaRPr lang="cs-CZ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err="1"/>
              <a:t>Kostomarov</a:t>
            </a:r>
            <a:r>
              <a:rPr lang="cs-CZ" sz="2400" dirty="0"/>
              <a:t> </a:t>
            </a:r>
            <a:r>
              <a:rPr lang="cs-CZ" sz="2400" b="1" u="sng" dirty="0">
                <a:solidFill>
                  <a:srgbClr val="0070C0"/>
                </a:solidFill>
              </a:rPr>
              <a:t>propagoval právo ukrajinského jazyka na samostatný vývoj</a:t>
            </a:r>
            <a:r>
              <a:rPr lang="cs-CZ" sz="2400" dirty="0"/>
              <a:t>.</a:t>
            </a:r>
          </a:p>
          <a:p>
            <a:pPr algn="just"/>
            <a:r>
              <a:rPr lang="cs-CZ" sz="2400" dirty="0"/>
              <a:t>Ovšem </a:t>
            </a:r>
            <a:r>
              <a:rPr lang="cs-CZ" sz="2400" b="1" u="sng" dirty="0">
                <a:solidFill>
                  <a:srgbClr val="00B050"/>
                </a:solidFill>
              </a:rPr>
              <a:t>v období  70. - 80.let</a:t>
            </a:r>
            <a:r>
              <a:rPr lang="cs-CZ" sz="2400" dirty="0"/>
              <a:t>, kdy byl </a:t>
            </a:r>
            <a:r>
              <a:rPr lang="cs-CZ" sz="2400" dirty="0" err="1"/>
              <a:t>Kostomarov</a:t>
            </a:r>
            <a:r>
              <a:rPr lang="cs-CZ" sz="2400" dirty="0"/>
              <a:t> obviňován ze separatismu a ukrajinofilství  svůj  </a:t>
            </a:r>
            <a:r>
              <a:rPr lang="cs-CZ" sz="2400" b="1" u="sng" dirty="0">
                <a:solidFill>
                  <a:srgbClr val="0070C0"/>
                </a:solidFill>
              </a:rPr>
              <a:t>„radikalismus“ zmírňuje a uchyluje se k  názoru „literatury pro  domácí použití“.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553</Words>
  <Application>Microsoft Office PowerPoint</Application>
  <PresentationFormat>Předvádění na obrazovce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Název společnosti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FC</dc:creator>
  <cp:lastModifiedBy>Chlaňová, Tereza</cp:lastModifiedBy>
  <cp:revision>16</cp:revision>
  <dcterms:created xsi:type="dcterms:W3CDTF">2010-04-23T05:52:14Z</dcterms:created>
  <dcterms:modified xsi:type="dcterms:W3CDTF">2024-05-16T10:59:05Z</dcterms:modified>
</cp:coreProperties>
</file>