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335" r:id="rId4"/>
    <p:sldId id="285" r:id="rId5"/>
    <p:sldId id="299" r:id="rId6"/>
    <p:sldId id="338" r:id="rId7"/>
    <p:sldId id="340" r:id="rId8"/>
    <p:sldId id="301" r:id="rId9"/>
    <p:sldId id="347" r:id="rId10"/>
    <p:sldId id="270" r:id="rId11"/>
    <p:sldId id="343" r:id="rId12"/>
    <p:sldId id="258" r:id="rId13"/>
    <p:sldId id="261" r:id="rId14"/>
    <p:sldId id="288" r:id="rId15"/>
    <p:sldId id="339" r:id="rId16"/>
    <p:sldId id="294" r:id="rId17"/>
    <p:sldId id="279" r:id="rId18"/>
    <p:sldId id="334" r:id="rId19"/>
    <p:sldId id="348" r:id="rId20"/>
    <p:sldId id="257" r:id="rId21"/>
    <p:sldId id="344" r:id="rId22"/>
    <p:sldId id="345" r:id="rId23"/>
    <p:sldId id="346" r:id="rId24"/>
    <p:sldId id="29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75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71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1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0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50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0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6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C5A-BB3C-4E9B-9061-DFADB92E28E7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4110C-9549-4A3B-AD87-89A124DC938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1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ikuquanshu.com/main.aspx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ckisc.ff.cuni.cz/cs/" TargetMode="External"/><Relationship Id="rId3" Type="http://schemas.openxmlformats.org/officeDocument/2006/relationships/hyperlink" Target="mailto:katkamer@email.cz" TargetMode="External"/><Relationship Id="rId7" Type="http://schemas.openxmlformats.org/officeDocument/2006/relationships/hyperlink" Target="https://dl1.cuni.cz/user/index.php?id=8322" TargetMode="External"/><Relationship Id="rId2" Type="http://schemas.openxmlformats.org/officeDocument/2006/relationships/hyperlink" Target="mailto:katerina.gajdosova@ff.c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1.cuni.cz/" TargetMode="External"/><Relationship Id="rId5" Type="http://schemas.openxmlformats.org/officeDocument/2006/relationships/hyperlink" Target="mailto:vaclav.valtr@email.cz" TargetMode="External"/><Relationship Id="rId4" Type="http://schemas.openxmlformats.org/officeDocument/2006/relationships/hyperlink" Target="mailto:vaclav.valtr@ff.cuni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altLang="zh-TW" sz="6600" b="1" dirty="0">
                <a:solidFill>
                  <a:srgbClr val="FFFFFF"/>
                </a:solidFill>
                <a:latin typeface="Georgia" panose="02040502050405020303" pitchFamily="18" charset="0"/>
              </a:rPr>
              <a:t>Čínská filosofie</a:t>
            </a:r>
            <a:endParaRPr lang="cs-CZ" sz="66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Georgia" panose="02040502050405020303" pitchFamily="18" charset="0"/>
              </a:rPr>
              <a:t>Úvod a základní pojmy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1/1d/Chinese_plain_5c._BC-cz.svg/568px-Chinese_plain_5c._BC-cz.svg.png">
            <a:extLst>
              <a:ext uri="{FF2B5EF4-FFF2-40B4-BE49-F238E27FC236}">
                <a16:creationId xmlns:a16="http://schemas.microsoft.com/office/drawing/2014/main" id="{17D86EDF-83A2-48CC-B74C-6C017A1A1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70" y="745587"/>
            <a:ext cx="8307158" cy="561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4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FBED30-4A22-4386-9EBF-A621765D6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806" y="1776248"/>
            <a:ext cx="5550236" cy="40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DBFBBD-315D-4905-95F6-52FDF709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559630"/>
            <a:ext cx="3347049" cy="55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7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8" y="639108"/>
            <a:ext cx="10475843" cy="600385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AD53642-AECE-4A07-8CCC-E5FA55094EF1}"/>
              </a:ext>
            </a:extLst>
          </p:cNvPr>
          <p:cNvSpPr txBox="1"/>
          <p:nvPr/>
        </p:nvSpPr>
        <p:spPr>
          <a:xfrm>
            <a:off x="1245705" y="861391"/>
            <a:ext cx="751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Bambusové proužky 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Guodian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 vyčištění od bahna a před konzervací </a:t>
            </a:r>
          </a:p>
        </p:txBody>
      </p:sp>
    </p:spTree>
    <p:extLst>
      <p:ext uri="{BB962C8B-B14F-4D97-AF65-F5344CB8AC3E}">
        <p14:creationId xmlns:p14="http://schemas.microsoft.com/office/powerpoint/2010/main" val="270149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49" y="880060"/>
            <a:ext cx="2989684" cy="5502486"/>
          </a:xfrm>
        </p:spPr>
      </p:pic>
      <p:pic>
        <p:nvPicPr>
          <p:cNvPr id="2052" name="Picture 4" descr="太一生水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04" y="880060"/>
            <a:ext cx="3136417" cy="55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6433F59-97E9-4F34-A85C-E431616E22F1}"/>
              </a:ext>
            </a:extLst>
          </p:cNvPr>
          <p:cNvSpPr txBox="1"/>
          <p:nvPr/>
        </p:nvSpPr>
        <p:spPr>
          <a:xfrm>
            <a:off x="830538" y="233729"/>
            <a:ext cx="1093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Bambusové proužky naložené v konzervačním roztoku – ukázka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čchuského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písma (rukopis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sbírky Šanghajského muzea) </a:t>
            </a:r>
          </a:p>
        </p:txBody>
      </p:sp>
    </p:spTree>
    <p:extLst>
      <p:ext uri="{BB962C8B-B14F-4D97-AF65-F5344CB8AC3E}">
        <p14:creationId xmlns:p14="http://schemas.microsoft.com/office/powerpoint/2010/main" val="1692484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32" y="1513490"/>
            <a:ext cx="8531589" cy="4147046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D151BDF-D761-4843-B3D6-F5BD4C1FFACA}"/>
              </a:ext>
            </a:extLst>
          </p:cNvPr>
          <p:cNvSpPr txBox="1"/>
          <p:nvPr/>
        </p:nvSpPr>
        <p:spPr>
          <a:xfrm>
            <a:off x="1258957" y="662609"/>
            <a:ext cx="882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svázání bambusových proužků do jednoho „spisu“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pchien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篇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Chanský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8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5" y="1422900"/>
            <a:ext cx="6650807" cy="4010947"/>
          </a:xfr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577" y="617300"/>
            <a:ext cx="2631740" cy="58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5FCADE3-F97F-4F67-8D29-A7A5C386C0E8}"/>
              </a:ext>
            </a:extLst>
          </p:cNvPr>
          <p:cNvSpPr txBox="1"/>
          <p:nvPr/>
        </p:nvSpPr>
        <p:spPr>
          <a:xfrm>
            <a:off x="4435365" y="437322"/>
            <a:ext cx="692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Hedvábné svitky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ťüan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Mawangduiský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rukopis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 (Tao-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ťing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31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9D5CC-C28A-4B4C-5787-7E1EFE719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9310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latin typeface="Georgia" panose="02040502050405020303" pitchFamily="18" charset="0"/>
              </a:rPr>
              <a:t>Siku </a:t>
            </a:r>
            <a:r>
              <a:rPr lang="cs-CZ" sz="2400" dirty="0" err="1">
                <a:latin typeface="Georgia" panose="02040502050405020303" pitchFamily="18" charset="0"/>
              </a:rPr>
              <a:t>quanshu</a:t>
            </a:r>
            <a:r>
              <a:rPr lang="zh-CN" altLang="en-US" sz="2400" dirty="0">
                <a:latin typeface="Georgia" panose="02040502050405020303" pitchFamily="18" charset="0"/>
              </a:rPr>
              <a:t>四庫全書</a:t>
            </a:r>
            <a:endParaRPr lang="cs-CZ" altLang="zh-CN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Georgia" panose="02040502050405020303" pitchFamily="18" charset="0"/>
              </a:rPr>
              <a:t>„Úplná knihovna ve čtyřech sekcích“ </a:t>
            </a:r>
          </a:p>
          <a:p>
            <a:pPr marL="0" indent="0"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r>
              <a:rPr lang="cs-CZ" sz="2000" dirty="0">
                <a:latin typeface="Georgia" panose="02040502050405020303" pitchFamily="18" charset="0"/>
              </a:rPr>
              <a:t>Největší sbírka knih v čínské historii (přes 36 000 knih, 79000 svazků, 2,3 milionu stran)</a:t>
            </a:r>
          </a:p>
          <a:p>
            <a:r>
              <a:rPr lang="cs-CZ" sz="2000" dirty="0">
                <a:latin typeface="Georgia" panose="02040502050405020303" pitchFamily="18" charset="0"/>
              </a:rPr>
              <a:t>Založena v 18. stol. na příkaz </a:t>
            </a:r>
            <a:r>
              <a:rPr lang="cs-CZ" sz="2000" dirty="0" err="1">
                <a:latin typeface="Georgia" panose="02040502050405020303" pitchFamily="18" charset="0"/>
              </a:rPr>
              <a:t>čchingského</a:t>
            </a:r>
            <a:r>
              <a:rPr lang="cs-CZ" sz="2000" dirty="0">
                <a:latin typeface="Georgia" panose="02040502050405020303" pitchFamily="18" charset="0"/>
              </a:rPr>
              <a:t> císaře </a:t>
            </a:r>
            <a:r>
              <a:rPr lang="cs-CZ" sz="2000" dirty="0" err="1">
                <a:latin typeface="Georgia" panose="02040502050405020303" pitchFamily="18" charset="0"/>
              </a:rPr>
              <a:t>Čchien-lunga</a:t>
            </a:r>
            <a:endParaRPr lang="cs-CZ" sz="2000" dirty="0">
              <a:latin typeface="Georgia" panose="02040502050405020303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Georgia" panose="02040502050405020303" pitchFamily="18" charset="0"/>
                <a:hlinkClick r:id="rId2"/>
              </a:rPr>
              <a:t>http://www.sikuquanshu.com/main.aspx</a:t>
            </a:r>
            <a:endParaRPr lang="cs-CZ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cs-CZ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GB" dirty="0"/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87107D26-D8EC-84B0-101D-8176AC214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5505" y="1313561"/>
            <a:ext cx="6676032" cy="44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0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350" y="593690"/>
            <a:ext cx="3562349" cy="5957106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E6F0754-AD62-418F-A330-24F5126BB694}"/>
              </a:ext>
            </a:extLst>
          </p:cNvPr>
          <p:cNvSpPr txBox="1"/>
          <p:nvPr/>
        </p:nvSpPr>
        <p:spPr>
          <a:xfrm>
            <a:off x="621792" y="1467612"/>
            <a:ext cx="557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če-süe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哲學 </a:t>
            </a:r>
            <a:r>
              <a:rPr lang="cs-CZ" altLang="zh-TW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zh-TW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jap</a:t>
            </a:r>
            <a:r>
              <a:rPr lang="cs-CZ" altLang="zh-TW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zh-TW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zh-TW" sz="2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etsugaku</a:t>
            </a:r>
            <a:r>
              <a:rPr lang="cs-CZ" altLang="zh-TW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897E65-97A5-9B0F-0103-BF18F11B2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768" y="2346833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dirty="0">
                <a:latin typeface="Georgia" panose="02040502050405020303" pitchFamily="18" charset="0"/>
              </a:rPr>
              <a:t>17. století – Jezuitské misie, první zprostředkování čínského myšlení (Michelle </a:t>
            </a:r>
            <a:r>
              <a:rPr lang="cs-CZ" sz="1600" dirty="0" err="1">
                <a:latin typeface="Georgia" panose="02040502050405020303" pitchFamily="18" charset="0"/>
              </a:rPr>
              <a:t>Ruggieri</a:t>
            </a:r>
            <a:r>
              <a:rPr lang="cs-CZ" sz="1600" dirty="0">
                <a:latin typeface="Georgia" panose="02040502050405020303" pitchFamily="18" charset="0"/>
              </a:rPr>
              <a:t>, Matteo </a:t>
            </a:r>
            <a:r>
              <a:rPr lang="cs-CZ" sz="1600" dirty="0" err="1">
                <a:latin typeface="Georgia" panose="02040502050405020303" pitchFamily="18" charset="0"/>
              </a:rPr>
              <a:t>Ricci</a:t>
            </a:r>
            <a:r>
              <a:rPr lang="cs-CZ" sz="1600" dirty="0">
                <a:latin typeface="Georgia" panose="02040502050405020303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Georgia" panose="02040502050405020303" pitchFamily="18" charset="0"/>
              </a:rPr>
              <a:t>Popularizace v Evropě prostřednictvím kompendia </a:t>
            </a:r>
            <a:r>
              <a:rPr lang="en-US" sz="1600" i="1" dirty="0">
                <a:latin typeface="Georgia" panose="02040502050405020303" pitchFamily="18" charset="0"/>
              </a:rPr>
              <a:t>Confucius </a:t>
            </a:r>
            <a:r>
              <a:rPr lang="en-US" sz="1600" i="1" dirty="0" err="1">
                <a:latin typeface="Georgia" panose="02040502050405020303" pitchFamily="18" charset="0"/>
              </a:rPr>
              <a:t>Sinarum</a:t>
            </a:r>
            <a:r>
              <a:rPr lang="en-US" sz="1600" i="1" dirty="0">
                <a:latin typeface="Georgia" panose="02040502050405020303" pitchFamily="18" charset="0"/>
              </a:rPr>
              <a:t> </a:t>
            </a:r>
            <a:r>
              <a:rPr lang="en-US" sz="1600" i="1" dirty="0" err="1">
                <a:latin typeface="Georgia" panose="02040502050405020303" pitchFamily="18" charset="0"/>
              </a:rPr>
              <a:t>Philosophus</a:t>
            </a:r>
            <a:r>
              <a:rPr lang="en-US" sz="1600" i="1" dirty="0">
                <a:latin typeface="Georgia" panose="02040502050405020303" pitchFamily="18" charset="0"/>
              </a:rPr>
              <a:t>, </a:t>
            </a:r>
            <a:r>
              <a:rPr lang="en-US" sz="1600" i="1" dirty="0" err="1">
                <a:latin typeface="Georgia" panose="02040502050405020303" pitchFamily="18" charset="0"/>
              </a:rPr>
              <a:t>sive</a:t>
            </a:r>
            <a:r>
              <a:rPr lang="en-US" sz="1600" i="1" dirty="0">
                <a:latin typeface="Georgia" panose="02040502050405020303" pitchFamily="18" charset="0"/>
              </a:rPr>
              <a:t> Scientia Sinensis </a:t>
            </a:r>
            <a:r>
              <a:rPr lang="en-US" sz="1600" i="1" dirty="0" err="1">
                <a:latin typeface="Georgia" panose="02040502050405020303" pitchFamily="18" charset="0"/>
              </a:rPr>
              <a:t>latine</a:t>
            </a:r>
            <a:r>
              <a:rPr lang="en-US" sz="1600" i="1" dirty="0">
                <a:latin typeface="Georgia" panose="02040502050405020303" pitchFamily="18" charset="0"/>
              </a:rPr>
              <a:t> </a:t>
            </a:r>
            <a:r>
              <a:rPr lang="en-US" sz="1600" i="1" dirty="0" err="1">
                <a:latin typeface="Georgia" panose="02040502050405020303" pitchFamily="18" charset="0"/>
              </a:rPr>
              <a:t>exposita</a:t>
            </a:r>
            <a:r>
              <a:rPr lang="cs-CZ" sz="1600" dirty="0">
                <a:latin typeface="Georgia" panose="02040502050405020303" pitchFamily="18" charset="0"/>
              </a:rPr>
              <a:t>,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cs-CZ" sz="1600" dirty="0">
                <a:latin typeface="Georgia" panose="02040502050405020303" pitchFamily="18" charset="0"/>
              </a:rPr>
              <a:t>sestaveného pro Ludvíka </a:t>
            </a:r>
            <a:r>
              <a:rPr lang="en-US" sz="1600" dirty="0">
                <a:latin typeface="Georgia" panose="02040502050405020303" pitchFamily="18" charset="0"/>
              </a:rPr>
              <a:t>XIV </a:t>
            </a:r>
            <a:r>
              <a:rPr lang="cs-CZ" sz="1600" dirty="0">
                <a:latin typeface="Georgia" panose="02040502050405020303" pitchFamily="18" charset="0"/>
              </a:rPr>
              <a:t>(</a:t>
            </a:r>
            <a:r>
              <a:rPr lang="en-US" sz="1600" dirty="0">
                <a:latin typeface="Georgia" panose="02040502050405020303" pitchFamily="18" charset="0"/>
              </a:rPr>
              <a:t>1687</a:t>
            </a:r>
            <a:r>
              <a:rPr lang="cs-CZ" sz="1600" dirty="0">
                <a:latin typeface="Georgia" panose="02040502050405020303" pitchFamily="18" charset="0"/>
              </a:rPr>
              <a:t>) vlámským jezuitou </a:t>
            </a:r>
            <a:r>
              <a:rPr lang="en-US" sz="1600" dirty="0">
                <a:latin typeface="Georgia" panose="02040502050405020303" pitchFamily="18" charset="0"/>
              </a:rPr>
              <a:t>Philippe</a:t>
            </a:r>
            <a:r>
              <a:rPr lang="cs-CZ" sz="1600" dirty="0">
                <a:latin typeface="Georgia" panose="02040502050405020303" pitchFamily="18" charset="0"/>
              </a:rPr>
              <a:t>m</a:t>
            </a:r>
            <a:r>
              <a:rPr lang="en-US" sz="1600" dirty="0">
                <a:latin typeface="Georgia" panose="02040502050405020303" pitchFamily="18" charset="0"/>
              </a:rPr>
              <a:t> Couplet</a:t>
            </a:r>
            <a:r>
              <a:rPr lang="cs-CZ" sz="1600" dirty="0" err="1">
                <a:latin typeface="Georgia" panose="02040502050405020303" pitchFamily="18" charset="0"/>
              </a:rPr>
              <a:t>em</a:t>
            </a:r>
            <a:endParaRPr lang="cs-CZ" sz="16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1600" dirty="0">
                <a:latin typeface="Georgia" panose="02040502050405020303" pitchFamily="18" charset="0"/>
              </a:rPr>
              <a:t>Voltaire a evropské Osvícenství (18. stol.) – formuje se „filosofie“ jako vědní obor (nezávislý na věrouce)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Georgia" panose="02040502050405020303" pitchFamily="18" charset="0"/>
              </a:rPr>
              <a:t>Entusiastické přijetí v Evropě (Leibniz, </a:t>
            </a:r>
            <a:r>
              <a:rPr lang="cs-CZ" sz="1600" dirty="0" err="1">
                <a:latin typeface="Georgia" panose="02040502050405020303" pitchFamily="18" charset="0"/>
              </a:rPr>
              <a:t>Wolff</a:t>
            </a:r>
            <a:r>
              <a:rPr lang="cs-CZ" sz="1600" dirty="0">
                <a:latin typeface="Georgia" panose="02040502050405020303" pitchFamily="18" charset="0"/>
              </a:rPr>
              <a:t>, Montaigne, Diderot, Voltaire) versus skeptická reakce, odmítnutí (</a:t>
            </a:r>
            <a:r>
              <a:rPr lang="en-US" sz="1600" dirty="0">
                <a:latin typeface="Georgia" panose="02040502050405020303" pitchFamily="18" charset="0"/>
              </a:rPr>
              <a:t>Bayle, Montesquieu</a:t>
            </a:r>
            <a:r>
              <a:rPr lang="cs-CZ" sz="1600" dirty="0">
                <a:latin typeface="Georgia" panose="02040502050405020303" pitchFamily="18" charset="0"/>
              </a:rPr>
              <a:t>, </a:t>
            </a:r>
            <a:r>
              <a:rPr lang="en-US" sz="1600" dirty="0">
                <a:latin typeface="Georgia" panose="02040502050405020303" pitchFamily="18" charset="0"/>
              </a:rPr>
              <a:t>Malebranche, </a:t>
            </a:r>
            <a:r>
              <a:rPr lang="cs-CZ" sz="1600" dirty="0">
                <a:latin typeface="Georgia" panose="02040502050405020303" pitchFamily="18" charset="0"/>
              </a:rPr>
              <a:t>později</a:t>
            </a:r>
            <a:r>
              <a:rPr lang="en-US" sz="1600" dirty="0">
                <a:latin typeface="Georgia" panose="02040502050405020303" pitchFamily="18" charset="0"/>
              </a:rPr>
              <a:t> Kant, Hegel</a:t>
            </a:r>
            <a:r>
              <a:rPr lang="cs-CZ" sz="1600" dirty="0">
                <a:latin typeface="Georgia" panose="02040502050405020303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latin typeface="Georgia" panose="02040502050405020303" pitchFamily="18" charset="0"/>
              </a:rPr>
              <a:t>Čínské (východní) myšlení jako „to jiné“ vůči evropské filosofii (</a:t>
            </a:r>
            <a:r>
              <a:rPr lang="cs-CZ" sz="1600" dirty="0" err="1">
                <a:latin typeface="Georgia" panose="02040502050405020303" pitchFamily="18" charset="0"/>
              </a:rPr>
              <a:t>Derrida</a:t>
            </a:r>
            <a:r>
              <a:rPr lang="cs-CZ" sz="1600" dirty="0">
                <a:latin typeface="Georgia" panose="02040502050405020303" pitchFamily="18" charset="0"/>
              </a:rPr>
              <a:t>, </a:t>
            </a:r>
            <a:r>
              <a:rPr lang="cs-CZ" sz="1600" dirty="0" err="1">
                <a:latin typeface="Georgia" panose="02040502050405020303" pitchFamily="18" charset="0"/>
              </a:rPr>
              <a:t>Deleuze</a:t>
            </a:r>
            <a:r>
              <a:rPr lang="cs-CZ" sz="1600" dirty="0">
                <a:latin typeface="Georgia" panose="02040502050405020303" pitchFamily="18" charset="0"/>
              </a:rPr>
              <a:t>, </a:t>
            </a:r>
            <a:r>
              <a:rPr lang="cs-CZ" sz="1600" dirty="0" err="1">
                <a:latin typeface="Georgia" panose="02040502050405020303" pitchFamily="18" charset="0"/>
              </a:rPr>
              <a:t>Merleau</a:t>
            </a:r>
            <a:r>
              <a:rPr lang="cs-CZ" sz="1600" dirty="0">
                <a:latin typeface="Georgia" panose="02040502050405020303" pitchFamily="18" charset="0"/>
              </a:rPr>
              <a:t>-Ponty)</a:t>
            </a:r>
            <a:endParaRPr lang="en-GB" sz="1600" dirty="0">
              <a:latin typeface="Georgia" panose="02040502050405020303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775A73-59C6-130A-CF15-DB0B8D4A9799}"/>
              </a:ext>
            </a:extLst>
          </p:cNvPr>
          <p:cNvSpPr txBox="1"/>
          <p:nvPr/>
        </p:nvSpPr>
        <p:spPr>
          <a:xfrm>
            <a:off x="493776" y="593690"/>
            <a:ext cx="622249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1615" marR="53975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28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Čínské myšlení v. čínská filosofie</a:t>
            </a:r>
          </a:p>
        </p:txBody>
      </p:sp>
    </p:spTree>
    <p:extLst>
      <p:ext uri="{BB962C8B-B14F-4D97-AF65-F5344CB8AC3E}">
        <p14:creationId xmlns:p14="http://schemas.microsoft.com/office/powerpoint/2010/main" val="425887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838200" y="488950"/>
            <a:ext cx="10515600" cy="5688013"/>
          </a:xfrm>
        </p:spPr>
        <p:txBody>
          <a:bodyPr>
            <a:normAutofit fontScale="77500" lnSpcReduction="20000"/>
          </a:bodyPr>
          <a:lstStyle/>
          <a:p>
            <a:pPr marL="221615" marR="53975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41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Čínské myšlení v. čínská filosofie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2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„…až na pár arabských myslitelů člověk v celém Orientu nenarazí na skutečnou filosofii. Konfucius nenabízí nic víc než lekce morálky pro feudální panovníky …postavené na příkladech dávných vládců.  (…) Nicméně, k pojmům ctnosti a morálky Číňané nikdy nedospěli.“</a:t>
            </a:r>
          </a:p>
          <a:p>
            <a:pPr marL="221615" marR="539750" indent="0" algn="r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Kant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(přednášky o fyzické geografii,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1785)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„…stejně jako Čína nikdy nepřekročila raná stádia nesvobody (ducha), přirozenosti a před-tragického vědomí v historii a estetice, tak ani nikdy nevytvořila vlastní filosofii v pravém slova smyslu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</a:p>
          <a:p>
            <a:pPr marL="221615" marR="539750" indent="0" algn="r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Hegel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(přednášky o filosofii dějin, 1833-36)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„‘Čínská filosofie‘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západní vynález, který Číňané převzali v rámci hledání vlastní identity na prahu moderní doby, aby překonali svůj pocit kulturní méněcennosti. </a:t>
            </a:r>
          </a:p>
          <a:p>
            <a:pPr marL="221615" marR="539750" indent="0" algn="r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ichael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Friedrich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(článek "De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inventione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sinarum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philosophiae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1991)</a:t>
            </a:r>
          </a:p>
          <a:p>
            <a:pPr marL="221615" marR="539750" indent="0" algn="r">
              <a:lnSpc>
                <a:spcPct val="100000"/>
              </a:lnSpc>
              <a:spcAft>
                <a:spcPts val="800"/>
              </a:spcAft>
              <a:buNone/>
            </a:pPr>
            <a:endParaRPr lang="cs-CZ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2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Georgia" panose="02040502050405020303" pitchFamily="18" charset="0"/>
              </a:rPr>
              <a:t>Předsudky ve vztahu k čínskému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8194588" cy="4351338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Čínské myšlení se nezabývá kosmologií či metafyzikou</a:t>
            </a:r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blíže k mudrosloví, náboženství či poezii než k filosofii</a:t>
            </a:r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obecných a teoretických otázek řeší spíš otázky etické a pragmatické</a:t>
            </a:r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Dává přednost následování starých vzorů a tradice před vlastním rozumem</a:t>
            </a:r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Dává přednost harmonii před pravdou; koncept pravdy v čínském myšlení neexistuje nebo není důležitý</a:t>
            </a:r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Čínské myšlení nevedlo k rozvoji logiky a vědy</a:t>
            </a: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77B1C5-B548-474F-A392-08F54E3A1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10590" r="14864" b="1533"/>
          <a:stretch/>
        </p:blipFill>
        <p:spPr>
          <a:xfrm>
            <a:off x="9316995" y="1690688"/>
            <a:ext cx="2607276" cy="45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7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838200" y="488950"/>
            <a:ext cx="10515600" cy="5688013"/>
          </a:xfrm>
        </p:spPr>
        <p:txBody>
          <a:bodyPr>
            <a:normAutofit lnSpcReduction="10000"/>
          </a:bodyPr>
          <a:lstStyle/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Čínská filosofie ZS 2023/24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Kateřina Gajdošová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katerina.gajdosova@ff.cuni.cz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katkamer@email.cz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Václav Valtr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vaclav.valtr@ff.cuni.cz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vaclav.valtr@email.cz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ATJ 100238 – ústní zkouška; ATJ 200013 – test 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nepovinně písemná práce (3-5 NS, min. 2 sekundární zdroje, domluvené téma; pokud je dobrá, nahrazuje zkoušku nebo test)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https://dl1.cuni.cz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(Čínská filosofie)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https://dl1.cuni.cz/user/index.php?id=8322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sinologické centrum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Ching-kuovy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nadace CCK-ISC (místnost C117)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https://cckisc.ff.cuni.cz/cs/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(přednášky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zahr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profesorů, granty, knihy, materiály)</a:t>
            </a: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1615" marR="53975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35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Georgia" panose="02040502050405020303" pitchFamily="18" charset="0"/>
              </a:rPr>
              <a:t>Filosofické tázání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819458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„Co to je?“ (ontologie)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„Jak to víme?“ (epistemologie)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„Co máme dělat?“ (etika)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Georgia" panose="02040502050405020303" pitchFamily="18" charset="0"/>
              </a:rPr>
              <a:t>Př.: „Jaký je vztah mezi mnou a věcmi ve světě?“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77B1C5-B548-474F-A392-08F54E3A1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10590" r="14864" b="1533"/>
          <a:stretch/>
        </p:blipFill>
        <p:spPr>
          <a:xfrm>
            <a:off x="8020458" y="1445029"/>
            <a:ext cx="2607276" cy="45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1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3120" y="480328"/>
            <a:ext cx="7534656" cy="5904345"/>
          </a:xfrm>
        </p:spPr>
      </p:pic>
    </p:spTree>
    <p:extLst>
      <p:ext uri="{BB962C8B-B14F-4D97-AF65-F5344CB8AC3E}">
        <p14:creationId xmlns:p14="http://schemas.microsoft.com/office/powerpoint/2010/main" val="58027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Georgia" panose="02040502050405020303" pitchFamily="18" charset="0"/>
              </a:rPr>
              <a:t>Specifičnost čínského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72250" cy="4351338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Georgia" panose="02040502050405020303" pitchFamily="18" charset="0"/>
              </a:rPr>
              <a:t>Kosmos tvoří jeden nedílný celek</a:t>
            </a:r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Georgia" panose="02040502050405020303" pitchFamily="18" charset="0"/>
              </a:rPr>
              <a:t>Proměna a pohyb jsou základní (trvalost a neměnnost jsou odvozené)</a:t>
            </a:r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Georgia" panose="02040502050405020303" pitchFamily="18" charset="0"/>
              </a:rPr>
              <a:t>Protiklady způsobují sebe navzájem (A implikuje non-A)</a:t>
            </a:r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Georgia" panose="02040502050405020303" pitchFamily="18" charset="0"/>
              </a:rPr>
              <a:t>Každá část je projevem celku</a:t>
            </a:r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Georgia" panose="02040502050405020303" pitchFamily="18" charset="0"/>
              </a:rPr>
              <a:t>Dění kosmu je cyklické, má své pravidelnosti, ale je stále nové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Georgia" panose="02040502050405020303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  <a:p>
            <a:pPr marL="0">
              <a:lnSpc>
                <a:spcPct val="100000"/>
              </a:lnSpc>
              <a:buFontTx/>
              <a:buChar char="-"/>
            </a:pP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58" y="1873954"/>
            <a:ext cx="3711467" cy="40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8398" y="833120"/>
            <a:ext cx="7611452" cy="57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57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Georgia" panose="02040502050405020303" pitchFamily="18" charset="0"/>
              </a:rPr>
              <a:t>Děkuji za pozornost.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4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974" y="1046922"/>
            <a:ext cx="10515600" cy="51432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Anne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Cheng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(2006). 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Dějiny čínského myšlení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Praha: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Dharmagaia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Oldřich Král (2005). 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Čínská filosofie: Pohled z dějin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Lásenice: Maxima.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Graham, Angus C. (1989). </a:t>
            </a:r>
            <a:r>
              <a:rPr lang="en-GB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Disputers of the Tao</a:t>
            </a:r>
            <a:r>
              <a:rPr lang="en-GB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Salle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GB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Chicago: Open Court Publishing.</a:t>
            </a:r>
            <a:endParaRPr lang="cs-CZ" sz="24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Goldin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Paul R. (2005).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After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Confucius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Studies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in Early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Chinese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Philosophy</a:t>
            </a:r>
            <a:r>
              <a:rPr lang="cs-CZ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Honolulu: University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Hawai‘i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Press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Van Norden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nl-NL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Bryan W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(2011). </a:t>
            </a:r>
            <a:r>
              <a:rPr lang="en-US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Introduction to Classical Chinese Philosophy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Indianapolis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Hackett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Publishing</a:t>
            </a:r>
            <a:r>
              <a:rPr lang="cs-CZ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4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0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BDBFBBD-315D-4905-95F6-52FDF709C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r="10321" b="-1"/>
          <a:stretch/>
        </p:blipFill>
        <p:spPr bwMode="auto">
          <a:xfrm>
            <a:off x="321734" y="557189"/>
            <a:ext cx="4276956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uvisející obrázek">
            <a:extLst>
              <a:ext uri="{FF2B5EF4-FFF2-40B4-BE49-F238E27FC236}">
                <a16:creationId xmlns:a16="http://schemas.microsoft.com/office/drawing/2014/main" id="{56FBED30-4A22-4386-9EBF-A621765D6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1" b="1"/>
          <a:stretch/>
        </p:blipFill>
        <p:spPr bwMode="auto">
          <a:xfrm>
            <a:off x="4772525" y="557189"/>
            <a:ext cx="7097742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5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BDBFBBD-315D-4905-95F6-52FDF709C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b="8386"/>
          <a:stretch/>
        </p:blipFill>
        <p:spPr bwMode="auto">
          <a:xfrm>
            <a:off x="321734" y="557189"/>
            <a:ext cx="4276956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FBED30-4A22-4386-9EBF-A621765D6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3" b="-1"/>
          <a:stretch/>
        </p:blipFill>
        <p:spPr bwMode="auto">
          <a:xfrm>
            <a:off x="4772525" y="557189"/>
            <a:ext cx="7097742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4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07F9EF2-DD73-48AD-9A09-08CABCB9F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07F9EF2-DD73-48AD-9A09-08CABCB9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335" y="1665027"/>
            <a:ext cx="10700532" cy="399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740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7472680" cy="615494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altLang="zh-TW" dirty="0">
                <a:latin typeface="Georgia" panose="02040502050405020303" pitchFamily="18" charset="0"/>
              </a:rPr>
              <a:t>Časová osa nejstaršího období</a:t>
            </a:r>
            <a:br>
              <a:rPr lang="cs-CZ" altLang="zh-TW" b="1" dirty="0">
                <a:latin typeface="Georgia" panose="02040502050405020303" pitchFamily="18" charset="0"/>
              </a:rPr>
            </a:br>
            <a:br>
              <a:rPr lang="cs-CZ" altLang="zh-TW" sz="2000" dirty="0">
                <a:latin typeface="Georgia" panose="02040502050405020303" pitchFamily="18" charset="0"/>
              </a:rPr>
            </a:br>
            <a:r>
              <a:rPr lang="cs-CZ" altLang="zh-TW" sz="2200" dirty="0" err="1">
                <a:latin typeface="Georgia" panose="02040502050405020303" pitchFamily="18" charset="0"/>
              </a:rPr>
              <a:t>Xia</a:t>
            </a:r>
            <a:r>
              <a:rPr lang="cs-CZ" altLang="zh-TW" sz="2200" dirty="0">
                <a:latin typeface="Georgia" panose="02040502050405020303" pitchFamily="18" charset="0"/>
              </a:rPr>
              <a:t> (</a:t>
            </a:r>
            <a:r>
              <a:rPr lang="cs-CZ" altLang="zh-TW" sz="2200" dirty="0" err="1">
                <a:latin typeface="Georgia" panose="02040502050405020303" pitchFamily="18" charset="0"/>
              </a:rPr>
              <a:t>Sia</a:t>
            </a:r>
            <a:r>
              <a:rPr lang="cs-CZ" altLang="zh-TW" sz="2200" dirty="0">
                <a:latin typeface="Georgia" panose="02040502050405020303" pitchFamily="18" charset="0"/>
              </a:rPr>
              <a:t>) </a:t>
            </a:r>
            <a:r>
              <a:rPr lang="zh-TW" altLang="en-US" sz="2200" dirty="0">
                <a:latin typeface="Georgia" panose="02040502050405020303" pitchFamily="18" charset="0"/>
              </a:rPr>
              <a:t>夏 </a:t>
            </a:r>
            <a:r>
              <a:rPr lang="cs-CZ" altLang="zh-TW" sz="2200" dirty="0">
                <a:latin typeface="Georgia" panose="02040502050405020303" pitchFamily="18" charset="0"/>
              </a:rPr>
              <a:t>(23.-17. stol. př. n. l.) – nedoložená</a:t>
            </a:r>
            <a:br>
              <a:rPr lang="cs-CZ" altLang="zh-TW" sz="2200" dirty="0">
                <a:latin typeface="Georgia" panose="02040502050405020303" pitchFamily="18" charset="0"/>
              </a:rPr>
            </a:br>
            <a:r>
              <a:rPr lang="cs-CZ" altLang="zh-TW" sz="2200" dirty="0" err="1">
                <a:latin typeface="Georgia" panose="02040502050405020303" pitchFamily="18" charset="0"/>
              </a:rPr>
              <a:t>Shang</a:t>
            </a:r>
            <a:r>
              <a:rPr lang="zh-TW" altLang="en-US" sz="2200" dirty="0">
                <a:latin typeface="Georgia" panose="02040502050405020303" pitchFamily="18" charset="0"/>
              </a:rPr>
              <a:t> </a:t>
            </a:r>
            <a:r>
              <a:rPr lang="cs-CZ" altLang="zh-TW" sz="2200" dirty="0">
                <a:latin typeface="Georgia" panose="02040502050405020303" pitchFamily="18" charset="0"/>
              </a:rPr>
              <a:t>(</a:t>
            </a:r>
            <a:r>
              <a:rPr lang="cs-CZ" altLang="zh-TW" sz="2200" dirty="0" err="1">
                <a:latin typeface="Georgia" panose="02040502050405020303" pitchFamily="18" charset="0"/>
              </a:rPr>
              <a:t>Šang</a:t>
            </a:r>
            <a:r>
              <a:rPr lang="cs-CZ" altLang="zh-TW" sz="2200" dirty="0">
                <a:latin typeface="Georgia" panose="02040502050405020303" pitchFamily="18" charset="0"/>
              </a:rPr>
              <a:t>) </a:t>
            </a:r>
            <a:r>
              <a:rPr lang="zh-TW" altLang="en-US" sz="2200" dirty="0">
                <a:latin typeface="Georgia" panose="02040502050405020303" pitchFamily="18" charset="0"/>
              </a:rPr>
              <a:t>商</a:t>
            </a:r>
            <a:r>
              <a:rPr lang="cs-CZ" altLang="zh-TW" sz="2200" dirty="0">
                <a:latin typeface="Georgia" panose="02040502050405020303" pitchFamily="18" charset="0"/>
              </a:rPr>
              <a:t> (17.- 11. stol. př. n. l.)</a:t>
            </a:r>
            <a:br>
              <a:rPr lang="cs-CZ" altLang="zh-TW" sz="2200" dirty="0">
                <a:latin typeface="Georgia" panose="02040502050405020303" pitchFamily="18" charset="0"/>
              </a:rPr>
            </a:br>
            <a:r>
              <a:rPr lang="cs-CZ" altLang="zh-TW" sz="2200" dirty="0" err="1">
                <a:latin typeface="Georgia" panose="02040502050405020303" pitchFamily="18" charset="0"/>
              </a:rPr>
              <a:t>Zhou</a:t>
            </a:r>
            <a:r>
              <a:rPr lang="zh-TW" altLang="en-US" sz="2200" dirty="0">
                <a:latin typeface="Georgia" panose="02040502050405020303" pitchFamily="18" charset="0"/>
              </a:rPr>
              <a:t> </a:t>
            </a:r>
            <a:r>
              <a:rPr lang="cs-CZ" altLang="zh-TW" sz="2200" dirty="0">
                <a:latin typeface="Georgia" panose="02040502050405020303" pitchFamily="18" charset="0"/>
              </a:rPr>
              <a:t>(</a:t>
            </a:r>
            <a:r>
              <a:rPr lang="cs-CZ" altLang="zh-TW" sz="2200" dirty="0" err="1">
                <a:latin typeface="Georgia" panose="02040502050405020303" pitchFamily="18" charset="0"/>
              </a:rPr>
              <a:t>Čou</a:t>
            </a:r>
            <a:r>
              <a:rPr lang="cs-CZ" altLang="zh-TW" sz="2200" dirty="0">
                <a:latin typeface="Georgia" panose="02040502050405020303" pitchFamily="18" charset="0"/>
              </a:rPr>
              <a:t>) </a:t>
            </a:r>
            <a:r>
              <a:rPr lang="zh-TW" altLang="en-US" sz="2200" dirty="0">
                <a:latin typeface="Georgia" panose="02040502050405020303" pitchFamily="18" charset="0"/>
              </a:rPr>
              <a:t>周</a:t>
            </a:r>
            <a:r>
              <a:rPr lang="cs-CZ" altLang="zh-TW" sz="2200" dirty="0">
                <a:latin typeface="Georgia" panose="02040502050405020303" pitchFamily="18" charset="0"/>
              </a:rPr>
              <a:t> (11.- 3. st. př. n. l.) =</a:t>
            </a:r>
            <a:r>
              <a:rPr lang="en-US" altLang="zh-TW" sz="2200" dirty="0">
                <a:latin typeface="Georgia" panose="02040502050405020303" pitchFamily="18" charset="0"/>
              </a:rPr>
              <a:t>&gt;</a:t>
            </a:r>
            <a:br>
              <a:rPr lang="en-US" altLang="zh-TW" sz="2200" dirty="0">
                <a:latin typeface="Georgia" panose="02040502050405020303" pitchFamily="18" charset="0"/>
              </a:rPr>
            </a:br>
            <a:br>
              <a:rPr lang="cs-CZ" altLang="zh-TW" sz="2200" dirty="0">
                <a:latin typeface="Georgia" panose="02040502050405020303" pitchFamily="18" charset="0"/>
              </a:rPr>
            </a:br>
            <a:r>
              <a:rPr lang="cs-CZ" altLang="zh-TW" sz="2200" dirty="0">
                <a:latin typeface="Georgia" panose="02040502050405020303" pitchFamily="18" charset="0"/>
              </a:rPr>
              <a:t>západní </a:t>
            </a:r>
            <a:r>
              <a:rPr lang="cs-CZ" altLang="zh-TW" sz="2200" dirty="0" err="1">
                <a:latin typeface="Georgia" panose="02040502050405020303" pitchFamily="18" charset="0"/>
              </a:rPr>
              <a:t>Zhou</a:t>
            </a:r>
            <a:r>
              <a:rPr lang="cs-CZ" altLang="zh-TW" sz="2200" dirty="0">
                <a:latin typeface="Georgia" panose="02040502050405020303" pitchFamily="18" charset="0"/>
              </a:rPr>
              <a:t> </a:t>
            </a:r>
            <a:r>
              <a:rPr lang="zh-TW" altLang="en-US" sz="2200" dirty="0">
                <a:latin typeface="Georgia" panose="02040502050405020303" pitchFamily="18" charset="0"/>
              </a:rPr>
              <a:t>西周</a:t>
            </a:r>
            <a:r>
              <a:rPr lang="cs-CZ" altLang="zh-TW" sz="2200" dirty="0">
                <a:latin typeface="Georgia" panose="02040502050405020303" pitchFamily="18" charset="0"/>
              </a:rPr>
              <a:t> (11. – 8. st.</a:t>
            </a:r>
            <a:r>
              <a:rPr lang="cs-CZ" altLang="zh-TW" sz="2200" b="1" dirty="0">
                <a:latin typeface="Georgia" panose="02040502050405020303" pitchFamily="18" charset="0"/>
              </a:rPr>
              <a:t> </a:t>
            </a:r>
            <a:r>
              <a:rPr lang="cs-CZ" altLang="zh-TW" sz="2200" dirty="0">
                <a:latin typeface="Georgia" panose="02040502050405020303" pitchFamily="18" charset="0"/>
              </a:rPr>
              <a:t>př. n. l.)</a:t>
            </a:r>
            <a:br>
              <a:rPr lang="cs-CZ" altLang="zh-TW" sz="2200" dirty="0">
                <a:latin typeface="Georgia" panose="02040502050405020303" pitchFamily="18" charset="0"/>
              </a:rPr>
            </a:br>
            <a:r>
              <a:rPr lang="cs-CZ" altLang="zh-TW" sz="2200" dirty="0">
                <a:latin typeface="Georgia" panose="02040502050405020303" pitchFamily="18" charset="0"/>
              </a:rPr>
              <a:t>východní </a:t>
            </a:r>
            <a:r>
              <a:rPr lang="cs-CZ" altLang="zh-TW" sz="2200" dirty="0" err="1">
                <a:latin typeface="Georgia" panose="02040502050405020303" pitchFamily="18" charset="0"/>
              </a:rPr>
              <a:t>Zhou</a:t>
            </a:r>
            <a:r>
              <a:rPr lang="cs-CZ" altLang="zh-TW" sz="2200" dirty="0">
                <a:latin typeface="Georgia" panose="02040502050405020303" pitchFamily="18" charset="0"/>
              </a:rPr>
              <a:t> </a:t>
            </a:r>
            <a:r>
              <a:rPr lang="zh-TW" altLang="en-US" sz="2200" dirty="0">
                <a:latin typeface="Georgia" panose="02040502050405020303" pitchFamily="18" charset="0"/>
              </a:rPr>
              <a:t>東周 </a:t>
            </a:r>
            <a:br>
              <a:rPr lang="cs-CZ" altLang="zh-TW" sz="2200" dirty="0">
                <a:latin typeface="Georgia" panose="02040502050405020303" pitchFamily="18" charset="0"/>
              </a:rPr>
            </a:br>
            <a:r>
              <a:rPr lang="cs-CZ" altLang="zh-TW" sz="2200" dirty="0">
                <a:latin typeface="Georgia" panose="02040502050405020303" pitchFamily="18" charset="0"/>
              </a:rPr>
              <a:t>– Období Letopisů (</a:t>
            </a:r>
            <a:r>
              <a:rPr lang="cs-CZ" altLang="zh-TW" sz="2200" dirty="0" err="1">
                <a:latin typeface="Georgia" panose="02040502050405020303" pitchFamily="18" charset="0"/>
              </a:rPr>
              <a:t>Čchun-čchiou</a:t>
            </a:r>
            <a:r>
              <a:rPr lang="cs-CZ" altLang="zh-TW" sz="2200" dirty="0">
                <a:latin typeface="Georgia" panose="02040502050405020303" pitchFamily="18" charset="0"/>
              </a:rPr>
              <a:t>) </a:t>
            </a:r>
            <a:r>
              <a:rPr lang="zh-TW" altLang="en-US" sz="2200" dirty="0">
                <a:latin typeface="Georgia" panose="02040502050405020303" pitchFamily="18" charset="0"/>
              </a:rPr>
              <a:t>春秋 </a:t>
            </a:r>
            <a:r>
              <a:rPr lang="cs-CZ" altLang="zh-TW" sz="2200" dirty="0">
                <a:latin typeface="Georgia" panose="02040502050405020303" pitchFamily="18" charset="0"/>
              </a:rPr>
              <a:t>(8. – 5. st. př. n. l.)</a:t>
            </a:r>
            <a:br>
              <a:rPr lang="cs-CZ" altLang="zh-TW" sz="2200" dirty="0">
                <a:latin typeface="Georgia" panose="02040502050405020303" pitchFamily="18" charset="0"/>
              </a:rPr>
            </a:br>
            <a:r>
              <a:rPr lang="cs-CZ" altLang="zh-TW" sz="2200" dirty="0">
                <a:latin typeface="Georgia" panose="02040502050405020303" pitchFamily="18" charset="0"/>
              </a:rPr>
              <a:t>– Období Válčících států (</a:t>
            </a:r>
            <a:r>
              <a:rPr lang="cs-CZ" altLang="zh-TW" sz="2200" dirty="0" err="1">
                <a:latin typeface="Georgia" panose="02040502050405020303" pitchFamily="18" charset="0"/>
              </a:rPr>
              <a:t>Čan-kuo</a:t>
            </a:r>
            <a:r>
              <a:rPr lang="cs-CZ" altLang="zh-TW" sz="2200" dirty="0">
                <a:latin typeface="Georgia" panose="02040502050405020303" pitchFamily="18" charset="0"/>
              </a:rPr>
              <a:t>) </a:t>
            </a:r>
            <a:r>
              <a:rPr lang="zh-TW" altLang="en-US" sz="2200" dirty="0">
                <a:latin typeface="Georgia" panose="02040502050405020303" pitchFamily="18" charset="0"/>
              </a:rPr>
              <a:t>戰國</a:t>
            </a:r>
            <a:r>
              <a:rPr lang="cs-CZ" altLang="zh-TW" sz="2200" dirty="0">
                <a:latin typeface="Georgia" panose="02040502050405020303" pitchFamily="18" charset="0"/>
              </a:rPr>
              <a:t> (5. – 3. př. n. l.)</a:t>
            </a:r>
            <a:br>
              <a:rPr lang="cs-CZ" altLang="zh-TW" sz="2000" dirty="0">
                <a:latin typeface="Georgia" panose="02040502050405020303" pitchFamily="18" charset="0"/>
              </a:rPr>
            </a:br>
            <a:br>
              <a:rPr lang="en-US" altLang="zh-TW" sz="2000" dirty="0">
                <a:latin typeface="Georgia" panose="02040502050405020303" pitchFamily="18" charset="0"/>
              </a:rPr>
            </a:br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3288"/>
          <a:stretch/>
        </p:blipFill>
        <p:spPr>
          <a:xfrm>
            <a:off x="8120888" y="916273"/>
            <a:ext cx="3885365" cy="525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6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102513CB-573F-4F40-9CF7-68B853F0C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3233"/>
            <a:ext cx="5782482" cy="3991532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B954938-423A-2D8F-975D-B4F2EF2B0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2"/>
          <a:stretch/>
        </p:blipFill>
        <p:spPr>
          <a:xfrm>
            <a:off x="693811" y="170561"/>
            <a:ext cx="4844306" cy="65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748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936</Words>
  <Application>Microsoft Office PowerPoint</Application>
  <PresentationFormat>Širokoúhlá obrazovka</PresentationFormat>
  <Paragraphs>66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Times New Roman</vt:lpstr>
      <vt:lpstr>1_Motiv Office</vt:lpstr>
      <vt:lpstr>Čínská filosofie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Časová osa nejstaršího období  Xia (Sia) 夏 (23.-17. stol. př. n. l.) – nedoložená Shang (Šang) 商 (17.- 11. stol. př. n. l.) Zhou (Čou) 周 (11.- 3. st. př. n. l.) =&gt;  západní Zhou 西周 (11. – 8. st. př. n. l.) východní Zhou 東周  – Období Letopisů (Čchun-čchiou) 春秋 (8. – 5. st. př. n. l.) – Období Válčících států (Čan-kuo) 戰國 (5. – 3. př. n. l.)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Předsudky ve vztahu k čínskému myšlení</vt:lpstr>
      <vt:lpstr>Filosofické tázání</vt:lpstr>
      <vt:lpstr>Prezentace aplikace PowerPoint</vt:lpstr>
      <vt:lpstr>Specifičnost čínského myšlení</vt:lpstr>
      <vt:lpstr>Prezentace aplikace PowerPoint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Stereotypy ve vztahu k čínskému myšlení</dc:title>
  <dc:creator>ffuk</dc:creator>
  <cp:lastModifiedBy>Gajdošová, Kateřina</cp:lastModifiedBy>
  <cp:revision>26</cp:revision>
  <dcterms:created xsi:type="dcterms:W3CDTF">2020-10-05T08:55:06Z</dcterms:created>
  <dcterms:modified xsi:type="dcterms:W3CDTF">2023-10-04T10:08:04Z</dcterms:modified>
</cp:coreProperties>
</file>