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06" r:id="rId6"/>
    <p:sldId id="307" r:id="rId7"/>
    <p:sldId id="308" r:id="rId8"/>
    <p:sldId id="309" r:id="rId9"/>
    <p:sldId id="262" r:id="rId10"/>
    <p:sldId id="273" r:id="rId11"/>
    <p:sldId id="260" r:id="rId12"/>
    <p:sldId id="261" r:id="rId13"/>
    <p:sldId id="264" r:id="rId14"/>
    <p:sldId id="265" r:id="rId15"/>
    <p:sldId id="266" r:id="rId16"/>
    <p:sldId id="299" r:id="rId17"/>
    <p:sldId id="301" r:id="rId18"/>
    <p:sldId id="267" r:id="rId19"/>
    <p:sldId id="268" r:id="rId20"/>
    <p:sldId id="269" r:id="rId21"/>
    <p:sldId id="270" r:id="rId22"/>
    <p:sldId id="300" r:id="rId23"/>
    <p:sldId id="271" r:id="rId24"/>
    <p:sldId id="302" r:id="rId25"/>
    <p:sldId id="303" r:id="rId26"/>
    <p:sldId id="304" r:id="rId27"/>
    <p:sldId id="305" r:id="rId28"/>
    <p:sldId id="272" r:id="rId29"/>
    <p:sldId id="274" r:id="rId30"/>
    <p:sldId id="275" r:id="rId31"/>
    <p:sldId id="276" r:id="rId32"/>
    <p:sldId id="277" r:id="rId33"/>
    <p:sldId id="310" r:id="rId34"/>
    <p:sldId id="278" r:id="rId35"/>
    <p:sldId id="279" r:id="rId36"/>
    <p:sldId id="287" r:id="rId37"/>
    <p:sldId id="311" r:id="rId38"/>
    <p:sldId id="288" r:id="rId39"/>
    <p:sldId id="289" r:id="rId40"/>
    <p:sldId id="290" r:id="rId41"/>
    <p:sldId id="312" r:id="rId42"/>
    <p:sldId id="286" r:id="rId43"/>
    <p:sldId id="292" r:id="rId44"/>
    <p:sldId id="293" r:id="rId45"/>
    <p:sldId id="294" r:id="rId46"/>
    <p:sldId id="295" r:id="rId47"/>
    <p:sldId id="296" r:id="rId48"/>
    <p:sldId id="297" r:id="rId4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80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A493E76-6EE7-F249-A631-E56986BF09FD}" type="datetimeFigureOut">
              <a:rPr lang="it-IT" smtClean="0"/>
              <a:t>13/10/20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2088939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493E76-6EE7-F249-A631-E56986BF09FD}" type="datetimeFigureOut">
              <a:rPr lang="it-IT" smtClean="0"/>
              <a:t>13/10/20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20258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493E76-6EE7-F249-A631-E56986BF09FD}" type="datetimeFigureOut">
              <a:rPr lang="it-IT" smtClean="0"/>
              <a:t>13/10/20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1833085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493E76-6EE7-F249-A631-E56986BF09FD}" type="datetimeFigureOut">
              <a:rPr lang="it-IT" smtClean="0"/>
              <a:t>13/10/20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232929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CA493E76-6EE7-F249-A631-E56986BF09FD}" type="datetimeFigureOut">
              <a:rPr lang="it-IT" smtClean="0"/>
              <a:t>13/10/20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367173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A493E76-6EE7-F249-A631-E56986BF09FD}" type="datetimeFigureOut">
              <a:rPr lang="it-IT" smtClean="0"/>
              <a:t>13/10/20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171543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A493E76-6EE7-F249-A631-E56986BF09FD}" type="datetimeFigureOut">
              <a:rPr lang="it-IT" smtClean="0"/>
              <a:t>13/10/20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131981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CA493E76-6EE7-F249-A631-E56986BF09FD}" type="datetimeFigureOut">
              <a:rPr lang="it-IT" smtClean="0"/>
              <a:t>13/10/20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163902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493E76-6EE7-F249-A631-E56986BF09FD}" type="datetimeFigureOut">
              <a:rPr lang="it-IT" smtClean="0"/>
              <a:t>13/10/20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239890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A493E76-6EE7-F249-A631-E56986BF09FD}" type="datetimeFigureOut">
              <a:rPr lang="it-IT" smtClean="0"/>
              <a:t>13/10/20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379515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CA493E76-6EE7-F249-A631-E56986BF09FD}" type="datetimeFigureOut">
              <a:rPr lang="it-IT" smtClean="0"/>
              <a:t>13/10/20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173C21B-6B5D-164D-920F-902C1A9FC756}" type="slidenum">
              <a:rPr lang="it-IT" smtClean="0"/>
              <a:t>‹n.›</a:t>
            </a:fld>
            <a:endParaRPr lang="it-IT"/>
          </a:p>
        </p:txBody>
      </p:sp>
    </p:spTree>
    <p:extLst>
      <p:ext uri="{BB962C8B-B14F-4D97-AF65-F5344CB8AC3E}">
        <p14:creationId xmlns:p14="http://schemas.microsoft.com/office/powerpoint/2010/main" val="3871995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93E76-6EE7-F249-A631-E56986BF09FD}" type="datetimeFigureOut">
              <a:rPr lang="it-IT" smtClean="0"/>
              <a:t>13/10/20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3C21B-6B5D-164D-920F-902C1A9FC756}" type="slidenum">
              <a:rPr lang="it-IT" smtClean="0"/>
              <a:t>‹n.›</a:t>
            </a:fld>
            <a:endParaRPr lang="it-IT"/>
          </a:p>
        </p:txBody>
      </p:sp>
    </p:spTree>
    <p:extLst>
      <p:ext uri="{BB962C8B-B14F-4D97-AF65-F5344CB8AC3E}">
        <p14:creationId xmlns:p14="http://schemas.microsoft.com/office/powerpoint/2010/main" val="2514738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16400" y="157466"/>
            <a:ext cx="7982574" cy="1256225"/>
          </a:xfrm>
        </p:spPr>
        <p:style>
          <a:lnRef idx="2">
            <a:schemeClr val="accent5"/>
          </a:lnRef>
          <a:fillRef idx="1">
            <a:schemeClr val="lt1"/>
          </a:fillRef>
          <a:effectRef idx="0">
            <a:schemeClr val="accent5"/>
          </a:effectRef>
          <a:fontRef idx="minor">
            <a:schemeClr val="dk1"/>
          </a:fontRef>
        </p:style>
        <p:txBody>
          <a:bodyPr>
            <a:noAutofit/>
          </a:bodyPr>
          <a:lstStyle/>
          <a:p>
            <a:r>
              <a:rPr lang="it-IT" sz="3000" dirty="0" smtClean="0"/>
              <a:t/>
            </a:r>
            <a:br>
              <a:rPr lang="it-IT" sz="3000" dirty="0" smtClean="0"/>
            </a:br>
            <a:r>
              <a:rPr lang="it-IT" sz="3000" dirty="0" err="1" smtClean="0"/>
              <a:t>Approches</a:t>
            </a:r>
            <a:r>
              <a:rPr lang="it-IT" sz="3000" dirty="0" smtClean="0"/>
              <a:t> </a:t>
            </a:r>
            <a:r>
              <a:rPr lang="it-IT" sz="3000" dirty="0" err="1" smtClean="0"/>
              <a:t>contemporaines</a:t>
            </a:r>
            <a:r>
              <a:rPr lang="it-IT" sz="3000" dirty="0" smtClean="0"/>
              <a:t> de la </a:t>
            </a:r>
            <a:r>
              <a:rPr lang="it-IT" sz="3000" dirty="0" err="1" smtClean="0"/>
              <a:t>théorie</a:t>
            </a:r>
            <a:r>
              <a:rPr lang="it-IT" sz="3000" dirty="0" smtClean="0"/>
              <a:t> </a:t>
            </a:r>
            <a:r>
              <a:rPr lang="it-IT" sz="3000" dirty="0" err="1" smtClean="0"/>
              <a:t>littéraire</a:t>
            </a:r>
            <a:r>
              <a:rPr lang="it-IT" sz="3000" dirty="0" smtClean="0"/>
              <a:t/>
            </a:r>
            <a:br>
              <a:rPr lang="it-IT" sz="3000" dirty="0" smtClean="0"/>
            </a:br>
            <a:r>
              <a:rPr lang="it-IT" sz="2200" dirty="0" smtClean="0"/>
              <a:t>A.A. </a:t>
            </a:r>
            <a:r>
              <a:rPr lang="it-IT" sz="2200" smtClean="0"/>
              <a:t>2020/2021</a:t>
            </a:r>
            <a:r>
              <a:rPr lang="it-IT" sz="3000" dirty="0" smtClean="0"/>
              <a:t/>
            </a:r>
            <a:br>
              <a:rPr lang="it-IT" sz="3000" dirty="0" smtClean="0"/>
            </a:br>
            <a:endParaRPr lang="it-IT" sz="3000" dirty="0"/>
          </a:p>
        </p:txBody>
      </p:sp>
      <p:pic>
        <p:nvPicPr>
          <p:cNvPr id="4" name="Immagine 3" descr="terrorist-theori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2685" y="1444667"/>
            <a:ext cx="5650004" cy="5374459"/>
          </a:xfrm>
          <a:prstGeom prst="rect">
            <a:avLst/>
          </a:prstGeom>
        </p:spPr>
      </p:pic>
    </p:spTree>
    <p:extLst>
      <p:ext uri="{BB962C8B-B14F-4D97-AF65-F5344CB8AC3E}">
        <p14:creationId xmlns:p14="http://schemas.microsoft.com/office/powerpoint/2010/main" val="6882882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2887133"/>
          </a:xfrm>
        </p:spPr>
        <p:txBody>
          <a:bodyPr>
            <a:normAutofit/>
          </a:bodyPr>
          <a:lstStyle/>
          <a:p>
            <a:r>
              <a:rPr lang="fr-CA" b="1" dirty="0" smtClean="0"/>
              <a:t>Géographie de la littérature </a:t>
            </a:r>
            <a:r>
              <a:rPr lang="fr-CA" dirty="0" smtClean="0"/>
              <a:t>(la littérature n’as pas exclusivement une histoire occidentale, si nous </a:t>
            </a:r>
            <a:r>
              <a:rPr lang="fr-CA" dirty="0"/>
              <a:t>é</a:t>
            </a:r>
            <a:r>
              <a:rPr lang="fr-CA" dirty="0" smtClean="0"/>
              <a:t>largissons le regard au monde, la notion du littéraire se complique ultérieurement)</a:t>
            </a:r>
          </a:p>
          <a:p>
            <a:endParaRPr lang="fr-CA" dirty="0"/>
          </a:p>
        </p:txBody>
      </p:sp>
    </p:spTree>
    <p:extLst>
      <p:ext uri="{BB962C8B-B14F-4D97-AF65-F5344CB8AC3E}">
        <p14:creationId xmlns:p14="http://schemas.microsoft.com/office/powerpoint/2010/main" val="15360683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8648"/>
            <a:ext cx="8229600" cy="769392"/>
          </a:xfrm>
        </p:spPr>
        <p:style>
          <a:lnRef idx="2">
            <a:schemeClr val="accent5"/>
          </a:lnRef>
          <a:fillRef idx="1">
            <a:schemeClr val="lt1"/>
          </a:fillRef>
          <a:effectRef idx="0">
            <a:schemeClr val="accent5"/>
          </a:effectRef>
          <a:fontRef idx="minor">
            <a:schemeClr val="dk1"/>
          </a:fontRef>
        </p:style>
        <p:txBody>
          <a:bodyPr/>
          <a:lstStyle/>
          <a:p>
            <a:r>
              <a:rPr lang="it-IT" dirty="0" err="1" smtClean="0"/>
              <a:t>Codex</a:t>
            </a:r>
            <a:r>
              <a:rPr lang="it-IT" dirty="0" smtClean="0"/>
              <a:t> Mendoza, </a:t>
            </a:r>
            <a:r>
              <a:rPr lang="it-IT" dirty="0" smtClean="0">
                <a:latin typeface="Agency FB" pitchFamily="34" charset="0"/>
              </a:rPr>
              <a:t>1541-1542</a:t>
            </a:r>
            <a:endParaRPr lang="it-IT" dirty="0"/>
          </a:p>
        </p:txBody>
      </p:sp>
      <p:pic>
        <p:nvPicPr>
          <p:cNvPr id="4" name="Immagine 3" descr="DownloadedFile-2.jpeg"/>
          <p:cNvPicPr>
            <a:picLocks noChangeAspect="1"/>
          </p:cNvPicPr>
          <p:nvPr/>
        </p:nvPicPr>
        <p:blipFill>
          <a:blip r:embed="rId2"/>
          <a:stretch>
            <a:fillRect/>
          </a:stretch>
        </p:blipFill>
        <p:spPr>
          <a:xfrm>
            <a:off x="992683" y="1044030"/>
            <a:ext cx="3459794" cy="4696716"/>
          </a:xfrm>
          <a:prstGeom prst="rect">
            <a:avLst/>
          </a:prstGeom>
        </p:spPr>
      </p:pic>
      <p:pic>
        <p:nvPicPr>
          <p:cNvPr id="5" name="Immagine 4" descr="DownloadedFile.jpeg"/>
          <p:cNvPicPr>
            <a:picLocks noChangeAspect="1"/>
          </p:cNvPicPr>
          <p:nvPr/>
        </p:nvPicPr>
        <p:blipFill>
          <a:blip r:embed="rId3"/>
          <a:stretch>
            <a:fillRect/>
          </a:stretch>
        </p:blipFill>
        <p:spPr>
          <a:xfrm>
            <a:off x="4683801" y="962354"/>
            <a:ext cx="4034215" cy="4778391"/>
          </a:xfrm>
          <a:prstGeom prst="rect">
            <a:avLst/>
          </a:prstGeom>
        </p:spPr>
      </p:pic>
      <p:sp>
        <p:nvSpPr>
          <p:cNvPr id="6" name="CasellaDiTesto 5"/>
          <p:cNvSpPr txBox="1"/>
          <p:nvPr/>
        </p:nvSpPr>
        <p:spPr>
          <a:xfrm>
            <a:off x="1095228" y="5968167"/>
            <a:ext cx="7458254" cy="369332"/>
          </a:xfrm>
          <a:prstGeom prst="rect">
            <a:avLst/>
          </a:prstGeom>
          <a:noFill/>
        </p:spPr>
        <p:txBody>
          <a:bodyPr wrap="none" rtlCol="0">
            <a:spAutoFit/>
          </a:bodyPr>
          <a:lstStyle/>
          <a:p>
            <a:r>
              <a:rPr lang="fr-FR" dirty="0" smtClean="0"/>
              <a:t>Histoire et ethnographie des Aztèques – pictographie, inscription en espagnol</a:t>
            </a:r>
          </a:p>
        </p:txBody>
      </p:sp>
    </p:spTree>
    <p:extLst>
      <p:ext uri="{BB962C8B-B14F-4D97-AF65-F5344CB8AC3E}">
        <p14:creationId xmlns:p14="http://schemas.microsoft.com/office/powerpoint/2010/main" val="37211562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54772"/>
            <a:ext cx="8229600" cy="5571391"/>
          </a:xfrm>
        </p:spPr>
        <p:txBody>
          <a:bodyPr/>
          <a:lstStyle/>
          <a:p>
            <a:r>
              <a:rPr lang="fr-CA" dirty="0" smtClean="0"/>
              <a:t>Les </a:t>
            </a:r>
            <a:r>
              <a:rPr lang="fr-CA" dirty="0" err="1" smtClean="0"/>
              <a:t>oeuvres</a:t>
            </a:r>
            <a:r>
              <a:rPr lang="fr-CA" dirty="0" smtClean="0"/>
              <a:t> du canon </a:t>
            </a:r>
            <a:r>
              <a:rPr lang="fr-CA" dirty="0" smtClean="0">
                <a:sym typeface="Wingdings"/>
              </a:rPr>
              <a:t> la littérature populaire / les autres médias </a:t>
            </a:r>
          </a:p>
          <a:p>
            <a:r>
              <a:rPr lang="fr-CA" dirty="0" smtClean="0">
                <a:sym typeface="Wingdings"/>
              </a:rPr>
              <a:t>Bob Dylan (prix Nobel 2016)</a:t>
            </a:r>
            <a:endParaRPr lang="fr-CA" dirty="0"/>
          </a:p>
        </p:txBody>
      </p:sp>
    </p:spTree>
    <p:extLst>
      <p:ext uri="{BB962C8B-B14F-4D97-AF65-F5344CB8AC3E}">
        <p14:creationId xmlns:p14="http://schemas.microsoft.com/office/powerpoint/2010/main" val="4322547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67140"/>
          </a:xfrm>
        </p:spPr>
        <p:style>
          <a:lnRef idx="2">
            <a:schemeClr val="accent5"/>
          </a:lnRef>
          <a:fillRef idx="1">
            <a:schemeClr val="lt1"/>
          </a:fillRef>
          <a:effectRef idx="0">
            <a:schemeClr val="accent5"/>
          </a:effectRef>
          <a:fontRef idx="minor">
            <a:schemeClr val="dk1"/>
          </a:fontRef>
        </p:style>
        <p:txBody>
          <a:bodyPr>
            <a:noAutofit/>
          </a:bodyPr>
          <a:lstStyle/>
          <a:p>
            <a:r>
              <a:rPr lang="it-IT" sz="3000" dirty="0" err="1" smtClean="0"/>
              <a:t>Marjane</a:t>
            </a:r>
            <a:r>
              <a:rPr lang="it-IT" sz="3000" dirty="0" smtClean="0"/>
              <a:t> Satrapi, </a:t>
            </a:r>
            <a:r>
              <a:rPr lang="it-IT" sz="3000" i="1" dirty="0" err="1" smtClean="0"/>
              <a:t>Persepolis</a:t>
            </a:r>
            <a:r>
              <a:rPr lang="it-IT" sz="3000" i="1" dirty="0" smtClean="0"/>
              <a:t>. </a:t>
            </a:r>
            <a:r>
              <a:rPr lang="it-IT" sz="3000" i="1" dirty="0" err="1" smtClean="0"/>
              <a:t>Histoire</a:t>
            </a:r>
            <a:r>
              <a:rPr lang="it-IT" sz="3000" i="1" dirty="0" smtClean="0"/>
              <a:t> d’une femme </a:t>
            </a:r>
            <a:r>
              <a:rPr lang="it-IT" sz="3000" i="1" dirty="0" err="1" smtClean="0"/>
              <a:t>insoumise</a:t>
            </a:r>
            <a:r>
              <a:rPr lang="it-IT" sz="3000" i="1" dirty="0" smtClean="0"/>
              <a:t>, </a:t>
            </a:r>
            <a:r>
              <a:rPr lang="it-IT" sz="3000" dirty="0" err="1" smtClean="0"/>
              <a:t>4</a:t>
            </a:r>
            <a:r>
              <a:rPr lang="it-IT" sz="3000" dirty="0" smtClean="0"/>
              <a:t> vol., 2000-2003</a:t>
            </a:r>
            <a:endParaRPr lang="it-IT" sz="3000" dirty="0"/>
          </a:p>
        </p:txBody>
      </p:sp>
      <p:pic>
        <p:nvPicPr>
          <p:cNvPr id="4" name="Segnaposto contenuto 3" descr="DownloadedFile-2.jpeg"/>
          <p:cNvPicPr>
            <a:picLocks noGrp="1" noChangeAspect="1"/>
          </p:cNvPicPr>
          <p:nvPr>
            <p:ph idx="1"/>
          </p:nvPr>
        </p:nvPicPr>
        <p:blipFill>
          <a:blip r:embed="rId2"/>
          <a:stretch>
            <a:fillRect/>
          </a:stretch>
        </p:blipFill>
        <p:spPr>
          <a:xfrm>
            <a:off x="152400" y="1397000"/>
            <a:ext cx="4264378" cy="4165601"/>
          </a:xfrm>
        </p:spPr>
      </p:pic>
      <p:pic>
        <p:nvPicPr>
          <p:cNvPr id="5" name="Immagine 4" descr="DownloadedFile-3.jpeg"/>
          <p:cNvPicPr>
            <a:picLocks noChangeAspect="1"/>
          </p:cNvPicPr>
          <p:nvPr/>
        </p:nvPicPr>
        <p:blipFill>
          <a:blip r:embed="rId3"/>
          <a:stretch>
            <a:fillRect/>
          </a:stretch>
        </p:blipFill>
        <p:spPr>
          <a:xfrm>
            <a:off x="4967109" y="1415004"/>
            <a:ext cx="3302000" cy="4962022"/>
          </a:xfrm>
          <a:prstGeom prst="rect">
            <a:avLst/>
          </a:prstGeom>
        </p:spPr>
      </p:pic>
      <p:sp>
        <p:nvSpPr>
          <p:cNvPr id="6" name="CasellaDiTesto 5"/>
          <p:cNvSpPr txBox="1"/>
          <p:nvPr/>
        </p:nvSpPr>
        <p:spPr>
          <a:xfrm>
            <a:off x="1295400" y="5638800"/>
            <a:ext cx="4659489" cy="646331"/>
          </a:xfrm>
          <a:prstGeom prst="rect">
            <a:avLst/>
          </a:prstGeom>
          <a:noFill/>
        </p:spPr>
        <p:txBody>
          <a:bodyPr wrap="square" rtlCol="0">
            <a:spAutoFit/>
          </a:bodyPr>
          <a:lstStyle/>
          <a:p>
            <a:r>
              <a:rPr lang="fr-FR" dirty="0" err="1" smtClean="0"/>
              <a:t>Graphic</a:t>
            </a:r>
            <a:r>
              <a:rPr lang="fr-FR" dirty="0" smtClean="0"/>
              <a:t> </a:t>
            </a:r>
            <a:r>
              <a:rPr lang="fr-FR" dirty="0" err="1" smtClean="0"/>
              <a:t>novel</a:t>
            </a:r>
            <a:endParaRPr lang="fr-FR" dirty="0" smtClean="0"/>
          </a:p>
          <a:p>
            <a:r>
              <a:rPr lang="fr-FR" dirty="0" smtClean="0"/>
              <a:t>BD autobiographique (1979-1994)</a:t>
            </a:r>
            <a:endParaRPr lang="fr-FR" dirty="0"/>
          </a:p>
        </p:txBody>
      </p:sp>
    </p:spTree>
    <p:extLst>
      <p:ext uri="{BB962C8B-B14F-4D97-AF65-F5344CB8AC3E}">
        <p14:creationId xmlns:p14="http://schemas.microsoft.com/office/powerpoint/2010/main" val="2193964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79778"/>
            <a:ext cx="8229600" cy="5646385"/>
          </a:xfrm>
        </p:spPr>
        <p:txBody>
          <a:bodyPr>
            <a:normAutofit fontScale="85000" lnSpcReduction="10000"/>
          </a:bodyPr>
          <a:lstStyle/>
          <a:p>
            <a:r>
              <a:rPr lang="fr-CA" u="sng" dirty="0" smtClean="0"/>
              <a:t>Importance du contexte éditorial </a:t>
            </a:r>
          </a:p>
          <a:p>
            <a:r>
              <a:rPr lang="fr-CA" i="1" dirty="0" err="1" smtClean="0"/>
              <a:t>We</a:t>
            </a:r>
            <a:r>
              <a:rPr lang="fr-CA" i="1" dirty="0" smtClean="0"/>
              <a:t> dance round in a ring and suppose but the Secret </a:t>
            </a:r>
            <a:r>
              <a:rPr lang="fr-CA" i="1" dirty="0" err="1" smtClean="0"/>
              <a:t>sits</a:t>
            </a:r>
            <a:r>
              <a:rPr lang="fr-CA" i="1" dirty="0" smtClean="0"/>
              <a:t> in the middle and </a:t>
            </a:r>
            <a:r>
              <a:rPr lang="fr-CA" i="1" dirty="0" err="1" smtClean="0"/>
              <a:t>knows</a:t>
            </a:r>
            <a:r>
              <a:rPr lang="fr-CA" dirty="0" smtClean="0"/>
              <a:t> </a:t>
            </a:r>
          </a:p>
          <a:p>
            <a:r>
              <a:rPr lang="fr-CA" dirty="0" smtClean="0"/>
              <a:t>Qu’est-ce que c’est? </a:t>
            </a:r>
          </a:p>
          <a:p>
            <a:r>
              <a:rPr lang="fr-CA" dirty="0" smtClean="0"/>
              <a:t>Si on le trouve dans les biscuits chinois </a:t>
            </a:r>
            <a:r>
              <a:rPr lang="fr-CA" dirty="0" smtClean="0">
                <a:sym typeface="Wingdings"/>
              </a:rPr>
              <a:t> devinette, pronostique, horoscope </a:t>
            </a:r>
          </a:p>
          <a:p>
            <a:r>
              <a:rPr lang="fr-CA" dirty="0" smtClean="0">
                <a:sym typeface="Wingdings"/>
              </a:rPr>
              <a:t>Si on le trouve dans une pub  trouvée géniale pour vendre un produit qui s’appelle « The secret » </a:t>
            </a:r>
          </a:p>
          <a:p>
            <a:r>
              <a:rPr lang="fr-CA" dirty="0" smtClean="0">
                <a:sym typeface="Wingdings"/>
              </a:rPr>
              <a:t>Si on le trouve sur une page blanche, isolé de tout autre contexte, alors les caractères langagières ou le caractère énigmatique du contenu nous ferons penser à un poème  </a:t>
            </a:r>
          </a:p>
          <a:p>
            <a:r>
              <a:rPr lang="fr-CA" b="1" dirty="0" smtClean="0">
                <a:sym typeface="Wingdings"/>
              </a:rPr>
              <a:t>Robert Frost, </a:t>
            </a:r>
            <a:r>
              <a:rPr lang="fr-CA" b="1" i="1" dirty="0" smtClean="0"/>
              <a:t>The secrets </a:t>
            </a:r>
            <a:r>
              <a:rPr lang="fr-CA" b="1" i="1" dirty="0" err="1" smtClean="0"/>
              <a:t>sits</a:t>
            </a:r>
            <a:r>
              <a:rPr lang="fr-CA" b="1" dirty="0" smtClean="0"/>
              <a:t>, in </a:t>
            </a:r>
            <a:r>
              <a:rPr lang="fr-CA" b="1" i="1" dirty="0" smtClean="0"/>
              <a:t>A </a:t>
            </a:r>
            <a:r>
              <a:rPr lang="fr-CA" b="1" i="1" dirty="0" err="1" smtClean="0"/>
              <a:t>Witness</a:t>
            </a:r>
            <a:r>
              <a:rPr lang="fr-CA" b="1" i="1" dirty="0" smtClean="0"/>
              <a:t> </a:t>
            </a:r>
            <a:r>
              <a:rPr lang="fr-CA" b="1" i="1" dirty="0" err="1" smtClean="0"/>
              <a:t>Tree</a:t>
            </a:r>
            <a:r>
              <a:rPr lang="fr-CA" b="1" dirty="0" smtClean="0"/>
              <a:t>, 1942</a:t>
            </a:r>
            <a:endParaRPr lang="fr-CA" b="1" dirty="0"/>
          </a:p>
        </p:txBody>
      </p:sp>
      <p:sp>
        <p:nvSpPr>
          <p:cNvPr id="4" name="CasellaDiTesto 3"/>
          <p:cNvSpPr txBox="1"/>
          <p:nvPr/>
        </p:nvSpPr>
        <p:spPr>
          <a:xfrm>
            <a:off x="8946444" y="4445000"/>
            <a:ext cx="184666"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894493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CA" dirty="0" smtClean="0"/>
              <a:t>“Agiter  fortement et laisser reposer cinq minutes »</a:t>
            </a:r>
          </a:p>
          <a:p>
            <a:r>
              <a:rPr lang="fr-CA" dirty="0" smtClean="0"/>
              <a:t>? </a:t>
            </a:r>
          </a:p>
          <a:p>
            <a:r>
              <a:rPr lang="fr-CA" dirty="0" smtClean="0"/>
              <a:t>Œuvre expérimentale. Titre: </a:t>
            </a:r>
            <a:r>
              <a:rPr lang="fr-CA" i="1" dirty="0" smtClean="0"/>
              <a:t>Le pardon</a:t>
            </a:r>
            <a:endParaRPr lang="fr-CA" dirty="0"/>
          </a:p>
        </p:txBody>
      </p:sp>
    </p:spTree>
    <p:extLst>
      <p:ext uri="{BB962C8B-B14F-4D97-AF65-F5344CB8AC3E}">
        <p14:creationId xmlns:p14="http://schemas.microsoft.com/office/powerpoint/2010/main" val="2898231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85106" y="274637"/>
            <a:ext cx="2658894" cy="2360691"/>
          </a:xfrm>
        </p:spPr>
        <p:txBody>
          <a:bodyPr>
            <a:normAutofit fontScale="90000"/>
          </a:bodyPr>
          <a:lstStyle/>
          <a:p>
            <a:r>
              <a:rPr lang="it-IT" dirty="0" smtClean="0"/>
              <a:t>M. Duchamp, </a:t>
            </a:r>
            <a:r>
              <a:rPr lang="it-IT" i="1" dirty="0" smtClean="0"/>
              <a:t>Fontana</a:t>
            </a:r>
            <a:r>
              <a:rPr lang="it-IT" dirty="0" smtClean="0"/>
              <a:t>, 1917</a:t>
            </a:r>
            <a:endParaRPr lang="it-IT" dirty="0"/>
          </a:p>
        </p:txBody>
      </p:sp>
      <p:pic>
        <p:nvPicPr>
          <p:cNvPr id="5" name="Immagine 4" descr="Duchamp_Founta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485106" cy="6858000"/>
          </a:xfrm>
          <a:prstGeom prst="rect">
            <a:avLst/>
          </a:prstGeom>
        </p:spPr>
      </p:pic>
    </p:spTree>
    <p:extLst>
      <p:ext uri="{BB962C8B-B14F-4D97-AF65-F5344CB8AC3E}">
        <p14:creationId xmlns:p14="http://schemas.microsoft.com/office/powerpoint/2010/main" val="348404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33328"/>
            <a:ext cx="8229600" cy="4992835"/>
          </a:xfrm>
        </p:spPr>
        <p:txBody>
          <a:bodyPr>
            <a:normAutofit fontScale="85000" lnSpcReduction="10000"/>
          </a:bodyPr>
          <a:lstStyle/>
          <a:p>
            <a:r>
              <a:rPr lang="fr-CA" dirty="0" smtClean="0"/>
              <a:t>Enfin, la question </a:t>
            </a:r>
            <a:r>
              <a:rPr lang="fr-CA" dirty="0" err="1" smtClean="0"/>
              <a:t>meme</a:t>
            </a:r>
            <a:r>
              <a:rPr lang="fr-CA" dirty="0" smtClean="0"/>
              <a:t> « qu’est-ce que la littérature » devient pertinente seulement à partir du XVIIIème siècle</a:t>
            </a:r>
          </a:p>
          <a:p>
            <a:r>
              <a:rPr lang="fr-CA" dirty="0" smtClean="0"/>
              <a:t>Pourquoi? </a:t>
            </a:r>
          </a:p>
          <a:p>
            <a:r>
              <a:rPr lang="fr-CA" dirty="0" smtClean="0"/>
              <a:t>Parce que c’est en ce moment que le système de genre et le principe de la séparation des styles entre en crise </a:t>
            </a:r>
          </a:p>
          <a:p>
            <a:r>
              <a:rPr lang="fr-CA" dirty="0" smtClean="0"/>
              <a:t>Aristote dans </a:t>
            </a:r>
            <a:r>
              <a:rPr lang="fr-CA" i="1" dirty="0" smtClean="0"/>
              <a:t>La Poétique </a:t>
            </a:r>
            <a:r>
              <a:rPr lang="fr-CA" dirty="0" smtClean="0"/>
              <a:t>ne se demande jamais ce que c’est que la littérature, car il n’en a pas besoin, ce dont il parle (la poésie tragique) est encadrée dans un systèmes de genres qui en établie la légitimité, le statut, et les propriétés spécifiques. </a:t>
            </a:r>
            <a:endParaRPr lang="fr-CA" dirty="0"/>
          </a:p>
        </p:txBody>
      </p:sp>
    </p:spTree>
    <p:extLst>
      <p:ext uri="{BB962C8B-B14F-4D97-AF65-F5344CB8AC3E}">
        <p14:creationId xmlns:p14="http://schemas.microsoft.com/office/powerpoint/2010/main" val="2938603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r>
              <a:rPr lang="fr-CA" dirty="0" smtClean="0"/>
              <a:t>Nous sommes tentés de conclure</a:t>
            </a:r>
          </a:p>
          <a:p>
            <a:r>
              <a:rPr lang="fr-CA" dirty="0" smtClean="0"/>
              <a:t>La littérature est ce qui a </a:t>
            </a:r>
            <a:r>
              <a:rPr lang="fr-CA" dirty="0"/>
              <a:t>é</a:t>
            </a:r>
            <a:r>
              <a:rPr lang="fr-CA" dirty="0" smtClean="0"/>
              <a:t>té considéré comme telle dans un contexte historique et géographique donné (approche institutionnelle, variante de l’approche relativiste) </a:t>
            </a:r>
          </a:p>
          <a:p>
            <a:r>
              <a:rPr lang="fr-CA" dirty="0" smtClean="0"/>
              <a:t>Mais nous n’avons rien résolu avec ce déplacement: non plus qu’est-ce que la littérature, mais qu’est-ce qui fait qu’à un moment donné on considère ce texte comme littéraire. Mais qui décide? Selon quels critères? </a:t>
            </a:r>
            <a:endParaRPr lang="fr-CA" dirty="0"/>
          </a:p>
        </p:txBody>
      </p:sp>
    </p:spTree>
    <p:extLst>
      <p:ext uri="{BB962C8B-B14F-4D97-AF65-F5344CB8AC3E}">
        <p14:creationId xmlns:p14="http://schemas.microsoft.com/office/powerpoint/2010/main" val="2321431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96334"/>
            <a:ext cx="8229600" cy="5829830"/>
          </a:xfrm>
        </p:spPr>
        <p:txBody>
          <a:bodyPr>
            <a:normAutofit fontScale="92500" lnSpcReduction="20000"/>
          </a:bodyPr>
          <a:lstStyle/>
          <a:p>
            <a:r>
              <a:rPr lang="fr-CA" u="sng" dirty="0" smtClean="0"/>
              <a:t>Les deux prospectives présentées sont valides, nous sommes obligés d’osciller entre les deux </a:t>
            </a:r>
          </a:p>
          <a:p>
            <a:r>
              <a:rPr lang="fr-CA" dirty="0" smtClean="0"/>
              <a:t>1) la littérature n’est pas un type particulier de langage avec ses propres traits spécifiques car </a:t>
            </a:r>
            <a:r>
              <a:rPr lang="fr-CA" b="1" dirty="0" smtClean="0"/>
              <a:t>a) </a:t>
            </a:r>
            <a:r>
              <a:rPr lang="fr-CA" dirty="0" smtClean="0"/>
              <a:t>d’autres langages peuvent utiliser des procédés typiquement littéraires b) vice-versa des œuvres littéraires peuvent utiliser volontairement un langage plat, quotidien, très référentiel sans exhiber aucune différence par rapport au langage ordinaire </a:t>
            </a:r>
          </a:p>
          <a:p>
            <a:r>
              <a:rPr lang="fr-CA" dirty="0" smtClean="0"/>
              <a:t>2) pour avoir un texte littéraire le contexte éditorial n’est pas suffisant en </a:t>
            </a:r>
            <a:r>
              <a:rPr lang="fr-CA" dirty="0" smtClean="0"/>
              <a:t>lui-même, </a:t>
            </a:r>
            <a:r>
              <a:rPr lang="fr-CA" dirty="0" smtClean="0"/>
              <a:t>ce n’est pas suffisant d’écrire n’importe quoi, le publier dans un livre et déclarer qu’il s’agit de poésie. </a:t>
            </a:r>
          </a:p>
          <a:p>
            <a:endParaRPr lang="fr-CA" u="sng" dirty="0"/>
          </a:p>
        </p:txBody>
      </p:sp>
    </p:spTree>
    <p:extLst>
      <p:ext uri="{BB962C8B-B14F-4D97-AF65-F5344CB8AC3E}">
        <p14:creationId xmlns:p14="http://schemas.microsoft.com/office/powerpoint/2010/main" val="2973584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it-IT" b="1" dirty="0" err="1" smtClean="0"/>
              <a:t>Qu’est</a:t>
            </a:r>
            <a:r>
              <a:rPr lang="it-IT" b="1" dirty="0" smtClean="0"/>
              <a:t>-ce </a:t>
            </a:r>
            <a:r>
              <a:rPr lang="it-IT" b="1" dirty="0" err="1" smtClean="0"/>
              <a:t>que</a:t>
            </a:r>
            <a:r>
              <a:rPr lang="it-IT" b="1" dirty="0" smtClean="0"/>
              <a:t> la </a:t>
            </a:r>
            <a:r>
              <a:rPr lang="it-IT" b="1" dirty="0" err="1" smtClean="0"/>
              <a:t>littérature</a:t>
            </a:r>
            <a:endParaRPr lang="it-IT" b="1" dirty="0"/>
          </a:p>
        </p:txBody>
      </p:sp>
      <p:sp>
        <p:nvSpPr>
          <p:cNvPr id="3" name="Segnaposto contenuto 2"/>
          <p:cNvSpPr>
            <a:spLocks noGrp="1"/>
          </p:cNvSpPr>
          <p:nvPr>
            <p:ph idx="1"/>
          </p:nvPr>
        </p:nvSpPr>
        <p:spPr/>
        <p:txBody>
          <a:bodyPr>
            <a:normAutofit fontScale="92500" lnSpcReduction="10000"/>
          </a:bodyPr>
          <a:lstStyle/>
          <a:p>
            <a:r>
              <a:rPr lang="fr-CA" b="1" dirty="0" smtClean="0"/>
              <a:t>1) approche essentialiste</a:t>
            </a:r>
          </a:p>
          <a:p>
            <a:r>
              <a:rPr lang="fr-CA" dirty="0" smtClean="0"/>
              <a:t>La spécificité de la littérature</a:t>
            </a:r>
          </a:p>
          <a:p>
            <a:r>
              <a:rPr lang="fr-CA" dirty="0" smtClean="0"/>
              <a:t>Littérature = expression des valeurs universelles </a:t>
            </a:r>
          </a:p>
          <a:p>
            <a:r>
              <a:rPr lang="fr-CA" dirty="0" smtClean="0"/>
              <a:t>Littérature = canon</a:t>
            </a:r>
          </a:p>
          <a:p>
            <a:r>
              <a:rPr lang="fr-CA" dirty="0" smtClean="0"/>
              <a:t>Les classiques, la grande littérature </a:t>
            </a:r>
            <a:r>
              <a:rPr lang="fr-CA" dirty="0" smtClean="0">
                <a:sym typeface="Wingdings"/>
              </a:rPr>
              <a:t> littérature populaire, de masse, paralittérature (roman policier, roman à l’eau de rose, science-fiction, feuilleton, littérature pour la jeunesse, BD, </a:t>
            </a:r>
            <a:r>
              <a:rPr lang="fr-CA" dirty="0" err="1" smtClean="0">
                <a:sym typeface="Wingdings"/>
              </a:rPr>
              <a:t>graphic</a:t>
            </a:r>
            <a:r>
              <a:rPr lang="fr-CA" dirty="0" smtClean="0">
                <a:sym typeface="Wingdings"/>
              </a:rPr>
              <a:t> </a:t>
            </a:r>
            <a:r>
              <a:rPr lang="fr-CA" dirty="0" err="1" smtClean="0">
                <a:sym typeface="Wingdings"/>
              </a:rPr>
              <a:t>novel</a:t>
            </a:r>
            <a:r>
              <a:rPr lang="fr-CA" dirty="0" smtClean="0">
                <a:sym typeface="Wingdings"/>
              </a:rPr>
              <a:t>, etc.)</a:t>
            </a:r>
            <a:endParaRPr lang="fr-CA" dirty="0"/>
          </a:p>
        </p:txBody>
      </p:sp>
    </p:spTree>
    <p:extLst>
      <p:ext uri="{BB962C8B-B14F-4D97-AF65-F5344CB8AC3E}">
        <p14:creationId xmlns:p14="http://schemas.microsoft.com/office/powerpoint/2010/main" val="215601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3779694"/>
          </a:xfrm>
        </p:spPr>
        <p:txBody>
          <a:bodyPr>
            <a:normAutofit lnSpcReduction="10000"/>
          </a:bodyPr>
          <a:lstStyle/>
          <a:p>
            <a:r>
              <a:rPr lang="fr-CA" dirty="0" smtClean="0"/>
              <a:t>1) nous pouvons penser à la poésie comme un langage particulier ayant ses propres caractères </a:t>
            </a:r>
          </a:p>
          <a:p>
            <a:r>
              <a:rPr lang="fr-CA" dirty="0" smtClean="0"/>
              <a:t>2) ou bien nous pouvons penser à la littérature comme un produit des conventions liées à un contexte particulier; conventions qui décident préalablement ce qui est/peut être considéré comme littéraire. </a:t>
            </a:r>
            <a:endParaRPr lang="fr-CA" dirty="0"/>
          </a:p>
        </p:txBody>
      </p:sp>
    </p:spTree>
    <p:extLst>
      <p:ext uri="{BB962C8B-B14F-4D97-AF65-F5344CB8AC3E}">
        <p14:creationId xmlns:p14="http://schemas.microsoft.com/office/powerpoint/2010/main" val="3327840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fr-CA" dirty="0" smtClean="0"/>
              <a:t>La littérature est transitive ou intransitive</a:t>
            </a:r>
          </a:p>
          <a:p>
            <a:r>
              <a:rPr lang="fr-CA" dirty="0" smtClean="0"/>
              <a:t>Où se trouve le sens d’un texte? </a:t>
            </a:r>
          </a:p>
          <a:p>
            <a:r>
              <a:rPr lang="fr-CA" dirty="0" smtClean="0"/>
              <a:t>Y-a-t-il des critères pour établir la valeur? </a:t>
            </a:r>
          </a:p>
          <a:p>
            <a:r>
              <a:rPr lang="fr-CA" dirty="0" smtClean="0"/>
              <a:t>A quoi la littérature sert-elle? </a:t>
            </a:r>
          </a:p>
          <a:p>
            <a:r>
              <a:rPr lang="fr-CA" dirty="0" smtClean="0"/>
              <a:t>La littérature est conformiste ou </a:t>
            </a:r>
            <a:r>
              <a:rPr lang="fr-CA" dirty="0" err="1" smtClean="0"/>
              <a:t>anti-conformiste</a:t>
            </a:r>
            <a:r>
              <a:rPr lang="fr-CA" dirty="0" smtClean="0"/>
              <a:t>? </a:t>
            </a:r>
          </a:p>
        </p:txBody>
      </p:sp>
    </p:spTree>
    <p:extLst>
      <p:ext uri="{BB962C8B-B14F-4D97-AF65-F5344CB8AC3E}">
        <p14:creationId xmlns:p14="http://schemas.microsoft.com/office/powerpoint/2010/main" val="591595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CA" dirty="0" smtClean="0"/>
              <a:t>En conclusion, il faudra complexifier la question</a:t>
            </a:r>
            <a:endParaRPr lang="fr-CA" dirty="0"/>
          </a:p>
        </p:txBody>
      </p:sp>
      <p:sp>
        <p:nvSpPr>
          <p:cNvPr id="3" name="Segnaposto contenuto 2"/>
          <p:cNvSpPr>
            <a:spLocks noGrp="1"/>
          </p:cNvSpPr>
          <p:nvPr>
            <p:ph idx="1"/>
          </p:nvPr>
        </p:nvSpPr>
        <p:spPr>
          <a:xfrm>
            <a:off x="457200" y="2676293"/>
            <a:ext cx="8229600" cy="942164"/>
          </a:xfrm>
        </p:spPr>
        <p:txBody>
          <a:bodyPr/>
          <a:lstStyle/>
          <a:p>
            <a:r>
              <a:rPr lang="it-IT" dirty="0" smtClean="0"/>
              <a:t>Qui? </a:t>
            </a:r>
            <a:r>
              <a:rPr lang="it-IT" dirty="0" err="1" smtClean="0"/>
              <a:t>Quand</a:t>
            </a:r>
            <a:r>
              <a:rPr lang="it-IT" dirty="0" smtClean="0"/>
              <a:t>? </a:t>
            </a:r>
            <a:r>
              <a:rPr lang="it-IT" dirty="0" err="1" smtClean="0"/>
              <a:t>Où</a:t>
            </a:r>
            <a:r>
              <a:rPr lang="it-IT" dirty="0" smtClean="0"/>
              <a:t>? </a:t>
            </a:r>
            <a:r>
              <a:rPr lang="it-IT" dirty="0" err="1" smtClean="0"/>
              <a:t>Pourquoi</a:t>
            </a:r>
            <a:r>
              <a:rPr lang="it-IT" dirty="0" smtClean="0"/>
              <a:t>? </a:t>
            </a:r>
            <a:r>
              <a:rPr lang="it-IT" dirty="0" err="1" smtClean="0"/>
              <a:t>Comment</a:t>
            </a:r>
            <a:r>
              <a:rPr lang="it-IT" dirty="0" smtClean="0"/>
              <a:t>? </a:t>
            </a:r>
            <a:endParaRPr lang="it-IT" dirty="0"/>
          </a:p>
        </p:txBody>
      </p:sp>
    </p:spTree>
    <p:extLst>
      <p:ext uri="{BB962C8B-B14F-4D97-AF65-F5344CB8AC3E}">
        <p14:creationId xmlns:p14="http://schemas.microsoft.com/office/powerpoint/2010/main" val="1458609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3112"/>
            <a:ext cx="8229600" cy="5223052"/>
          </a:xfrm>
        </p:spPr>
        <p:txBody>
          <a:bodyPr>
            <a:normAutofit/>
          </a:bodyPr>
          <a:lstStyle/>
          <a:p>
            <a:r>
              <a:rPr lang="fr-CA" dirty="0" smtClean="0"/>
              <a:t>Gérard Genette </a:t>
            </a:r>
            <a:r>
              <a:rPr lang="fr-CA" b="1" dirty="0" smtClean="0"/>
              <a:t>“la littéralité, étant un fait pluriel, exige une théorie pluraliste” </a:t>
            </a:r>
            <a:r>
              <a:rPr lang="fr-CA" dirty="0" smtClean="0"/>
              <a:t>(in </a:t>
            </a:r>
            <a:r>
              <a:rPr lang="fr-CA" i="1" dirty="0" smtClean="0"/>
              <a:t>Fiction et Diction</a:t>
            </a:r>
            <a:r>
              <a:rPr lang="fr-CA" dirty="0" smtClean="0"/>
              <a:t>, </a:t>
            </a:r>
            <a:r>
              <a:rPr lang="fr-CA" dirty="0" err="1" smtClean="0"/>
              <a:t>ed</a:t>
            </a:r>
            <a:r>
              <a:rPr lang="fr-CA" dirty="0" smtClean="0"/>
              <a:t>. du Seuil, 1991)</a:t>
            </a:r>
          </a:p>
          <a:p>
            <a:r>
              <a:rPr lang="fr-CA" dirty="0" smtClean="0"/>
              <a:t>C’est précisément cette pluralité et </a:t>
            </a:r>
            <a:r>
              <a:rPr lang="fr-CA" dirty="0" err="1" smtClean="0"/>
              <a:t>hétérogéneité</a:t>
            </a:r>
            <a:r>
              <a:rPr lang="fr-CA" dirty="0" smtClean="0"/>
              <a:t> du fait littéraire que nous allons essayer d’aborder au fil des mois.  </a:t>
            </a:r>
            <a:endParaRPr lang="fr-CA" dirty="0"/>
          </a:p>
        </p:txBody>
      </p:sp>
    </p:spTree>
    <p:extLst>
      <p:ext uri="{BB962C8B-B14F-4D97-AF65-F5344CB8AC3E}">
        <p14:creationId xmlns:p14="http://schemas.microsoft.com/office/powerpoint/2010/main" val="3774193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41xdzuymhwL._SX337_BO1,204,203,200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77" y="216454"/>
            <a:ext cx="4396808" cy="6471998"/>
          </a:xfrm>
          <a:prstGeom prst="rect">
            <a:avLst/>
          </a:prstGeom>
        </p:spPr>
      </p:pic>
      <p:sp>
        <p:nvSpPr>
          <p:cNvPr id="5" name="CasellaDiTesto 4"/>
          <p:cNvSpPr txBox="1"/>
          <p:nvPr/>
        </p:nvSpPr>
        <p:spPr>
          <a:xfrm>
            <a:off x="4704585" y="981260"/>
            <a:ext cx="4439415" cy="2123658"/>
          </a:xfrm>
          <a:prstGeom prst="rect">
            <a:avLst/>
          </a:prstGeom>
          <a:noFill/>
        </p:spPr>
        <p:txBody>
          <a:bodyPr wrap="square" rtlCol="0">
            <a:spAutoFit/>
          </a:bodyPr>
          <a:lstStyle/>
          <a:p>
            <a:r>
              <a:rPr lang="it-IT" sz="2200" dirty="0" smtClean="0"/>
              <a:t>Cap. 2 </a:t>
            </a:r>
            <a:r>
              <a:rPr lang="it-IT" sz="2200" i="1" dirty="0"/>
              <a:t>Letteratura. Due o tre cose che so di lei </a:t>
            </a:r>
            <a:endParaRPr lang="it-IT" sz="2200" i="1" dirty="0" smtClean="0"/>
          </a:p>
          <a:p>
            <a:endParaRPr lang="it-IT" sz="2200" i="1" dirty="0"/>
          </a:p>
          <a:p>
            <a:endParaRPr lang="it-IT" sz="2200" dirty="0"/>
          </a:p>
          <a:p>
            <a:endParaRPr lang="it-IT" sz="2200" i="1" dirty="0"/>
          </a:p>
          <a:p>
            <a:endParaRPr lang="it-IT" sz="2200" dirty="0"/>
          </a:p>
        </p:txBody>
      </p:sp>
    </p:spTree>
    <p:extLst>
      <p:ext uri="{BB962C8B-B14F-4D97-AF65-F5344CB8AC3E}">
        <p14:creationId xmlns:p14="http://schemas.microsoft.com/office/powerpoint/2010/main" val="12106990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11412"/>
            <a:ext cx="8229600" cy="5214751"/>
          </a:xfrm>
        </p:spPr>
        <p:txBody>
          <a:bodyPr>
            <a:normAutofit/>
          </a:bodyPr>
          <a:lstStyle/>
          <a:p>
            <a:r>
              <a:rPr lang="fr-CA" b="1" dirty="0" smtClean="0"/>
              <a:t>1) Densité et pluralité </a:t>
            </a:r>
            <a:r>
              <a:rPr lang="fr-CA" b="1" dirty="0" smtClean="0"/>
              <a:t>sémantique </a:t>
            </a:r>
            <a:endParaRPr lang="fr-CA" b="1" dirty="0" smtClean="0"/>
          </a:p>
          <a:p>
            <a:r>
              <a:rPr lang="fr-CA" dirty="0" smtClean="0"/>
              <a:t>La parole littéraire est dénotative et connotative </a:t>
            </a:r>
          </a:p>
          <a:p>
            <a:r>
              <a:rPr lang="fr-CA" dirty="0" smtClean="0"/>
              <a:t>“destrier” </a:t>
            </a:r>
            <a:r>
              <a:rPr lang="fr-CA" dirty="0" smtClean="0">
                <a:sym typeface="Wingdings"/>
              </a:rPr>
              <a:t> cheval</a:t>
            </a:r>
            <a:endParaRPr lang="fr-CA" dirty="0" smtClean="0"/>
          </a:p>
          <a:p>
            <a:r>
              <a:rPr lang="fr-CA" dirty="0" smtClean="0"/>
              <a:t>La langue symbolique à laquelle les œuvres littéraires appartiennent est une langue plurielle dont le code est fait de telle sorte que chaque mot (chaque œuvre) a plus qu’un sens</a:t>
            </a:r>
            <a:endParaRPr lang="fr-CA" dirty="0"/>
          </a:p>
        </p:txBody>
      </p:sp>
    </p:spTree>
    <p:extLst>
      <p:ext uri="{BB962C8B-B14F-4D97-AF65-F5344CB8AC3E}">
        <p14:creationId xmlns:p14="http://schemas.microsoft.com/office/powerpoint/2010/main" val="2244975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56236"/>
            <a:ext cx="8229600" cy="5169928"/>
          </a:xfrm>
        </p:spPr>
        <p:txBody>
          <a:bodyPr>
            <a:normAutofit lnSpcReduction="10000"/>
          </a:bodyPr>
          <a:lstStyle/>
          <a:p>
            <a:r>
              <a:rPr lang="fr-CA" b="1" dirty="0" smtClean="0"/>
              <a:t>2) complexité relationnelle </a:t>
            </a:r>
            <a:endParaRPr lang="fr-CA" dirty="0" smtClean="0"/>
          </a:p>
          <a:p>
            <a:r>
              <a:rPr lang="fr-CA" dirty="0" smtClean="0"/>
              <a:t>l’œuvre littéraire est un labyrinthe de liens (</a:t>
            </a:r>
            <a:r>
              <a:rPr lang="fr-CA" dirty="0" err="1" smtClean="0"/>
              <a:t>Tolstoj</a:t>
            </a:r>
            <a:r>
              <a:rPr lang="fr-CA" dirty="0" smtClean="0"/>
              <a:t>) </a:t>
            </a:r>
          </a:p>
          <a:p>
            <a:r>
              <a:rPr lang="fr-CA" dirty="0" smtClean="0"/>
              <a:t>Chaque élément textuel est surdéterminé parce qu’il est inséré dans une structure (vers, strophe, séquence, épisode, chapitre, intrigue) et entre en relation avec d’autres éléments par le biais de parallélismes, équivalences, contrastes, schémas métriques et rythmiques, réseaux thématiques, symboliques, contradictions etc. )</a:t>
            </a:r>
            <a:endParaRPr lang="fr-CA" dirty="0"/>
          </a:p>
        </p:txBody>
      </p:sp>
    </p:spTree>
    <p:extLst>
      <p:ext uri="{BB962C8B-B14F-4D97-AF65-F5344CB8AC3E}">
        <p14:creationId xmlns:p14="http://schemas.microsoft.com/office/powerpoint/2010/main" val="2229532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r>
              <a:rPr lang="fr-CA" b="1" dirty="0" smtClean="0"/>
              <a:t>3) Contradiction interne </a:t>
            </a:r>
            <a:endParaRPr lang="fr-CA" dirty="0" smtClean="0"/>
          </a:p>
          <a:p>
            <a:r>
              <a:rPr lang="fr-CA" dirty="0" smtClean="0"/>
              <a:t>la complexité relationnelle n’implique pas nécessairement une configuration harmonieuse. Tout au contraire, le texte littéraire peut mettre ensemble des éléments contradictoires, des conflits insolubles, des erreurs, des ambiguïtés. C’est pour cela qu’il nous intéresse, car cette complexité miroite la complexité du réel tout en lui donnant un ordre et une nécessité que nous saurions pas voir dans le monde réel. De là vient l’expérience cognitive que la littérature nous offre.  </a:t>
            </a:r>
            <a:endParaRPr lang="fr-CA" dirty="0"/>
          </a:p>
        </p:txBody>
      </p:sp>
    </p:spTree>
    <p:extLst>
      <p:ext uri="{BB962C8B-B14F-4D97-AF65-F5344CB8AC3E}">
        <p14:creationId xmlns:p14="http://schemas.microsoft.com/office/powerpoint/2010/main" val="2853128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83695"/>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b="1" dirty="0" smtClean="0"/>
              <a:t/>
            </a:r>
            <a:br>
              <a:rPr lang="it-IT" b="1" dirty="0" smtClean="0"/>
            </a:br>
            <a:r>
              <a:rPr lang="it-IT" b="1" dirty="0" err="1" smtClean="0"/>
              <a:t>Qu’est</a:t>
            </a:r>
            <a:r>
              <a:rPr lang="it-IT" b="1" dirty="0" smtClean="0"/>
              <a:t>-ce </a:t>
            </a:r>
            <a:r>
              <a:rPr lang="it-IT" b="1" dirty="0" err="1" smtClean="0"/>
              <a:t>que</a:t>
            </a:r>
            <a:r>
              <a:rPr lang="it-IT" b="1" dirty="0" smtClean="0"/>
              <a:t> la </a:t>
            </a:r>
            <a:r>
              <a:rPr lang="it-IT" b="1" dirty="0" err="1" smtClean="0"/>
              <a:t>théorie</a:t>
            </a:r>
            <a:r>
              <a:rPr lang="it-IT" dirty="0"/>
              <a:t/>
            </a:r>
            <a:br>
              <a:rPr lang="it-IT" dirty="0"/>
            </a:br>
            <a:endParaRPr lang="it-IT" dirty="0"/>
          </a:p>
        </p:txBody>
      </p:sp>
      <p:sp>
        <p:nvSpPr>
          <p:cNvPr id="3" name="Segnaposto contenuto 2"/>
          <p:cNvSpPr>
            <a:spLocks noGrp="1"/>
          </p:cNvSpPr>
          <p:nvPr>
            <p:ph idx="1"/>
          </p:nvPr>
        </p:nvSpPr>
        <p:spPr>
          <a:xfrm>
            <a:off x="457200" y="1600201"/>
            <a:ext cx="8229600" cy="3254022"/>
          </a:xfrm>
        </p:spPr>
        <p:txBody>
          <a:bodyPr/>
          <a:lstStyle/>
          <a:p>
            <a:r>
              <a:rPr lang="fr-CA" dirty="0" smtClean="0"/>
              <a:t>Ensemble de propositions scientifiques (théorie de la relativité, de la plus-value, etc.)</a:t>
            </a:r>
          </a:p>
          <a:p>
            <a:r>
              <a:rPr lang="fr-CA" dirty="0" smtClean="0"/>
              <a:t>Explication complexe non évidente, falsifiable et capable de mettre en relation des facteurs divers.  </a:t>
            </a:r>
            <a:endParaRPr lang="fr-CA" dirty="0"/>
          </a:p>
        </p:txBody>
      </p:sp>
      <p:sp>
        <p:nvSpPr>
          <p:cNvPr id="4" name="CasellaDiTesto 3"/>
          <p:cNvSpPr txBox="1"/>
          <p:nvPr/>
        </p:nvSpPr>
        <p:spPr>
          <a:xfrm>
            <a:off x="550340" y="5150556"/>
            <a:ext cx="8276625" cy="477054"/>
          </a:xfrm>
          <a:prstGeom prst="rect">
            <a:avLst/>
          </a:prstGeom>
          <a:noFill/>
        </p:spPr>
        <p:txBody>
          <a:bodyPr wrap="none" rtlCol="0">
            <a:spAutoFit/>
          </a:bodyPr>
          <a:lstStyle/>
          <a:p>
            <a:r>
              <a:rPr lang="it-IT" sz="2500" dirty="0" smtClean="0"/>
              <a:t>Cfr. Jonathan </a:t>
            </a:r>
            <a:r>
              <a:rPr lang="it-IT" sz="2500" dirty="0" err="1" smtClean="0"/>
              <a:t>Culler</a:t>
            </a:r>
            <a:r>
              <a:rPr lang="it-IT" sz="2500" dirty="0" smtClean="0"/>
              <a:t>, </a:t>
            </a:r>
            <a:r>
              <a:rPr lang="it-IT" sz="2500" i="1" dirty="0" err="1" smtClean="0"/>
              <a:t>Literary</a:t>
            </a:r>
            <a:r>
              <a:rPr lang="it-IT" sz="2500" i="1" dirty="0" smtClean="0"/>
              <a:t> </a:t>
            </a:r>
            <a:r>
              <a:rPr lang="it-IT" sz="2500" i="1" dirty="0" err="1" smtClean="0"/>
              <a:t>Theory</a:t>
            </a:r>
            <a:r>
              <a:rPr lang="it-IT" sz="2500" i="1" dirty="0" smtClean="0"/>
              <a:t>. A </a:t>
            </a:r>
            <a:r>
              <a:rPr lang="it-IT" sz="2500" i="1" dirty="0" err="1" smtClean="0"/>
              <a:t>Very</a:t>
            </a:r>
            <a:r>
              <a:rPr lang="it-IT" sz="2500" i="1" dirty="0" smtClean="0"/>
              <a:t> short </a:t>
            </a:r>
            <a:r>
              <a:rPr lang="it-IT" sz="2500" i="1" dirty="0" err="1" smtClean="0"/>
              <a:t>Introduction</a:t>
            </a:r>
            <a:endParaRPr lang="it-IT" sz="2500" dirty="0"/>
          </a:p>
        </p:txBody>
      </p:sp>
    </p:spTree>
    <p:extLst>
      <p:ext uri="{BB962C8B-B14F-4D97-AF65-F5344CB8AC3E}">
        <p14:creationId xmlns:p14="http://schemas.microsoft.com/office/powerpoint/2010/main" val="3940983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CA" b="1" dirty="0" smtClean="0"/>
              <a:t>1) </a:t>
            </a:r>
            <a:r>
              <a:rPr lang="fr-CA" b="1" u="sng" dirty="0" smtClean="0"/>
              <a:t>la théorie est analytique et spéculative </a:t>
            </a:r>
            <a:r>
              <a:rPr lang="fr-CA" dirty="0" smtClean="0"/>
              <a:t>(elle part de l’analyse de ce qui est là, qui existe pour proposer des explications complexes, des hypothèses)</a:t>
            </a:r>
          </a:p>
          <a:p>
            <a:r>
              <a:rPr lang="fr-CA" dirty="0" smtClean="0"/>
              <a:t>Jean-Louis et Marie-Antoinette se sont quittés. Pourquoi? Ma théorie est que…</a:t>
            </a:r>
            <a:endParaRPr lang="fr-CA" dirty="0"/>
          </a:p>
        </p:txBody>
      </p:sp>
    </p:spTree>
    <p:extLst>
      <p:ext uri="{BB962C8B-B14F-4D97-AF65-F5344CB8AC3E}">
        <p14:creationId xmlns:p14="http://schemas.microsoft.com/office/powerpoint/2010/main" val="2212933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34537"/>
            <a:ext cx="8229600" cy="4525963"/>
          </a:xfrm>
        </p:spPr>
        <p:txBody>
          <a:bodyPr>
            <a:normAutofit/>
          </a:bodyPr>
          <a:lstStyle/>
          <a:p>
            <a:r>
              <a:rPr lang="fr-CA" b="1" dirty="0" smtClean="0"/>
              <a:t>Ex. </a:t>
            </a:r>
          </a:p>
          <a:p>
            <a:r>
              <a:rPr lang="fr-CA" b="1" dirty="0" smtClean="0"/>
              <a:t>Formalisme russe </a:t>
            </a:r>
            <a:r>
              <a:rPr lang="fr-CA" dirty="0" smtClean="0"/>
              <a:t>= qu’est-ce que la littérarité? Qu’est-ce qui fait d’un texte un texte littéraire? Quels sont les procédés proprement littéraires d’un texte? </a:t>
            </a:r>
          </a:p>
        </p:txBody>
      </p:sp>
    </p:spTree>
    <p:extLst>
      <p:ext uri="{BB962C8B-B14F-4D97-AF65-F5344CB8AC3E}">
        <p14:creationId xmlns:p14="http://schemas.microsoft.com/office/powerpoint/2010/main" val="37507995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CA" b="1" u="sng" dirty="0" smtClean="0"/>
              <a:t>2) la théorie est critique du sens commun </a:t>
            </a:r>
          </a:p>
          <a:p>
            <a:r>
              <a:rPr lang="fr-CA" dirty="0" smtClean="0"/>
              <a:t>“On ne naît pas femme : on le devient” </a:t>
            </a:r>
          </a:p>
          <a:p>
            <a:r>
              <a:rPr lang="fr-CA" dirty="0" smtClean="0"/>
              <a:t>(Simone de Beauvoir, </a:t>
            </a:r>
            <a:r>
              <a:rPr lang="fr-CA" i="1" dirty="0" smtClean="0"/>
              <a:t>Le deuxième sexe</a:t>
            </a:r>
            <a:r>
              <a:rPr lang="fr-CA" dirty="0" smtClean="0"/>
              <a:t>, tome I, Gallimard, 1949)</a:t>
            </a:r>
          </a:p>
          <a:p>
            <a:endParaRPr lang="fr-CA" dirty="0"/>
          </a:p>
        </p:txBody>
      </p:sp>
    </p:spTree>
    <p:extLst>
      <p:ext uri="{BB962C8B-B14F-4D97-AF65-F5344CB8AC3E}">
        <p14:creationId xmlns:p14="http://schemas.microsoft.com/office/powerpoint/2010/main" val="1913395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60638"/>
            <a:ext cx="8229600" cy="4965526"/>
          </a:xfrm>
        </p:spPr>
        <p:txBody>
          <a:bodyPr>
            <a:normAutofit lnSpcReduction="10000"/>
          </a:bodyPr>
          <a:lstStyle/>
          <a:p>
            <a:r>
              <a:rPr lang="fr-CA" b="1" u="sng" dirty="0" smtClean="0"/>
              <a:t>3) la théorie est réflexive – </a:t>
            </a:r>
            <a:r>
              <a:rPr lang="fr-CA" dirty="0" smtClean="0"/>
              <a:t>une enquête sur les catégories que nous utilisons pour attribuer un sens au monde, en littérature et dans d’autres pratiques discursives. </a:t>
            </a:r>
          </a:p>
          <a:p>
            <a:r>
              <a:rPr lang="fr-CA" u="sng" dirty="0" smtClean="0"/>
              <a:t>Réflexion sur les catégories de base du littéraire. Qu’est-ce qu’un/e auteur/autrice? Qu’est-ce qu’un/e lecteur/lectrice? Quel est le rapport entre texte et réalité? </a:t>
            </a:r>
            <a:endParaRPr lang="fr-CA" dirty="0" smtClean="0"/>
          </a:p>
          <a:p>
            <a:r>
              <a:rPr lang="fr-CA" dirty="0" smtClean="0"/>
              <a:t>Critique littéraire ≠ théorie littéraire = </a:t>
            </a:r>
            <a:r>
              <a:rPr lang="fr-CA" dirty="0" err="1" smtClean="0"/>
              <a:t>métacritique</a:t>
            </a:r>
            <a:r>
              <a:rPr lang="fr-CA" dirty="0" smtClean="0"/>
              <a:t> </a:t>
            </a:r>
            <a:endParaRPr lang="fr-CA" dirty="0"/>
          </a:p>
        </p:txBody>
      </p:sp>
    </p:spTree>
    <p:extLst>
      <p:ext uri="{BB962C8B-B14F-4D97-AF65-F5344CB8AC3E}">
        <p14:creationId xmlns:p14="http://schemas.microsoft.com/office/powerpoint/2010/main" val="1994470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2760133"/>
          </a:xfrm>
        </p:spPr>
        <p:txBody>
          <a:bodyPr>
            <a:normAutofit/>
          </a:bodyPr>
          <a:lstStyle/>
          <a:p>
            <a:r>
              <a:rPr lang="fr-CA" b="1" u="sng" dirty="0" smtClean="0"/>
              <a:t>4) La théorie est ouverte, en devenir, falsifiable  </a:t>
            </a:r>
          </a:p>
          <a:p>
            <a:r>
              <a:rPr lang="fr-CA" b="1" u="sng" dirty="0" smtClean="0"/>
              <a:t>5) La théorie est interdisciplinaire</a:t>
            </a:r>
            <a:r>
              <a:rPr lang="fr-CA" dirty="0" smtClean="0"/>
              <a:t>, elle a des effets en dehors de la discipline originaire où elle a été conçue</a:t>
            </a:r>
            <a:r>
              <a:rPr lang="fr-CA" dirty="0"/>
              <a:t> </a:t>
            </a:r>
            <a:r>
              <a:rPr lang="fr-CA" dirty="0" smtClean="0"/>
              <a:t>(exemples…)</a:t>
            </a:r>
            <a:endParaRPr lang="fr-CA" b="1" u="sng" dirty="0"/>
          </a:p>
        </p:txBody>
      </p:sp>
    </p:spTree>
    <p:extLst>
      <p:ext uri="{BB962C8B-B14F-4D97-AF65-F5344CB8AC3E}">
        <p14:creationId xmlns:p14="http://schemas.microsoft.com/office/powerpoint/2010/main" val="3896311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r-CA" dirty="0" smtClean="0"/>
              <a:t>Devoirs pour la semaine prochaine</a:t>
            </a:r>
            <a:endParaRPr lang="fr-CA" dirty="0"/>
          </a:p>
        </p:txBody>
      </p:sp>
      <p:sp>
        <p:nvSpPr>
          <p:cNvPr id="3" name="Segnaposto contenuto 2"/>
          <p:cNvSpPr>
            <a:spLocks noGrp="1"/>
          </p:cNvSpPr>
          <p:nvPr>
            <p:ph idx="1"/>
          </p:nvPr>
        </p:nvSpPr>
        <p:spPr/>
        <p:txBody>
          <a:bodyPr/>
          <a:lstStyle/>
          <a:p>
            <a:r>
              <a:rPr lang="it-IT" dirty="0" smtClean="0"/>
              <a:t>Roland </a:t>
            </a:r>
            <a:r>
              <a:rPr lang="it-IT" dirty="0" err="1" smtClean="0"/>
              <a:t>Barthes</a:t>
            </a:r>
            <a:r>
              <a:rPr lang="it-IT" dirty="0" smtClean="0"/>
              <a:t> ‘La </a:t>
            </a:r>
            <a:r>
              <a:rPr lang="it-IT" dirty="0" err="1" smtClean="0"/>
              <a:t>mort</a:t>
            </a:r>
            <a:r>
              <a:rPr lang="it-IT" dirty="0" smtClean="0"/>
              <a:t> de l’</a:t>
            </a:r>
            <a:r>
              <a:rPr lang="it-IT" dirty="0" err="1" smtClean="0"/>
              <a:t>auteur</a:t>
            </a:r>
            <a:r>
              <a:rPr lang="it-IT" dirty="0" smtClean="0"/>
              <a:t>‘</a:t>
            </a:r>
          </a:p>
          <a:p>
            <a:r>
              <a:rPr lang="it-IT" dirty="0" smtClean="0"/>
              <a:t>Edward Said ‘</a:t>
            </a:r>
            <a:r>
              <a:rPr lang="it-IT" dirty="0" err="1" smtClean="0"/>
              <a:t>Orientalisme</a:t>
            </a:r>
            <a:r>
              <a:rPr lang="it-IT" dirty="0" smtClean="0"/>
              <a:t>‘ </a:t>
            </a:r>
            <a:endParaRPr lang="it-IT" dirty="0"/>
          </a:p>
        </p:txBody>
      </p:sp>
    </p:spTree>
    <p:extLst>
      <p:ext uri="{BB962C8B-B14F-4D97-AF65-F5344CB8AC3E}">
        <p14:creationId xmlns:p14="http://schemas.microsoft.com/office/powerpoint/2010/main" val="23194733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dirty="0" smtClean="0"/>
              <a:t>Démontrons ce que l’on vient d’affirmer</a:t>
            </a:r>
            <a:endParaRPr lang="fr-FR" dirty="0"/>
          </a:p>
        </p:txBody>
      </p:sp>
      <p:sp>
        <p:nvSpPr>
          <p:cNvPr id="3" name="Segnaposto contenuto 2"/>
          <p:cNvSpPr>
            <a:spLocks noGrp="1"/>
          </p:cNvSpPr>
          <p:nvPr>
            <p:ph idx="1"/>
          </p:nvPr>
        </p:nvSpPr>
        <p:spPr/>
        <p:txBody>
          <a:bodyPr>
            <a:normAutofit fontScale="92500" lnSpcReduction="10000"/>
          </a:bodyPr>
          <a:lstStyle/>
          <a:p>
            <a:r>
              <a:rPr lang="fr-CA" b="1" dirty="0" smtClean="0"/>
              <a:t>Barthes, </a:t>
            </a:r>
            <a:r>
              <a:rPr lang="fr-CA" b="1" i="1" dirty="0" smtClean="0"/>
              <a:t>La mort de l’auteur</a:t>
            </a:r>
            <a:r>
              <a:rPr lang="fr-CA" b="1" dirty="0" smtClean="0"/>
              <a:t>, 1968</a:t>
            </a:r>
            <a:endParaRPr lang="fr-CA" dirty="0" smtClean="0"/>
          </a:p>
          <a:p>
            <a:pPr lvl="0"/>
            <a:r>
              <a:rPr lang="fr-CA" dirty="0" smtClean="0"/>
              <a:t>Quels sont les trois lieux communs concernant la notion d’auteur que Barthes met en question ? </a:t>
            </a:r>
          </a:p>
          <a:p>
            <a:r>
              <a:rPr lang="fr-CA" dirty="0" smtClean="0"/>
              <a:t> 1) l’auteur est une fonction incontournable et nécessaire du littéraire </a:t>
            </a:r>
          </a:p>
          <a:p>
            <a:r>
              <a:rPr lang="fr-CA" dirty="0" smtClean="0"/>
              <a:t>2) le texte littéraire a un seul auteur qui coïncide avec une personne </a:t>
            </a:r>
          </a:p>
          <a:p>
            <a:r>
              <a:rPr lang="fr-CA" dirty="0" smtClean="0"/>
              <a:t>3) le sens d’un texte coïncide avec l’intention de l’auteur</a:t>
            </a:r>
          </a:p>
          <a:p>
            <a:endParaRPr lang="fr-CA" dirty="0"/>
          </a:p>
        </p:txBody>
      </p:sp>
    </p:spTree>
    <p:extLst>
      <p:ext uri="{BB962C8B-B14F-4D97-AF65-F5344CB8AC3E}">
        <p14:creationId xmlns:p14="http://schemas.microsoft.com/office/powerpoint/2010/main" val="2015415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CA" dirty="0" smtClean="0"/>
              <a:t>1) Pourquoi la première proposition est discutable?</a:t>
            </a:r>
            <a:endParaRPr lang="fr-CA" dirty="0"/>
          </a:p>
        </p:txBody>
      </p:sp>
      <p:sp>
        <p:nvSpPr>
          <p:cNvPr id="3" name="Segnaposto contenuto 2"/>
          <p:cNvSpPr>
            <a:spLocks noGrp="1"/>
          </p:cNvSpPr>
          <p:nvPr>
            <p:ph idx="1"/>
          </p:nvPr>
        </p:nvSpPr>
        <p:spPr/>
        <p:txBody>
          <a:bodyPr>
            <a:normAutofit lnSpcReduction="10000"/>
          </a:bodyPr>
          <a:lstStyle/>
          <a:p>
            <a:r>
              <a:rPr lang="fr-CA" dirty="0" smtClean="0"/>
              <a:t>Homère et toute la littérature née dans un contexte d’oralité </a:t>
            </a:r>
          </a:p>
          <a:p>
            <a:r>
              <a:rPr lang="fr-CA" dirty="0" smtClean="0"/>
              <a:t>Moyen Age (auteur vs. scribe/copiste)</a:t>
            </a:r>
          </a:p>
          <a:p>
            <a:r>
              <a:rPr lang="fr-CA" dirty="0" smtClean="0"/>
              <a:t>Importance récente de la notion d’auteur simultanément à la modernité et l’affirmation de la bourgeoisie</a:t>
            </a:r>
          </a:p>
          <a:p>
            <a:r>
              <a:rPr lang="fr-CA" dirty="0" smtClean="0"/>
              <a:t>Littérature du XXème siècle / désacralisation de la notion d’auteur </a:t>
            </a:r>
          </a:p>
          <a:p>
            <a:r>
              <a:rPr lang="fr-CA" dirty="0" smtClean="0"/>
              <a:t>Es. Pessoa / surréalisme / Wu Ming </a:t>
            </a:r>
            <a:endParaRPr lang="fr-CA" dirty="0"/>
          </a:p>
        </p:txBody>
      </p:sp>
    </p:spTree>
    <p:extLst>
      <p:ext uri="{BB962C8B-B14F-4D97-AF65-F5344CB8AC3E}">
        <p14:creationId xmlns:p14="http://schemas.microsoft.com/office/powerpoint/2010/main" val="2745324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4251"/>
          </a:xfrm>
        </p:spPr>
        <p:style>
          <a:lnRef idx="1">
            <a:schemeClr val="accent5"/>
          </a:lnRef>
          <a:fillRef idx="2">
            <a:schemeClr val="accent5"/>
          </a:fillRef>
          <a:effectRef idx="1">
            <a:schemeClr val="accent5"/>
          </a:effectRef>
          <a:fontRef idx="minor">
            <a:schemeClr val="dk1"/>
          </a:fontRef>
        </p:style>
        <p:txBody>
          <a:bodyPr>
            <a:normAutofit/>
          </a:bodyPr>
          <a:lstStyle/>
          <a:p>
            <a:r>
              <a:rPr lang="it-IT" sz="3500" dirty="0" smtClean="0"/>
              <a:t>2) </a:t>
            </a:r>
            <a:r>
              <a:rPr lang="it-IT" sz="3500" dirty="0" err="1" smtClean="0"/>
              <a:t>Pourquoi</a:t>
            </a:r>
            <a:r>
              <a:rPr lang="it-IT" sz="3500" dirty="0" smtClean="0"/>
              <a:t> la </a:t>
            </a:r>
            <a:r>
              <a:rPr lang="it-IT" sz="3500" dirty="0" err="1" smtClean="0"/>
              <a:t>deuxième</a:t>
            </a:r>
            <a:r>
              <a:rPr lang="it-IT" sz="3500" dirty="0"/>
              <a:t> </a:t>
            </a:r>
            <a:r>
              <a:rPr lang="it-IT" sz="3500" dirty="0" smtClean="0"/>
              <a:t>est </a:t>
            </a:r>
            <a:r>
              <a:rPr lang="it-IT" sz="3500" dirty="0" err="1" smtClean="0"/>
              <a:t>discutable</a:t>
            </a:r>
            <a:r>
              <a:rPr lang="it-IT" sz="3500" dirty="0" smtClean="0"/>
              <a:t>? </a:t>
            </a:r>
            <a:endParaRPr lang="it-IT" sz="3500" dirty="0"/>
          </a:p>
        </p:txBody>
      </p:sp>
      <p:sp>
        <p:nvSpPr>
          <p:cNvPr id="3" name="Segnaposto contenuto 2"/>
          <p:cNvSpPr>
            <a:spLocks noGrp="1"/>
          </p:cNvSpPr>
          <p:nvPr>
            <p:ph idx="1"/>
          </p:nvPr>
        </p:nvSpPr>
        <p:spPr/>
        <p:txBody>
          <a:bodyPr>
            <a:normAutofit fontScale="92500" lnSpcReduction="10000"/>
          </a:bodyPr>
          <a:lstStyle/>
          <a:p>
            <a:r>
              <a:rPr lang="fr-CA" dirty="0" smtClean="0"/>
              <a:t>Le texte littéraire n’est pas uniquement le produit d’un </a:t>
            </a:r>
            <a:r>
              <a:rPr lang="fr-CA" dirty="0" err="1" smtClean="0"/>
              <a:t>individue</a:t>
            </a:r>
            <a:r>
              <a:rPr lang="fr-CA" dirty="0" smtClean="0"/>
              <a:t>, mais de nombreux facteurs. Lesquels? </a:t>
            </a:r>
          </a:p>
          <a:p>
            <a:r>
              <a:rPr lang="fr-CA" dirty="0" smtClean="0"/>
              <a:t>Ex. de Barthes</a:t>
            </a:r>
          </a:p>
          <a:p>
            <a:r>
              <a:rPr lang="fr-CA" dirty="0" smtClean="0"/>
              <a:t>“C’était la femme, avec ses peurs soudaines, ses caprices sans raisons, ses troubles instinctifs, ses audaces sans cause, ses bravades et sa délicieuse finesse de sentiments » (Balzac, </a:t>
            </a:r>
            <a:r>
              <a:rPr lang="fr-CA" i="1" dirty="0" smtClean="0"/>
              <a:t>Sarrasine</a:t>
            </a:r>
            <a:r>
              <a:rPr lang="fr-CA" dirty="0" smtClean="0"/>
              <a:t>) (personnage: castrat travesti)</a:t>
            </a:r>
          </a:p>
          <a:p>
            <a:r>
              <a:rPr lang="fr-CA" dirty="0" smtClean="0"/>
              <a:t>Qui parle ainsi? – se demande Barthes</a:t>
            </a:r>
          </a:p>
          <a:p>
            <a:endParaRPr lang="fr-CA" dirty="0" smtClean="0"/>
          </a:p>
          <a:p>
            <a:endParaRPr lang="fr-CA" dirty="0"/>
          </a:p>
        </p:txBody>
      </p:sp>
    </p:spTree>
    <p:extLst>
      <p:ext uri="{BB962C8B-B14F-4D97-AF65-F5344CB8AC3E}">
        <p14:creationId xmlns:p14="http://schemas.microsoft.com/office/powerpoint/2010/main" val="83813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fr-CA" dirty="0" smtClean="0"/>
              <a:t>Est-ce le héros de la nouvelle, intéressé à ignorer le castrat qui se cache sous la femme? Est-ce l’individu Balzac, pourvu par son expérience personnelle d’une philosophie </a:t>
            </a:r>
            <a:r>
              <a:rPr lang="fr-CA" dirty="0" err="1" smtClean="0"/>
              <a:t>dela</a:t>
            </a:r>
            <a:r>
              <a:rPr lang="fr-CA" dirty="0" smtClean="0"/>
              <a:t> femme? Est-ce l’auteur Balzac, professant des idées littéraires sur la féminité? Est-ce la sagesse universelle? La psychologie romantique?  (Barthes)</a:t>
            </a:r>
            <a:endParaRPr lang="fr-CA" dirty="0"/>
          </a:p>
        </p:txBody>
      </p:sp>
    </p:spTree>
    <p:extLst>
      <p:ext uri="{BB962C8B-B14F-4D97-AF65-F5344CB8AC3E}">
        <p14:creationId xmlns:p14="http://schemas.microsoft.com/office/powerpoint/2010/main" val="12203299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780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it-IT" dirty="0" err="1" smtClean="0"/>
              <a:t>Pourquoi</a:t>
            </a:r>
            <a:r>
              <a:rPr lang="it-IT" dirty="0" smtClean="0"/>
              <a:t> la </a:t>
            </a:r>
            <a:r>
              <a:rPr lang="it-IT" dirty="0" err="1" smtClean="0"/>
              <a:t>troisième</a:t>
            </a:r>
            <a:r>
              <a:rPr lang="it-IT" dirty="0" smtClean="0"/>
              <a:t> est </a:t>
            </a:r>
            <a:r>
              <a:rPr lang="it-IT" dirty="0" err="1" smtClean="0"/>
              <a:t>discutable</a:t>
            </a:r>
            <a:r>
              <a:rPr lang="it-IT" dirty="0" smtClean="0"/>
              <a:t>?</a:t>
            </a:r>
            <a:endParaRPr lang="it-IT" dirty="0"/>
          </a:p>
        </p:txBody>
      </p:sp>
      <p:sp>
        <p:nvSpPr>
          <p:cNvPr id="3" name="Segnaposto contenuto 2"/>
          <p:cNvSpPr>
            <a:spLocks noGrp="1"/>
          </p:cNvSpPr>
          <p:nvPr>
            <p:ph idx="1"/>
          </p:nvPr>
        </p:nvSpPr>
        <p:spPr/>
        <p:txBody>
          <a:bodyPr/>
          <a:lstStyle/>
          <a:p>
            <a:r>
              <a:rPr lang="fr-CA" dirty="0" smtClean="0"/>
              <a:t>Psychologisme </a:t>
            </a:r>
          </a:p>
          <a:p>
            <a:r>
              <a:rPr lang="fr-CA" dirty="0" smtClean="0"/>
              <a:t>« l’œuvre de Baudelaire, c’est l’échec de l’homme Baudelaire, celle de Van Gogh, c’est sa folie, celle de </a:t>
            </a:r>
            <a:r>
              <a:rPr lang="fr-CA" dirty="0" err="1" smtClean="0"/>
              <a:t>Tchaikowski</a:t>
            </a:r>
            <a:r>
              <a:rPr lang="fr-CA" dirty="0" smtClean="0"/>
              <a:t>, c’est son vice »</a:t>
            </a:r>
          </a:p>
          <a:p>
            <a:r>
              <a:rPr lang="fr-CA" dirty="0" smtClean="0"/>
              <a:t>Caractère tyrannique de l’intention de l’auteur (Auteur-Dieu)</a:t>
            </a:r>
            <a:endParaRPr lang="fr-CA" dirty="0"/>
          </a:p>
        </p:txBody>
      </p:sp>
    </p:spTree>
    <p:extLst>
      <p:ext uri="{BB962C8B-B14F-4D97-AF65-F5344CB8AC3E}">
        <p14:creationId xmlns:p14="http://schemas.microsoft.com/office/powerpoint/2010/main" val="2462766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882"/>
            <a:ext cx="8229600" cy="1569582"/>
          </a:xfrm>
        </p:spPr>
        <p:style>
          <a:lnRef idx="1">
            <a:schemeClr val="accent5"/>
          </a:lnRef>
          <a:fillRef idx="2">
            <a:schemeClr val="accent5"/>
          </a:fillRef>
          <a:effectRef idx="1">
            <a:schemeClr val="accent5"/>
          </a:effectRef>
          <a:fontRef idx="minor">
            <a:schemeClr val="dk1"/>
          </a:fontRef>
        </p:style>
        <p:txBody>
          <a:bodyPr>
            <a:normAutofit/>
          </a:bodyPr>
          <a:lstStyle/>
          <a:p>
            <a:r>
              <a:rPr lang="fr-FR" sz="3700" dirty="0"/>
              <a:t>Quels sont les « effets », les conséquences de la théorie de Barthes ? </a:t>
            </a:r>
            <a:endParaRPr lang="it-IT" sz="3700" dirty="0"/>
          </a:p>
        </p:txBody>
      </p:sp>
      <p:sp>
        <p:nvSpPr>
          <p:cNvPr id="3" name="Segnaposto contenuto 2"/>
          <p:cNvSpPr>
            <a:spLocks noGrp="1"/>
          </p:cNvSpPr>
          <p:nvPr>
            <p:ph idx="1"/>
          </p:nvPr>
        </p:nvSpPr>
        <p:spPr>
          <a:xfrm>
            <a:off x="457200" y="2037642"/>
            <a:ext cx="8229600" cy="2864343"/>
          </a:xfrm>
        </p:spPr>
        <p:txBody>
          <a:bodyPr/>
          <a:lstStyle/>
          <a:p>
            <a:r>
              <a:rPr lang="fr-CA" dirty="0" smtClean="0"/>
              <a:t>Rendre au lecteur le rôle qu’il mérite </a:t>
            </a:r>
            <a:r>
              <a:rPr lang="fr-CA" dirty="0" smtClean="0">
                <a:sym typeface="Wingdings"/>
              </a:rPr>
              <a:t> ouvrir les possibilités d’interprétation</a:t>
            </a:r>
            <a:endParaRPr lang="fr-CA" dirty="0" smtClean="0"/>
          </a:p>
          <a:p>
            <a:r>
              <a:rPr lang="fr-CA" dirty="0" smtClean="0"/>
              <a:t>“L’unité d’un texte n’est pas dans son origine, mais dans sa destination”. (p. 66)</a:t>
            </a:r>
          </a:p>
          <a:p>
            <a:pPr marL="0" indent="0">
              <a:buNone/>
            </a:pPr>
            <a:endParaRPr lang="fr-CA" dirty="0"/>
          </a:p>
        </p:txBody>
      </p:sp>
    </p:spTree>
    <p:extLst>
      <p:ext uri="{BB962C8B-B14F-4D97-AF65-F5344CB8AC3E}">
        <p14:creationId xmlns:p14="http://schemas.microsoft.com/office/powerpoint/2010/main" val="2248652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890"/>
            <a:ext cx="8229600" cy="5505274"/>
          </a:xfrm>
        </p:spPr>
        <p:txBody>
          <a:bodyPr>
            <a:normAutofit/>
          </a:bodyPr>
          <a:lstStyle/>
          <a:p>
            <a:r>
              <a:rPr lang="fr-CA" b="1" dirty="0" smtClean="0"/>
              <a:t>2) Approche relativiste  </a:t>
            </a:r>
          </a:p>
          <a:p>
            <a:r>
              <a:rPr lang="fr-CA" dirty="0" smtClean="0"/>
              <a:t>La littérature n’est pas un langage spécifique. D’autres langages partagent avec elle des procédés formels</a:t>
            </a:r>
          </a:p>
          <a:p>
            <a:r>
              <a:rPr lang="fr-CA" dirty="0" smtClean="0"/>
              <a:t>Affirmer que d’autres textes non littéraires, tels que la publicité, la philosophie, l’histoire, manifestent une littérarité signifie compliquer la distinction entre phénomène littéraire et non littéraire.  </a:t>
            </a:r>
          </a:p>
        </p:txBody>
      </p:sp>
    </p:spTree>
    <p:extLst>
      <p:ext uri="{BB962C8B-B14F-4D97-AF65-F5344CB8AC3E}">
        <p14:creationId xmlns:p14="http://schemas.microsoft.com/office/powerpoint/2010/main" val="3044689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04"/>
            <a:ext cx="8229600" cy="946764"/>
          </a:xfrm>
        </p:spPr>
        <p:style>
          <a:lnRef idx="1">
            <a:schemeClr val="accent5"/>
          </a:lnRef>
          <a:fillRef idx="2">
            <a:schemeClr val="accent5"/>
          </a:fillRef>
          <a:effectRef idx="1">
            <a:schemeClr val="accent5"/>
          </a:effectRef>
          <a:fontRef idx="minor">
            <a:schemeClr val="dk1"/>
          </a:fontRef>
        </p:style>
        <p:txBody>
          <a:bodyPr/>
          <a:lstStyle/>
          <a:p>
            <a:r>
              <a:rPr lang="it-IT" dirty="0" smtClean="0"/>
              <a:t>En </a:t>
            </a:r>
            <a:r>
              <a:rPr lang="it-IT" dirty="0" err="1" smtClean="0"/>
              <a:t>conclusion</a:t>
            </a:r>
            <a:r>
              <a:rPr lang="it-IT" dirty="0" smtClean="0"/>
              <a:t>…</a:t>
            </a:r>
            <a:endParaRPr lang="it-IT" dirty="0"/>
          </a:p>
        </p:txBody>
      </p:sp>
      <p:sp>
        <p:nvSpPr>
          <p:cNvPr id="3" name="Segnaposto contenuto 2"/>
          <p:cNvSpPr>
            <a:spLocks noGrp="1"/>
          </p:cNvSpPr>
          <p:nvPr>
            <p:ph idx="1"/>
          </p:nvPr>
        </p:nvSpPr>
        <p:spPr>
          <a:xfrm>
            <a:off x="457200" y="1057978"/>
            <a:ext cx="8229600" cy="5634146"/>
          </a:xfrm>
        </p:spPr>
        <p:txBody>
          <a:bodyPr>
            <a:noAutofit/>
          </a:bodyPr>
          <a:lstStyle/>
          <a:p>
            <a:r>
              <a:rPr lang="fr-CA" sz="2300" dirty="0" smtClean="0"/>
              <a:t>1) la théorie de Barthes est analytique et spéculative</a:t>
            </a:r>
          </a:p>
          <a:p>
            <a:r>
              <a:rPr lang="fr-CA" sz="2300" dirty="0" smtClean="0"/>
              <a:t>2) elle est critique du sens commun (met en discussion l’identité entre l’intention de l’auteur et le sens d’un texte) </a:t>
            </a:r>
          </a:p>
          <a:p>
            <a:r>
              <a:rPr lang="fr-CA" sz="2300" dirty="0" smtClean="0"/>
              <a:t>3) elle est réflexive (elle s’interroge sur les catégories du littéraire: qu’est-ce qu’un auteur? Quel est son rôle? Et quel est le rôle du lecteur?)</a:t>
            </a:r>
          </a:p>
          <a:p>
            <a:r>
              <a:rPr lang="fr-CA" sz="2300" dirty="0" smtClean="0"/>
              <a:t>4) est ouverte et falsifiable, elle sollicite des investigations ultérieures (ok, le sens d’un texte dépend du lecteur, mais où la liberté du lecteur s’</a:t>
            </a:r>
            <a:r>
              <a:rPr lang="fr-CA" sz="2300" dirty="0" err="1" smtClean="0"/>
              <a:t>arrete</a:t>
            </a:r>
            <a:r>
              <a:rPr lang="fr-CA" sz="2300" dirty="0" smtClean="0"/>
              <a:t>-t-elle? Le lecteur, a-t-il une liberté absolue? Comment le lecteur lit un texte? Selon quelles pratiques et procédures? De quel lecteur sommes-nous en train de parler? D’un lecteur/individu? D’une communauté de lecteurs?) </a:t>
            </a:r>
          </a:p>
          <a:p>
            <a:r>
              <a:rPr lang="fr-CA" sz="2300" dirty="0" smtClean="0">
                <a:sym typeface="Wingdings"/>
              </a:rPr>
              <a:t>5) elle est potentiellement interdisciplinaire  auteur d’un texte littéraire vs. auteur d’un texte philosophique/scientifique </a:t>
            </a:r>
            <a:endParaRPr lang="fr-CA" sz="2300" dirty="0" smtClean="0"/>
          </a:p>
          <a:p>
            <a:endParaRPr lang="fr-CA" sz="2300" dirty="0" smtClean="0"/>
          </a:p>
        </p:txBody>
      </p:sp>
    </p:spTree>
    <p:extLst>
      <p:ext uri="{BB962C8B-B14F-4D97-AF65-F5344CB8AC3E}">
        <p14:creationId xmlns:p14="http://schemas.microsoft.com/office/powerpoint/2010/main" val="3707964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66758"/>
          </a:xfrm>
        </p:spPr>
        <p:style>
          <a:lnRef idx="1">
            <a:schemeClr val="accent5"/>
          </a:lnRef>
          <a:fillRef idx="2">
            <a:schemeClr val="accent5"/>
          </a:fillRef>
          <a:effectRef idx="1">
            <a:schemeClr val="accent5"/>
          </a:effectRef>
          <a:fontRef idx="minor">
            <a:schemeClr val="dk1"/>
          </a:fontRef>
        </p:style>
        <p:txBody>
          <a:bodyPr>
            <a:normAutofit/>
          </a:bodyPr>
          <a:lstStyle/>
          <a:p>
            <a:r>
              <a:rPr lang="it-IT" sz="3000" dirty="0" err="1" smtClean="0"/>
              <a:t>Suivons</a:t>
            </a:r>
            <a:r>
              <a:rPr lang="it-IT" sz="3000" dirty="0" smtClean="0"/>
              <a:t> </a:t>
            </a:r>
            <a:r>
              <a:rPr lang="it-IT" sz="3000" dirty="0" err="1" smtClean="0"/>
              <a:t>Barthes</a:t>
            </a:r>
            <a:r>
              <a:rPr lang="it-IT" sz="3000" dirty="0" smtClean="0"/>
              <a:t> </a:t>
            </a:r>
            <a:r>
              <a:rPr lang="it-IT" sz="3000" dirty="0" err="1" smtClean="0"/>
              <a:t>jusqu’au</a:t>
            </a:r>
            <a:r>
              <a:rPr lang="it-IT" sz="3000" dirty="0" smtClean="0"/>
              <a:t> </a:t>
            </a:r>
            <a:r>
              <a:rPr lang="it-IT" sz="3000" dirty="0" err="1" smtClean="0"/>
              <a:t>bout</a:t>
            </a:r>
            <a:r>
              <a:rPr lang="it-IT" sz="3000" dirty="0" smtClean="0"/>
              <a:t>… </a:t>
            </a:r>
            <a:r>
              <a:rPr lang="it-IT" sz="3000" dirty="0" smtClean="0">
                <a:sym typeface="Wingdings"/>
              </a:rPr>
              <a:t></a:t>
            </a:r>
            <a:endParaRPr lang="it-IT" sz="3000" dirty="0"/>
          </a:p>
        </p:txBody>
      </p:sp>
      <p:sp>
        <p:nvSpPr>
          <p:cNvPr id="3" name="Segnaposto contenuto 2"/>
          <p:cNvSpPr>
            <a:spLocks noGrp="1"/>
          </p:cNvSpPr>
          <p:nvPr>
            <p:ph idx="1"/>
          </p:nvPr>
        </p:nvSpPr>
        <p:spPr/>
        <p:txBody>
          <a:bodyPr>
            <a:normAutofit fontScale="85000" lnSpcReduction="20000"/>
          </a:bodyPr>
          <a:lstStyle/>
          <a:p>
            <a:endParaRPr lang="fr-CA" u="sng" dirty="0" smtClean="0"/>
          </a:p>
          <a:p>
            <a:r>
              <a:rPr lang="fr-CA" u="sng" dirty="0" smtClean="0"/>
              <a:t>Qui parle dans le texte de Barthes? Qui est l’auteur de ce texte? Quelles sont les conditions de possibilité de son discours? </a:t>
            </a:r>
          </a:p>
          <a:p>
            <a:r>
              <a:rPr lang="fr-CA" dirty="0" smtClean="0"/>
              <a:t>Sa théorie est en ligne avec les courants critiques du formalisme et du </a:t>
            </a:r>
            <a:r>
              <a:rPr lang="fr-CA" i="1" dirty="0" smtClean="0"/>
              <a:t>New </a:t>
            </a:r>
            <a:r>
              <a:rPr lang="fr-CA" i="1" dirty="0" err="1" smtClean="0"/>
              <a:t>Criticism</a:t>
            </a:r>
            <a:r>
              <a:rPr lang="fr-CA" i="1" dirty="0" smtClean="0"/>
              <a:t> </a:t>
            </a:r>
            <a:r>
              <a:rPr lang="fr-CA" dirty="0" smtClean="0"/>
              <a:t>américain / contre </a:t>
            </a:r>
            <a:r>
              <a:rPr lang="fr-CA" b="1" i="1" dirty="0" err="1" smtClean="0"/>
              <a:t>Intentional</a:t>
            </a:r>
            <a:r>
              <a:rPr lang="fr-CA" b="1" i="1" dirty="0" smtClean="0"/>
              <a:t> </a:t>
            </a:r>
            <a:r>
              <a:rPr lang="fr-CA" b="1" i="1" dirty="0" err="1" smtClean="0"/>
              <a:t>fallacy</a:t>
            </a:r>
            <a:endParaRPr lang="fr-CA" b="1" dirty="0" smtClean="0"/>
          </a:p>
          <a:p>
            <a:r>
              <a:rPr lang="fr-CA" dirty="0" smtClean="0"/>
              <a:t>Son essai a été écrit et publié en 1968 … ! </a:t>
            </a:r>
          </a:p>
          <a:p>
            <a:r>
              <a:rPr lang="fr-CA" dirty="0" smtClean="0"/>
              <a:t>Lexique anti-tyrannique </a:t>
            </a:r>
            <a:r>
              <a:rPr lang="fr-CA" dirty="0" smtClean="0">
                <a:latin typeface="ＭＳ ゴシック"/>
                <a:ea typeface="ＭＳ ゴシック"/>
                <a:cs typeface="ＭＳ ゴシック"/>
              </a:rPr>
              <a:t>≅</a:t>
            </a:r>
            <a:r>
              <a:rPr lang="fr-CA" dirty="0"/>
              <a:t> </a:t>
            </a:r>
            <a:r>
              <a:rPr lang="fr-CA" dirty="0" smtClean="0"/>
              <a:t>protestations des étudiants et des ouvriers contre le système (l’intention de l’auteur est tyrannique, tuer l’auteur-Dieu, mettre en discussion son autorité, libérer le lecteur)</a:t>
            </a:r>
            <a:endParaRPr lang="fr-CA" dirty="0"/>
          </a:p>
        </p:txBody>
      </p:sp>
    </p:spTree>
    <p:extLst>
      <p:ext uri="{BB962C8B-B14F-4D97-AF65-F5344CB8AC3E}">
        <p14:creationId xmlns:p14="http://schemas.microsoft.com/office/powerpoint/2010/main" val="2294551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4251"/>
          </a:xfrm>
        </p:spPr>
        <p:style>
          <a:lnRef idx="1">
            <a:schemeClr val="accent2"/>
          </a:lnRef>
          <a:fillRef idx="2">
            <a:schemeClr val="accent2"/>
          </a:fillRef>
          <a:effectRef idx="1">
            <a:schemeClr val="accent2"/>
          </a:effectRef>
          <a:fontRef idx="minor">
            <a:schemeClr val="dk1"/>
          </a:fontRef>
        </p:style>
        <p:txBody>
          <a:bodyPr>
            <a:normAutofit/>
          </a:bodyPr>
          <a:lstStyle/>
          <a:p>
            <a:r>
              <a:rPr lang="it-IT" sz="3000" dirty="0" smtClean="0"/>
              <a:t>D’</a:t>
            </a:r>
            <a:r>
              <a:rPr lang="it-IT" sz="3000" dirty="0" err="1" smtClean="0"/>
              <a:t>autres</a:t>
            </a:r>
            <a:r>
              <a:rPr lang="it-IT" sz="3000" dirty="0" smtClean="0"/>
              <a:t> </a:t>
            </a:r>
            <a:r>
              <a:rPr lang="it-IT" sz="3000" dirty="0" err="1"/>
              <a:t>l</a:t>
            </a:r>
            <a:r>
              <a:rPr lang="it-IT" sz="3000" dirty="0" err="1" smtClean="0"/>
              <a:t>ectures</a:t>
            </a:r>
            <a:r>
              <a:rPr lang="it-IT" sz="3000" dirty="0" smtClean="0"/>
              <a:t> </a:t>
            </a:r>
            <a:r>
              <a:rPr lang="it-IT" sz="3000" dirty="0" err="1" smtClean="0"/>
              <a:t>sur</a:t>
            </a:r>
            <a:r>
              <a:rPr lang="it-IT" sz="3000" dirty="0" smtClean="0"/>
              <a:t> la </a:t>
            </a:r>
            <a:r>
              <a:rPr lang="it-IT" sz="3000" dirty="0" err="1" smtClean="0"/>
              <a:t>question</a:t>
            </a:r>
            <a:r>
              <a:rPr lang="it-IT" sz="3000" dirty="0" smtClean="0"/>
              <a:t> de l’</a:t>
            </a:r>
            <a:r>
              <a:rPr lang="it-IT" sz="3000" dirty="0" err="1" smtClean="0"/>
              <a:t>auteur</a:t>
            </a:r>
            <a:endParaRPr lang="it-IT" sz="3000" dirty="0"/>
          </a:p>
        </p:txBody>
      </p:sp>
      <p:sp>
        <p:nvSpPr>
          <p:cNvPr id="3" name="Segnaposto contenuto 2"/>
          <p:cNvSpPr>
            <a:spLocks noGrp="1"/>
          </p:cNvSpPr>
          <p:nvPr>
            <p:ph idx="1"/>
          </p:nvPr>
        </p:nvSpPr>
        <p:spPr/>
        <p:txBody>
          <a:bodyPr>
            <a:normAutofit fontScale="70000" lnSpcReduction="20000"/>
          </a:bodyPr>
          <a:lstStyle/>
          <a:p>
            <a:r>
              <a:rPr lang="it-IT" b="1" dirty="0" err="1" smtClean="0"/>
              <a:t>Wimsatt</a:t>
            </a:r>
            <a:r>
              <a:rPr lang="it-IT" b="1" dirty="0" smtClean="0"/>
              <a:t>, </a:t>
            </a:r>
            <a:r>
              <a:rPr lang="it-IT" b="1" dirty="0" err="1" smtClean="0"/>
              <a:t>Beardsley</a:t>
            </a:r>
            <a:r>
              <a:rPr lang="it-IT" b="1" dirty="0" smtClean="0"/>
              <a:t>, </a:t>
            </a:r>
            <a:r>
              <a:rPr lang="it-IT" dirty="0" smtClean="0"/>
              <a:t>”The </a:t>
            </a:r>
            <a:r>
              <a:rPr lang="it-IT" dirty="0" err="1" smtClean="0"/>
              <a:t>Intentional</a:t>
            </a:r>
            <a:r>
              <a:rPr lang="it-IT" dirty="0" smtClean="0"/>
              <a:t> </a:t>
            </a:r>
            <a:r>
              <a:rPr lang="it-IT" dirty="0" err="1" smtClean="0"/>
              <a:t>fallacy</a:t>
            </a:r>
            <a:r>
              <a:rPr lang="it-IT" dirty="0" smtClean="0"/>
              <a:t>” (1946) in </a:t>
            </a:r>
            <a:r>
              <a:rPr lang="it-IT" dirty="0" err="1" smtClean="0"/>
              <a:t>Beardsley</a:t>
            </a:r>
            <a:r>
              <a:rPr lang="it-IT" dirty="0" smtClean="0"/>
              <a:t>, </a:t>
            </a:r>
            <a:r>
              <a:rPr lang="it-IT" i="1" dirty="0" smtClean="0"/>
              <a:t>The </a:t>
            </a:r>
            <a:r>
              <a:rPr lang="it-IT" i="1" dirty="0" err="1" smtClean="0"/>
              <a:t>Verbal</a:t>
            </a:r>
            <a:r>
              <a:rPr lang="it-IT" i="1" dirty="0" smtClean="0"/>
              <a:t> </a:t>
            </a:r>
            <a:r>
              <a:rPr lang="it-IT" i="1" dirty="0" err="1" smtClean="0"/>
              <a:t>Icon</a:t>
            </a:r>
            <a:r>
              <a:rPr lang="it-IT" i="1" dirty="0" smtClean="0"/>
              <a:t>. </a:t>
            </a:r>
            <a:r>
              <a:rPr lang="it-IT" i="1" dirty="0" err="1" smtClean="0"/>
              <a:t>Studies</a:t>
            </a:r>
            <a:r>
              <a:rPr lang="it-IT" i="1" dirty="0" smtClean="0"/>
              <a:t> in the </a:t>
            </a:r>
            <a:r>
              <a:rPr lang="it-IT" i="1" dirty="0" err="1" smtClean="0"/>
              <a:t>Meaning</a:t>
            </a:r>
            <a:r>
              <a:rPr lang="it-IT" i="1" dirty="0" smtClean="0"/>
              <a:t> of </a:t>
            </a:r>
            <a:r>
              <a:rPr lang="it-IT" i="1" dirty="0" err="1" smtClean="0"/>
              <a:t>Poetry</a:t>
            </a:r>
            <a:r>
              <a:rPr lang="it-IT" dirty="0" smtClean="0"/>
              <a:t>, pp. 3-39</a:t>
            </a:r>
          </a:p>
          <a:p>
            <a:r>
              <a:rPr lang="it-IT" b="1" dirty="0" smtClean="0"/>
              <a:t>Michel </a:t>
            </a:r>
            <a:r>
              <a:rPr lang="it-IT" b="1" dirty="0"/>
              <a:t>Foucault, </a:t>
            </a:r>
            <a:r>
              <a:rPr lang="it-IT" dirty="0" smtClean="0"/>
              <a:t>“</a:t>
            </a:r>
            <a:r>
              <a:rPr lang="it-IT" dirty="0" err="1" smtClean="0"/>
              <a:t>qu’est</a:t>
            </a:r>
            <a:r>
              <a:rPr lang="it-IT" dirty="0" smtClean="0"/>
              <a:t>-ce </a:t>
            </a:r>
            <a:r>
              <a:rPr lang="it-IT" dirty="0" err="1" smtClean="0"/>
              <a:t>qu’un</a:t>
            </a:r>
            <a:r>
              <a:rPr lang="it-IT" dirty="0" smtClean="0"/>
              <a:t> </a:t>
            </a:r>
            <a:r>
              <a:rPr lang="it-IT" dirty="0" err="1" smtClean="0"/>
              <a:t>auteur</a:t>
            </a:r>
            <a:r>
              <a:rPr lang="it-IT" dirty="0" smtClean="0"/>
              <a:t>? </a:t>
            </a:r>
            <a:r>
              <a:rPr lang="it-IT" dirty="0"/>
              <a:t>”, 1969 (su </a:t>
            </a:r>
            <a:r>
              <a:rPr lang="it-IT" dirty="0" err="1"/>
              <a:t>moodle</a:t>
            </a:r>
            <a:r>
              <a:rPr lang="it-IT" dirty="0"/>
              <a:t>)</a:t>
            </a:r>
          </a:p>
          <a:p>
            <a:r>
              <a:rPr lang="it-IT" b="1" dirty="0" smtClean="0"/>
              <a:t>Antoine </a:t>
            </a:r>
            <a:r>
              <a:rPr lang="it-IT" b="1" dirty="0"/>
              <a:t>Compagnon</a:t>
            </a:r>
            <a:r>
              <a:rPr lang="it-IT" dirty="0"/>
              <a:t>, </a:t>
            </a:r>
            <a:r>
              <a:rPr lang="it-IT" i="1" dirty="0"/>
              <a:t>“</a:t>
            </a:r>
            <a:r>
              <a:rPr lang="it-IT" i="1" dirty="0" err="1" smtClean="0"/>
              <a:t>L’auteur</a:t>
            </a:r>
            <a:r>
              <a:rPr lang="it-IT" dirty="0" smtClean="0"/>
              <a:t>”</a:t>
            </a:r>
            <a:r>
              <a:rPr lang="it-IT" dirty="0"/>
              <a:t>, </a:t>
            </a:r>
            <a:r>
              <a:rPr lang="it-IT" dirty="0" err="1" smtClean="0"/>
              <a:t>dans</a:t>
            </a:r>
            <a:r>
              <a:rPr lang="it-IT" dirty="0" smtClean="0"/>
              <a:t> </a:t>
            </a:r>
            <a:r>
              <a:rPr lang="it-IT" i="1" dirty="0" smtClean="0"/>
              <a:t>Le </a:t>
            </a:r>
            <a:r>
              <a:rPr lang="it-IT" i="1" dirty="0" err="1"/>
              <a:t>D</a:t>
            </a:r>
            <a:r>
              <a:rPr lang="it-IT" i="1" dirty="0" err="1" smtClean="0"/>
              <a:t>émon</a:t>
            </a:r>
            <a:r>
              <a:rPr lang="it-IT" i="1" dirty="0" smtClean="0"/>
              <a:t> de la </a:t>
            </a:r>
            <a:r>
              <a:rPr lang="it-IT" i="1" dirty="0" err="1" smtClean="0"/>
              <a:t>théorie</a:t>
            </a:r>
            <a:r>
              <a:rPr lang="it-IT" dirty="0" smtClean="0"/>
              <a:t>, </a:t>
            </a:r>
            <a:r>
              <a:rPr lang="it-IT" dirty="0"/>
              <a:t>2000</a:t>
            </a:r>
            <a:r>
              <a:rPr lang="it-IT" dirty="0" smtClean="0"/>
              <a:t>.</a:t>
            </a:r>
            <a:endParaRPr lang="it-IT" b="1" dirty="0" smtClean="0"/>
          </a:p>
          <a:p>
            <a:r>
              <a:rPr lang="it-IT" b="1" dirty="0" smtClean="0"/>
              <a:t>Carla Benedetti</a:t>
            </a:r>
            <a:r>
              <a:rPr lang="it-IT" dirty="0" smtClean="0"/>
              <a:t>, </a:t>
            </a:r>
            <a:r>
              <a:rPr lang="it-IT" i="1" dirty="0" smtClean="0"/>
              <a:t>L’ombra lunga dell’autore</a:t>
            </a:r>
            <a:r>
              <a:rPr lang="it-IT" dirty="0" smtClean="0"/>
              <a:t>. </a:t>
            </a:r>
            <a:r>
              <a:rPr lang="it-IT" i="1" dirty="0" smtClean="0"/>
              <a:t>Indagine su una figura cancellata, </a:t>
            </a:r>
            <a:r>
              <a:rPr lang="it-IT" dirty="0" smtClean="0"/>
              <a:t>Feltrinelli, 1999. </a:t>
            </a:r>
            <a:endParaRPr lang="it-IT" i="1" dirty="0" smtClean="0"/>
          </a:p>
          <a:p>
            <a:r>
              <a:rPr lang="it-IT" b="1" dirty="0" smtClean="0"/>
              <a:t>Sean Burke</a:t>
            </a:r>
            <a:r>
              <a:rPr lang="it-IT" dirty="0" smtClean="0"/>
              <a:t>, </a:t>
            </a:r>
            <a:r>
              <a:rPr lang="it-IT" i="1" dirty="0" err="1" smtClean="0"/>
              <a:t>Authorship</a:t>
            </a:r>
            <a:r>
              <a:rPr lang="it-IT" i="1" dirty="0" smtClean="0"/>
              <a:t>. From Plato to the </a:t>
            </a:r>
            <a:r>
              <a:rPr lang="it-IT" i="1" dirty="0" err="1" smtClean="0"/>
              <a:t>Postmodern</a:t>
            </a:r>
            <a:r>
              <a:rPr lang="it-IT" dirty="0" smtClean="0"/>
              <a:t>: </a:t>
            </a:r>
            <a:r>
              <a:rPr lang="it-IT" i="1" dirty="0" smtClean="0"/>
              <a:t>A Reader</a:t>
            </a:r>
            <a:r>
              <a:rPr lang="it-IT" dirty="0" smtClean="0"/>
              <a:t>, </a:t>
            </a:r>
            <a:r>
              <a:rPr lang="it-IT" dirty="0" err="1" smtClean="0"/>
              <a:t>Edinburgh</a:t>
            </a:r>
            <a:r>
              <a:rPr lang="it-IT" dirty="0" smtClean="0"/>
              <a:t> </a:t>
            </a:r>
            <a:r>
              <a:rPr lang="it-IT" dirty="0" err="1" smtClean="0"/>
              <a:t>University</a:t>
            </a:r>
            <a:r>
              <a:rPr lang="it-IT" dirty="0" smtClean="0"/>
              <a:t> Press, 2000. </a:t>
            </a:r>
          </a:p>
          <a:p>
            <a:r>
              <a:rPr lang="it-IT" b="1" dirty="0" smtClean="0"/>
              <a:t>Sean Burke, </a:t>
            </a:r>
            <a:r>
              <a:rPr lang="it-IT" i="1" dirty="0" smtClean="0"/>
              <a:t>The Death and the Return of the Author. </a:t>
            </a:r>
            <a:r>
              <a:rPr lang="it-IT" i="1" dirty="0" err="1" smtClean="0"/>
              <a:t>Criticism</a:t>
            </a:r>
            <a:r>
              <a:rPr lang="it-IT" i="1" dirty="0" smtClean="0"/>
              <a:t> and </a:t>
            </a:r>
            <a:r>
              <a:rPr lang="it-IT" i="1" dirty="0" err="1" smtClean="0"/>
              <a:t>Subjectivity</a:t>
            </a:r>
            <a:r>
              <a:rPr lang="it-IT" i="1" dirty="0" smtClean="0"/>
              <a:t> in </a:t>
            </a:r>
            <a:r>
              <a:rPr lang="it-IT" i="1" dirty="0" err="1" smtClean="0"/>
              <a:t>Barthes</a:t>
            </a:r>
            <a:r>
              <a:rPr lang="it-IT" i="1" dirty="0" smtClean="0"/>
              <a:t>, Foucault and </a:t>
            </a:r>
            <a:r>
              <a:rPr lang="it-IT" i="1" dirty="0" err="1" smtClean="0"/>
              <a:t>Derrida</a:t>
            </a:r>
            <a:r>
              <a:rPr lang="it-IT" dirty="0" smtClean="0"/>
              <a:t>, </a:t>
            </a:r>
            <a:r>
              <a:rPr lang="it-IT" dirty="0" err="1" smtClean="0"/>
              <a:t>Edinnburgh</a:t>
            </a:r>
            <a:r>
              <a:rPr lang="it-IT" dirty="0" smtClean="0"/>
              <a:t> </a:t>
            </a:r>
            <a:r>
              <a:rPr lang="it-IT" dirty="0" err="1" smtClean="0"/>
              <a:t>University</a:t>
            </a:r>
            <a:r>
              <a:rPr lang="it-IT" dirty="0" smtClean="0"/>
              <a:t> Press, 1992. </a:t>
            </a:r>
            <a:endParaRPr lang="it-IT" dirty="0"/>
          </a:p>
          <a:p>
            <a:endParaRPr lang="it-IT" dirty="0"/>
          </a:p>
        </p:txBody>
      </p:sp>
      <p:sp>
        <p:nvSpPr>
          <p:cNvPr id="4" name="CasellaDiTesto 3"/>
          <p:cNvSpPr txBox="1"/>
          <p:nvPr/>
        </p:nvSpPr>
        <p:spPr>
          <a:xfrm>
            <a:off x="11599333" y="2328333"/>
            <a:ext cx="18466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endParaRPr lang="it-IT" dirty="0"/>
          </a:p>
        </p:txBody>
      </p:sp>
    </p:spTree>
    <p:extLst>
      <p:ext uri="{BB962C8B-B14F-4D97-AF65-F5344CB8AC3E}">
        <p14:creationId xmlns:p14="http://schemas.microsoft.com/office/powerpoint/2010/main" val="2533087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4251"/>
          </a:xfrm>
        </p:spPr>
        <p:style>
          <a:lnRef idx="1">
            <a:schemeClr val="accent5"/>
          </a:lnRef>
          <a:fillRef idx="2">
            <a:schemeClr val="accent5"/>
          </a:fillRef>
          <a:effectRef idx="1">
            <a:schemeClr val="accent5"/>
          </a:effectRef>
          <a:fontRef idx="minor">
            <a:schemeClr val="dk1"/>
          </a:fontRef>
        </p:style>
        <p:txBody>
          <a:bodyPr/>
          <a:lstStyle/>
          <a:p>
            <a:r>
              <a:rPr lang="it-IT" b="1" dirty="0"/>
              <a:t>Edward Said, </a:t>
            </a:r>
            <a:r>
              <a:rPr lang="it-IT" b="1" i="1" dirty="0" err="1" smtClean="0"/>
              <a:t>Orientalism</a:t>
            </a:r>
            <a:r>
              <a:rPr lang="it-IT" b="1" dirty="0" smtClean="0"/>
              <a:t>, </a:t>
            </a:r>
            <a:r>
              <a:rPr lang="it-IT" b="1" dirty="0"/>
              <a:t>1978</a:t>
            </a:r>
            <a:r>
              <a:rPr lang="it-IT" dirty="0"/>
              <a:t> </a:t>
            </a:r>
          </a:p>
        </p:txBody>
      </p:sp>
      <p:sp>
        <p:nvSpPr>
          <p:cNvPr id="3" name="Segnaposto contenuto 2"/>
          <p:cNvSpPr>
            <a:spLocks noGrp="1"/>
          </p:cNvSpPr>
          <p:nvPr>
            <p:ph idx="1"/>
          </p:nvPr>
        </p:nvSpPr>
        <p:spPr/>
        <p:txBody>
          <a:bodyPr>
            <a:normAutofit/>
          </a:bodyPr>
          <a:lstStyle/>
          <a:p>
            <a:r>
              <a:rPr lang="fr-CA" b="1" u="sng" dirty="0" smtClean="0"/>
              <a:t>Analyse: </a:t>
            </a:r>
            <a:r>
              <a:rPr lang="fr-CA" dirty="0" smtClean="0"/>
              <a:t>les trois définitions du terme « Orientalisme » </a:t>
            </a:r>
          </a:p>
          <a:p>
            <a:r>
              <a:rPr lang="fr-CA" dirty="0" smtClean="0"/>
              <a:t>1) discipline </a:t>
            </a:r>
            <a:r>
              <a:rPr lang="fr-CA" dirty="0" smtClean="0">
                <a:sym typeface="Wingdings"/>
              </a:rPr>
              <a:t> Area </a:t>
            </a:r>
            <a:r>
              <a:rPr lang="fr-CA" dirty="0" err="1" smtClean="0">
                <a:sym typeface="Wingdings"/>
              </a:rPr>
              <a:t>Studies</a:t>
            </a:r>
            <a:r>
              <a:rPr lang="fr-CA" dirty="0" smtClean="0">
                <a:sym typeface="Wingdings"/>
              </a:rPr>
              <a:t>, </a:t>
            </a:r>
            <a:r>
              <a:rPr lang="fr-CA" dirty="0" err="1" smtClean="0">
                <a:sym typeface="Wingdings"/>
              </a:rPr>
              <a:t>Etudes</a:t>
            </a:r>
            <a:r>
              <a:rPr lang="fr-CA" dirty="0" smtClean="0">
                <a:sym typeface="Wingdings"/>
              </a:rPr>
              <a:t> orientales </a:t>
            </a:r>
            <a:endParaRPr lang="fr-CA" dirty="0" smtClean="0"/>
          </a:p>
          <a:p>
            <a:r>
              <a:rPr lang="fr-CA" dirty="0" smtClean="0"/>
              <a:t>2) Style de pensée dichotomique </a:t>
            </a:r>
          </a:p>
          <a:p>
            <a:r>
              <a:rPr lang="fr-CA" dirty="0" smtClean="0"/>
              <a:t>3) ensemble des institutions crée par l’ « Occident » surtout à partir du XVIIIème siècle dans le but de gérer ses rapports avec l’ « Orient ».  </a:t>
            </a:r>
            <a:endParaRPr lang="fr-CA" dirty="0"/>
          </a:p>
        </p:txBody>
      </p:sp>
    </p:spTree>
    <p:extLst>
      <p:ext uri="{BB962C8B-B14F-4D97-AF65-F5344CB8AC3E}">
        <p14:creationId xmlns:p14="http://schemas.microsoft.com/office/powerpoint/2010/main" val="1373585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11668"/>
            <a:ext cx="8229600" cy="5914496"/>
          </a:xfrm>
        </p:spPr>
        <p:txBody>
          <a:bodyPr>
            <a:normAutofit fontScale="85000" lnSpcReduction="20000"/>
          </a:bodyPr>
          <a:lstStyle/>
          <a:p>
            <a:r>
              <a:rPr lang="fr-CA" b="1" dirty="0" smtClean="0"/>
              <a:t>Critique du sens commun 1</a:t>
            </a:r>
            <a:r>
              <a:rPr lang="fr-CA" b="1" dirty="0"/>
              <a:t>:</a:t>
            </a:r>
            <a:endParaRPr lang="fr-CA" b="1" dirty="0" smtClean="0"/>
          </a:p>
          <a:p>
            <a:r>
              <a:rPr lang="fr-CA" b="1" dirty="0" smtClean="0"/>
              <a:t> </a:t>
            </a:r>
            <a:r>
              <a:rPr lang="fr-CA" dirty="0" smtClean="0"/>
              <a:t>L’Orient (de </a:t>
            </a:r>
            <a:r>
              <a:rPr lang="fr-CA" dirty="0" err="1" smtClean="0"/>
              <a:t>meme</a:t>
            </a:r>
            <a:r>
              <a:rPr lang="fr-CA" dirty="0" smtClean="0"/>
              <a:t> que l’Occident) ne sont pas des entités naturelles (la terre est ronde, ça dépend du point d’observation) </a:t>
            </a:r>
          </a:p>
          <a:p>
            <a:r>
              <a:rPr lang="fr-CA" dirty="0" smtClean="0"/>
              <a:t>Orient et Occident sont des constructions</a:t>
            </a:r>
          </a:p>
          <a:p>
            <a:r>
              <a:rPr lang="fr-CA" dirty="0" smtClean="0"/>
              <a:t>L’Europe a construit une image de l’Orient spéculaire à </a:t>
            </a:r>
            <a:r>
              <a:rPr lang="fr-CA" dirty="0" err="1" smtClean="0"/>
              <a:t>elle-meme</a:t>
            </a:r>
            <a:r>
              <a:rPr lang="fr-CA" dirty="0" smtClean="0"/>
              <a:t> pour pouvoir s’identifier et justifier sa domination</a:t>
            </a:r>
          </a:p>
          <a:p>
            <a:r>
              <a:rPr lang="fr-CA" dirty="0" smtClean="0"/>
              <a:t>Nous les européens civilisés </a:t>
            </a:r>
            <a:r>
              <a:rPr lang="fr-CA" dirty="0" smtClean="0">
                <a:sym typeface="Wingdings"/>
              </a:rPr>
              <a:t> eux, les barbares</a:t>
            </a:r>
            <a:endParaRPr lang="fr-CA" dirty="0" smtClean="0"/>
          </a:p>
          <a:p>
            <a:r>
              <a:rPr lang="fr-CA" dirty="0" smtClean="0"/>
              <a:t>Productivité </a:t>
            </a:r>
            <a:r>
              <a:rPr lang="fr-CA" dirty="0" smtClean="0">
                <a:sym typeface="Wingdings"/>
              </a:rPr>
              <a:t> inertie</a:t>
            </a:r>
          </a:p>
          <a:p>
            <a:r>
              <a:rPr lang="fr-CA" dirty="0" smtClean="0"/>
              <a:t>Contrôle et répression </a:t>
            </a:r>
            <a:r>
              <a:rPr lang="fr-CA" dirty="0" smtClean="0">
                <a:sym typeface="Wingdings"/>
              </a:rPr>
              <a:t> passions interdites</a:t>
            </a:r>
          </a:p>
          <a:p>
            <a:r>
              <a:rPr lang="fr-CA" dirty="0" smtClean="0">
                <a:sym typeface="Wingdings"/>
              </a:rPr>
              <a:t>Démocratie  despotisme</a:t>
            </a:r>
          </a:p>
          <a:p>
            <a:r>
              <a:rPr lang="fr-CA" dirty="0" smtClean="0">
                <a:sym typeface="Wingdings"/>
              </a:rPr>
              <a:t>Virilité  caractère efféminée  </a:t>
            </a:r>
          </a:p>
          <a:p>
            <a:r>
              <a:rPr lang="fr-CA" dirty="0" smtClean="0">
                <a:sym typeface="Wingdings"/>
              </a:rPr>
              <a:t>honnêteté  déloyauté  </a:t>
            </a:r>
          </a:p>
          <a:p>
            <a:endParaRPr lang="fr-CA" dirty="0" smtClean="0"/>
          </a:p>
          <a:p>
            <a:endParaRPr lang="fr-CA" dirty="0"/>
          </a:p>
        </p:txBody>
      </p:sp>
    </p:spTree>
    <p:extLst>
      <p:ext uri="{BB962C8B-B14F-4D97-AF65-F5344CB8AC3E}">
        <p14:creationId xmlns:p14="http://schemas.microsoft.com/office/powerpoint/2010/main" val="46318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24556"/>
            <a:ext cx="8229600" cy="5801607"/>
          </a:xfrm>
        </p:spPr>
        <p:txBody>
          <a:bodyPr>
            <a:normAutofit/>
          </a:bodyPr>
          <a:lstStyle/>
          <a:p>
            <a:r>
              <a:rPr lang="fr-CA" b="1" dirty="0" smtClean="0"/>
              <a:t>Critique du sens commun 2:  </a:t>
            </a:r>
          </a:p>
          <a:p>
            <a:r>
              <a:rPr lang="fr-CA" dirty="0" smtClean="0"/>
              <a:t>L’Orient est le siège des plus importantes colonies européennes </a:t>
            </a:r>
          </a:p>
          <a:p>
            <a:r>
              <a:rPr lang="fr-CA" dirty="0" smtClean="0">
                <a:sym typeface="Wingdings"/>
              </a:rPr>
              <a:t> les savoirs construits sur l’Orient ne sont pas scientifiquement neutres. </a:t>
            </a:r>
          </a:p>
          <a:p>
            <a:r>
              <a:rPr lang="fr-CA" dirty="0" smtClean="0">
                <a:sym typeface="Wingdings"/>
              </a:rPr>
              <a:t>La littérature n’est pas une exception: loin d’</a:t>
            </a:r>
            <a:r>
              <a:rPr lang="fr-CA" dirty="0" err="1" smtClean="0">
                <a:sym typeface="Wingdings"/>
              </a:rPr>
              <a:t>etre</a:t>
            </a:r>
            <a:r>
              <a:rPr lang="fr-CA" dirty="0" smtClean="0">
                <a:sym typeface="Wingdings"/>
              </a:rPr>
              <a:t> une sphère autonome de la production esthétique, la littérature est simultanément le produit des relations de pouvoir et l’un des instruments pour construire une image de l’Orient utile à sa conquête. </a:t>
            </a:r>
            <a:endParaRPr lang="fr-CA" dirty="0"/>
          </a:p>
        </p:txBody>
      </p:sp>
    </p:spTree>
    <p:extLst>
      <p:ext uri="{BB962C8B-B14F-4D97-AF65-F5344CB8AC3E}">
        <p14:creationId xmlns:p14="http://schemas.microsoft.com/office/powerpoint/2010/main" val="50954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fr-CA" b="1" dirty="0" smtClean="0"/>
              <a:t>Objectifs </a:t>
            </a:r>
          </a:p>
          <a:p>
            <a:r>
              <a:rPr lang="fr-CA" dirty="0" smtClean="0"/>
              <a:t>Il ne s’agit pas de mesurer la fidélité de ces constructions, mais leur fonctionnement, leur « effet de vérité ». </a:t>
            </a:r>
          </a:p>
          <a:p>
            <a:r>
              <a:rPr lang="fr-CA" dirty="0" smtClean="0"/>
              <a:t>Ces constructions nous informent plus sur le sujet qui les produit, plutôt que sur l’objet qu’elles sont censées décrire. </a:t>
            </a:r>
            <a:endParaRPr lang="fr-CA" dirty="0"/>
          </a:p>
        </p:txBody>
      </p:sp>
    </p:spTree>
    <p:extLst>
      <p:ext uri="{BB962C8B-B14F-4D97-AF65-F5344CB8AC3E}">
        <p14:creationId xmlns:p14="http://schemas.microsoft.com/office/powerpoint/2010/main" val="3571661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05556"/>
            <a:ext cx="8229600" cy="4332111"/>
          </a:xfrm>
        </p:spPr>
        <p:txBody>
          <a:bodyPr>
            <a:normAutofit fontScale="92500"/>
          </a:bodyPr>
          <a:lstStyle/>
          <a:p>
            <a:r>
              <a:rPr lang="fr-CA" b="1" u="sng" dirty="0" smtClean="0"/>
              <a:t>La théorie de </a:t>
            </a:r>
            <a:r>
              <a:rPr lang="fr-CA" b="1" u="sng" dirty="0" err="1" smtClean="0"/>
              <a:t>Said</a:t>
            </a:r>
            <a:r>
              <a:rPr lang="fr-CA" b="1" u="sng" dirty="0" smtClean="0"/>
              <a:t> est intrinsèquement interdisciplinaire  </a:t>
            </a:r>
          </a:p>
          <a:p>
            <a:r>
              <a:rPr lang="fr-CA" dirty="0" smtClean="0"/>
              <a:t>Son livre prend en compte de matériaux très hétérogènes: journaux de voyage, dépêches coloniales, écrits religieux et philologiques, traités politiques, articles de journaux, théories scientifiques ou pseudo-scientifiques, textes littéraires (Kipling, Maupassant, Conrad, Flaubert, Hugo, Goethe, Giuseppe Verdi </a:t>
            </a:r>
            <a:r>
              <a:rPr lang="fr-CA" dirty="0" err="1" smtClean="0"/>
              <a:t>ecc</a:t>
            </a:r>
            <a:r>
              <a:rPr lang="fr-CA" dirty="0" smtClean="0"/>
              <a:t>.). </a:t>
            </a:r>
            <a:endParaRPr lang="fr-CA" dirty="0"/>
          </a:p>
        </p:txBody>
      </p:sp>
    </p:spTree>
    <p:extLst>
      <p:ext uri="{BB962C8B-B14F-4D97-AF65-F5344CB8AC3E}">
        <p14:creationId xmlns:p14="http://schemas.microsoft.com/office/powerpoint/2010/main" val="4199332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19664"/>
            <a:ext cx="8229600" cy="5108221"/>
          </a:xfrm>
        </p:spPr>
        <p:txBody>
          <a:bodyPr>
            <a:normAutofit fontScale="85000" lnSpcReduction="10000"/>
          </a:bodyPr>
          <a:lstStyle/>
          <a:p>
            <a:r>
              <a:rPr lang="fr-CA" b="1" u="sng" dirty="0" smtClean="0"/>
              <a:t>La théorie de Sais est ouverte</a:t>
            </a:r>
          </a:p>
          <a:p>
            <a:r>
              <a:rPr lang="fr-CA" u="sng" dirty="0" smtClean="0"/>
              <a:t>Elle se prête à être utiliser dans d’autres champs d’étude, à être approfondie, réfutée, précisée.  </a:t>
            </a:r>
          </a:p>
          <a:p>
            <a:r>
              <a:rPr lang="fr-CA" dirty="0" smtClean="0"/>
              <a:t>D’abord, par ex., appliquée à d’autres contextes, à d’autres orientalismes: </a:t>
            </a:r>
          </a:p>
          <a:p>
            <a:r>
              <a:rPr lang="fr-CA" dirty="0" smtClean="0"/>
              <a:t>Ex. Valentin Y. </a:t>
            </a:r>
            <a:r>
              <a:rPr lang="fr-CA" dirty="0" err="1" smtClean="0"/>
              <a:t>Mudimbe</a:t>
            </a:r>
            <a:r>
              <a:rPr lang="fr-CA" i="1" dirty="0" smtClean="0"/>
              <a:t>, The Invention of </a:t>
            </a:r>
            <a:r>
              <a:rPr lang="fr-CA" i="1" dirty="0" err="1" smtClean="0"/>
              <a:t>Africa</a:t>
            </a:r>
            <a:r>
              <a:rPr lang="fr-CA" dirty="0" smtClean="0"/>
              <a:t>, 1988</a:t>
            </a:r>
          </a:p>
          <a:p>
            <a:r>
              <a:rPr lang="fr-CA" u="sng" dirty="0" smtClean="0"/>
              <a:t>Précisée </a:t>
            </a:r>
            <a:r>
              <a:rPr lang="fr-CA" u="sng" smtClean="0"/>
              <a:t>et réfutée: </a:t>
            </a:r>
            <a:r>
              <a:rPr lang="fr-CA" u="sng" dirty="0" smtClean="0"/>
              <a:t>la littérature est seulement l’expression de l’idéologie dominante?</a:t>
            </a:r>
          </a:p>
          <a:p>
            <a:r>
              <a:rPr lang="fr-CA" u="sng" dirty="0" smtClean="0"/>
              <a:t> </a:t>
            </a:r>
            <a:r>
              <a:rPr lang="fr-CA" dirty="0" smtClean="0"/>
              <a:t>Es. Shakespeare, </a:t>
            </a:r>
            <a:r>
              <a:rPr lang="fr-CA" i="1" dirty="0" smtClean="0"/>
              <a:t>The </a:t>
            </a:r>
            <a:r>
              <a:rPr lang="fr-CA" i="1" dirty="0" err="1" smtClean="0"/>
              <a:t>Tempest</a:t>
            </a:r>
            <a:endParaRPr lang="fr-CA" i="1" dirty="0" smtClean="0"/>
          </a:p>
          <a:p>
            <a:r>
              <a:rPr lang="fr-CA" dirty="0" smtClean="0"/>
              <a:t>Es. Conrad, </a:t>
            </a:r>
            <a:r>
              <a:rPr lang="fr-CA" i="1" dirty="0" err="1" smtClean="0"/>
              <a:t>Heart</a:t>
            </a:r>
            <a:r>
              <a:rPr lang="fr-CA" i="1" dirty="0" smtClean="0"/>
              <a:t> of </a:t>
            </a:r>
            <a:r>
              <a:rPr lang="fr-CA" i="1" dirty="0" err="1" smtClean="0"/>
              <a:t>Darkness</a:t>
            </a:r>
            <a:endParaRPr lang="fr-CA" dirty="0" smtClean="0"/>
          </a:p>
          <a:p>
            <a:r>
              <a:rPr lang="fr-CA" dirty="0" smtClean="0"/>
              <a:t>Es. Montesquieu, </a:t>
            </a:r>
            <a:r>
              <a:rPr lang="fr-CA" i="1" dirty="0" smtClean="0"/>
              <a:t>Les lettres persanes </a:t>
            </a:r>
            <a:endParaRPr lang="fr-CA" dirty="0"/>
          </a:p>
        </p:txBody>
      </p:sp>
    </p:spTree>
    <p:extLst>
      <p:ext uri="{BB962C8B-B14F-4D97-AF65-F5344CB8AC3E}">
        <p14:creationId xmlns:p14="http://schemas.microsoft.com/office/powerpoint/2010/main" val="3471439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20-10-05 alle 09.22.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2" y="0"/>
            <a:ext cx="4243432" cy="5530095"/>
          </a:xfrm>
          <a:prstGeom prst="rect">
            <a:avLst/>
          </a:prstGeom>
        </p:spPr>
      </p:pic>
      <p:pic>
        <p:nvPicPr>
          <p:cNvPr id="5" name="Immagine 4" descr="Schermata 2020-10-05 alle 09.29.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0922" y="3181510"/>
            <a:ext cx="5448666" cy="3676489"/>
          </a:xfrm>
          <a:prstGeom prst="rect">
            <a:avLst/>
          </a:prstGeom>
        </p:spPr>
      </p:pic>
    </p:spTree>
    <p:extLst>
      <p:ext uri="{BB962C8B-B14F-4D97-AF65-F5344CB8AC3E}">
        <p14:creationId xmlns:p14="http://schemas.microsoft.com/office/powerpoint/2010/main" val="31553878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20-10-05 alle 09.25.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06282" cy="6858000"/>
          </a:xfrm>
          <a:prstGeom prst="rect">
            <a:avLst/>
          </a:prstGeom>
        </p:spPr>
      </p:pic>
      <p:pic>
        <p:nvPicPr>
          <p:cNvPr id="5" name="Immagine 4" descr="Schermata 2020-10-05 alle 09.31.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872" y="0"/>
            <a:ext cx="4542128" cy="6858000"/>
          </a:xfrm>
          <a:prstGeom prst="rect">
            <a:avLst/>
          </a:prstGeom>
        </p:spPr>
      </p:pic>
    </p:spTree>
    <p:extLst>
      <p:ext uri="{BB962C8B-B14F-4D97-AF65-F5344CB8AC3E}">
        <p14:creationId xmlns:p14="http://schemas.microsoft.com/office/powerpoint/2010/main" val="31150391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20-10-05 alle 09.23.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26382" cy="6858000"/>
          </a:xfrm>
          <a:prstGeom prst="rect">
            <a:avLst/>
          </a:prstGeom>
        </p:spPr>
      </p:pic>
      <p:pic>
        <p:nvPicPr>
          <p:cNvPr id="5" name="Immagine 4" descr="Schermata 2020-10-05 alle 09.24.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351" y="-95582"/>
            <a:ext cx="4719648" cy="6858000"/>
          </a:xfrm>
          <a:prstGeom prst="rect">
            <a:avLst/>
          </a:prstGeom>
        </p:spPr>
      </p:pic>
    </p:spTree>
    <p:extLst>
      <p:ext uri="{BB962C8B-B14F-4D97-AF65-F5344CB8AC3E}">
        <p14:creationId xmlns:p14="http://schemas.microsoft.com/office/powerpoint/2010/main" val="86277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20-10-05 alle 09.3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893" y="363774"/>
            <a:ext cx="4533594" cy="6024643"/>
          </a:xfrm>
          <a:prstGeom prst="rect">
            <a:avLst/>
          </a:prstGeom>
        </p:spPr>
      </p:pic>
    </p:spTree>
    <p:extLst>
      <p:ext uri="{BB962C8B-B14F-4D97-AF65-F5344CB8AC3E}">
        <p14:creationId xmlns:p14="http://schemas.microsoft.com/office/powerpoint/2010/main" val="92589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22109"/>
            <a:ext cx="8229600" cy="5362222"/>
          </a:xfrm>
        </p:spPr>
        <p:txBody>
          <a:bodyPr>
            <a:normAutofit fontScale="92500" lnSpcReduction="20000"/>
          </a:bodyPr>
          <a:lstStyle/>
          <a:p>
            <a:r>
              <a:rPr lang="fr-CA" b="1" dirty="0" smtClean="0"/>
              <a:t>Historicité radicale de la littérature </a:t>
            </a:r>
          </a:p>
          <a:p>
            <a:r>
              <a:rPr lang="fr-CA" dirty="0" smtClean="0"/>
              <a:t>Le sens actuel du mot littérature est très récent (fin XVIIIème siècle) </a:t>
            </a:r>
          </a:p>
          <a:p>
            <a:r>
              <a:rPr lang="fr-CA" dirty="0" smtClean="0"/>
              <a:t>Changement dans la manière dont nous étudions les œuvres dites littéraires</a:t>
            </a:r>
          </a:p>
          <a:p>
            <a:r>
              <a:rPr lang="fr-CA" dirty="0" smtClean="0"/>
              <a:t>Ce que nous considérons comme littéraire change au fil du temps </a:t>
            </a:r>
          </a:p>
          <a:p>
            <a:r>
              <a:rPr lang="fr-CA" dirty="0" smtClean="0"/>
              <a:t>Ex. </a:t>
            </a:r>
          </a:p>
          <a:p>
            <a:r>
              <a:rPr lang="fr-CA" dirty="0" smtClean="0"/>
              <a:t>Poème dadaïste, surréaliste</a:t>
            </a:r>
          </a:p>
          <a:p>
            <a:r>
              <a:rPr lang="fr-CA" dirty="0" smtClean="0"/>
              <a:t>Le </a:t>
            </a:r>
            <a:r>
              <a:rPr lang="fr-CA" i="1" dirty="0" smtClean="0"/>
              <a:t>Prince </a:t>
            </a:r>
            <a:r>
              <a:rPr lang="fr-CA" dirty="0" smtClean="0"/>
              <a:t>de Machiavel ou </a:t>
            </a:r>
            <a:r>
              <a:rPr lang="fr-CA" i="1" dirty="0" smtClean="0"/>
              <a:t>L’Essayeur </a:t>
            </a:r>
            <a:r>
              <a:rPr lang="fr-CA" dirty="0" smtClean="0"/>
              <a:t>de Galilée</a:t>
            </a:r>
          </a:p>
          <a:p>
            <a:r>
              <a:rPr lang="fr-CA" dirty="0" smtClean="0"/>
              <a:t>Variation dans le canon occidental </a:t>
            </a:r>
            <a:r>
              <a:rPr lang="fr-CA" dirty="0" smtClean="0">
                <a:sym typeface="Wingdings"/>
              </a:rPr>
              <a:t> les œuvres entrent et sortent du canon</a:t>
            </a:r>
            <a:endParaRPr lang="fr-CA" dirty="0" smtClean="0"/>
          </a:p>
          <a:p>
            <a:endParaRPr lang="fr-CA" dirty="0"/>
          </a:p>
        </p:txBody>
      </p:sp>
    </p:spTree>
    <p:extLst>
      <p:ext uri="{BB962C8B-B14F-4D97-AF65-F5344CB8AC3E}">
        <p14:creationId xmlns:p14="http://schemas.microsoft.com/office/powerpoint/2010/main" val="3546772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941</TotalTime>
  <Words>2225</Words>
  <Application>Microsoft Macintosh PowerPoint</Application>
  <PresentationFormat>Presentazione su schermo (4:3)</PresentationFormat>
  <Paragraphs>165</Paragraphs>
  <Slides>48</Slides>
  <Notes>0</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 Approches contemporaines de la théorie littéraire A.A. 2020/2021 </vt:lpstr>
      <vt:lpstr>Qu’est-ce que la littérature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Codex Mendoza, 1541-1542</vt:lpstr>
      <vt:lpstr>Presentazione di PowerPoint</vt:lpstr>
      <vt:lpstr>Marjane Satrapi, Persepolis. Histoire d’une femme insoumise, 4 vol., 2000-2003</vt:lpstr>
      <vt:lpstr>Presentazione di PowerPoint</vt:lpstr>
      <vt:lpstr>Presentazione di PowerPoint</vt:lpstr>
      <vt:lpstr>M. Duchamp, Fontana, 1917</vt:lpstr>
      <vt:lpstr>Presentazione di PowerPoint</vt:lpstr>
      <vt:lpstr>Presentazione di PowerPoint</vt:lpstr>
      <vt:lpstr>Presentazione di PowerPoint</vt:lpstr>
      <vt:lpstr>Presentazione di PowerPoint</vt:lpstr>
      <vt:lpstr>Presentazione di PowerPoint</vt:lpstr>
      <vt:lpstr>En conclusion, il faudra complexifier la question</vt:lpstr>
      <vt:lpstr>Presentazione di PowerPoint</vt:lpstr>
      <vt:lpstr>Presentazione di PowerPoint</vt:lpstr>
      <vt:lpstr>Presentazione di PowerPoint</vt:lpstr>
      <vt:lpstr>Presentazione di PowerPoint</vt:lpstr>
      <vt:lpstr>Presentazione di PowerPoint</vt:lpstr>
      <vt:lpstr> Qu’est-ce que la théorie </vt:lpstr>
      <vt:lpstr>Presentazione di PowerPoint</vt:lpstr>
      <vt:lpstr>Presentazione di PowerPoint</vt:lpstr>
      <vt:lpstr>Presentazione di PowerPoint</vt:lpstr>
      <vt:lpstr>Presentazione di PowerPoint</vt:lpstr>
      <vt:lpstr>Devoirs pour la semaine prochaine</vt:lpstr>
      <vt:lpstr>Démontrons ce que l’on vient d’affirmer</vt:lpstr>
      <vt:lpstr>1) Pourquoi la première proposition est discutable?</vt:lpstr>
      <vt:lpstr>2) Pourquoi la deuxième est discutable? </vt:lpstr>
      <vt:lpstr>Presentazione di PowerPoint</vt:lpstr>
      <vt:lpstr>Pourquoi la troisième est discutable?</vt:lpstr>
      <vt:lpstr>Quels sont les « effets », les conséquences de la théorie de Barthes ? </vt:lpstr>
      <vt:lpstr>En conclusion…</vt:lpstr>
      <vt:lpstr>Suivons Barthes jusqu’au bout… </vt:lpstr>
      <vt:lpstr>D’autres lectures sur la question de l’auteur</vt:lpstr>
      <vt:lpstr>Edward Said, Orientalism, 1978 </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Teoria e analisi del testo  A.A. 2017/2018 </dc:title>
  <dc:creator>Chiara Mengozzi</dc:creator>
  <cp:lastModifiedBy>Chiara Mengozzi</cp:lastModifiedBy>
  <cp:revision>214</cp:revision>
  <dcterms:created xsi:type="dcterms:W3CDTF">2017-10-02T07:39:00Z</dcterms:created>
  <dcterms:modified xsi:type="dcterms:W3CDTF">2020-10-13T13:43:33Z</dcterms:modified>
</cp:coreProperties>
</file>