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38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98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69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03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44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70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59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92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09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23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97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0B0C1-D462-4CD2-A010-2B7E3812D92D}" type="datetimeFigureOut">
              <a:rPr lang="cs-CZ" smtClean="0"/>
              <a:t>19.04.2018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8098-D86E-43A0-A30C-9E6569A3F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8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Patočkova </a:t>
            </a:r>
            <a:r>
              <a:rPr lang="cs-CZ" b="1" dirty="0" smtClean="0"/>
              <a:t>„filosofie nitrnosti“</a:t>
            </a:r>
            <a:br>
              <a:rPr lang="cs-CZ" b="1" dirty="0" smtClean="0"/>
            </a:br>
            <a:r>
              <a:rPr lang="cs-CZ" sz="4400" b="1" dirty="0" smtClean="0"/>
              <a:t> </a:t>
            </a:r>
            <a:r>
              <a:rPr lang="cs-CZ" sz="4400" b="1" dirty="0"/>
              <a:t>ve Strahovských rukopisech</a:t>
            </a: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Švec</a:t>
            </a:r>
          </a:p>
          <a:p>
            <a:r>
              <a:rPr lang="cs-CZ" dirty="0" smtClean="0"/>
              <a:t>19. 4. 2018</a:t>
            </a:r>
          </a:p>
        </p:txBody>
      </p:sp>
    </p:spTree>
    <p:extLst>
      <p:ext uri="{BB962C8B-B14F-4D97-AF65-F5344CB8AC3E}">
        <p14:creationId xmlns:p14="http://schemas.microsoft.com/office/powerpoint/2010/main" val="3945550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Souznění vs. diskrepance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54254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Původní sympatie s celkem živého („… </a:t>
            </a:r>
            <a:r>
              <a:rPr lang="cs-CZ" dirty="0"/>
              <a:t>základní vrstvou </a:t>
            </a:r>
            <a:r>
              <a:rPr lang="cs-CZ" dirty="0" err="1"/>
              <a:t>aisthese</a:t>
            </a:r>
            <a:r>
              <a:rPr lang="cs-CZ" dirty="0"/>
              <a:t> je přece toto spoluznění, sympatie; vnímání je svým základem sympatizování, účast na životě, který nás přesahuje</a:t>
            </a:r>
            <a:r>
              <a:rPr lang="cs-CZ" dirty="0" smtClean="0"/>
              <a:t>.“ (</a:t>
            </a:r>
            <a:r>
              <a:rPr lang="cs-CZ" i="1" dirty="0" smtClean="0"/>
              <a:t>Svět </a:t>
            </a:r>
            <a:r>
              <a:rPr lang="cs-CZ" i="1" dirty="0"/>
              <a:t>a </a:t>
            </a:r>
            <a:r>
              <a:rPr lang="cs-CZ" i="1" dirty="0" smtClean="0"/>
              <a:t>předmětnost</a:t>
            </a:r>
            <a:r>
              <a:rPr lang="cs-CZ" dirty="0"/>
              <a:t> </a:t>
            </a:r>
            <a:r>
              <a:rPr lang="cs-CZ" dirty="0" smtClean="0"/>
              <a:t>in: </a:t>
            </a:r>
            <a:r>
              <a:rPr lang="cs-CZ" i="1" dirty="0" smtClean="0"/>
              <a:t>FS III/1, </a:t>
            </a:r>
            <a:r>
              <a:rPr lang="cs-CZ" dirty="0" smtClean="0"/>
              <a:t>str. 63)</a:t>
            </a:r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usí býti překonána převzetím toho, co mě nese a podmi</a:t>
            </a:r>
            <a:r>
              <a:rPr lang="cs-CZ" dirty="0" smtClean="0"/>
              <a:t>ňuje, coby předmětu mé vlastní starosti a zodpovědnosti: </a:t>
            </a:r>
            <a:endParaRPr lang="cs-CZ" dirty="0"/>
          </a:p>
          <a:p>
            <a:r>
              <a:rPr lang="cs-CZ" dirty="0"/>
              <a:t>„Na druhé straně </a:t>
            </a:r>
            <a:r>
              <a:rPr lang="cs-CZ" dirty="0" smtClean="0"/>
              <a:t>právě </a:t>
            </a:r>
            <a:r>
              <a:rPr lang="cs-CZ" dirty="0"/>
              <a:t>vlastní diskrepance od života obecného, vlastní vnitřní možnosti, k vůli nimž žijeme a jež nás činí bytostí, jež musí přijmout starost o sebe samu, která nežije v neproblematičnosti absolutního života, nýbrž pro kterou býti znamená úkol, působí, že věcem nerozumíme normálně z nich samých, nýbrž ve vztahu k sobě. Nejsou nám </a:t>
            </a:r>
            <a:r>
              <a:rPr lang="cs-CZ" dirty="0" err="1"/>
              <a:t>veleživotem</a:t>
            </a:r>
            <a:r>
              <a:rPr lang="cs-CZ" dirty="0"/>
              <a:t>, nýbrž prostředky k našemu vlastnímu žití, k jeho vlastním, do sebe soustředěným účelům. Proto musí též každé pouhé, </a:t>
            </a:r>
            <a:r>
              <a:rPr lang="cs-CZ" dirty="0" err="1"/>
              <a:t>sympatheticky</a:t>
            </a:r>
            <a:r>
              <a:rPr lang="cs-CZ" dirty="0"/>
              <a:t> vsáté </a:t>
            </a:r>
            <a:r>
              <a:rPr lang="cs-CZ" dirty="0" err="1"/>
              <a:t>aisthetické</a:t>
            </a:r>
            <a:r>
              <a:rPr lang="cs-CZ" dirty="0"/>
              <a:t> ,datum‘ podléhati syntetickému ,pojetí‘, které z něho činí moment </a:t>
            </a:r>
            <a:r>
              <a:rPr lang="cs-CZ" i="1" dirty="0"/>
              <a:t>našeho</a:t>
            </a:r>
            <a:r>
              <a:rPr lang="cs-CZ" dirty="0"/>
              <a:t> okolí, součást </a:t>
            </a:r>
            <a:r>
              <a:rPr lang="cs-CZ" i="1" dirty="0"/>
              <a:t>naší</a:t>
            </a:r>
            <a:r>
              <a:rPr lang="cs-CZ" dirty="0"/>
              <a:t> situace, prostě něco v </a:t>
            </a:r>
            <a:r>
              <a:rPr lang="cs-CZ" i="1" dirty="0"/>
              <a:t>našem</a:t>
            </a:r>
            <a:r>
              <a:rPr lang="cs-CZ" dirty="0"/>
              <a:t> světě založeného a k němu rela­tivního.“ </a:t>
            </a:r>
            <a:r>
              <a:rPr lang="cs-CZ" i="1" dirty="0" smtClean="0"/>
              <a:t>(Tamt.) </a:t>
            </a:r>
          </a:p>
          <a:p>
            <a:r>
              <a:rPr lang="cs-CZ" i="1" dirty="0" smtClean="0"/>
              <a:t>„</a:t>
            </a:r>
            <a:r>
              <a:rPr lang="cs-CZ" dirty="0" smtClean="0"/>
              <a:t>To </a:t>
            </a:r>
            <a:r>
              <a:rPr lang="cs-CZ" dirty="0"/>
              <a:t>však znamená, že nitro v tom, co je pro něj bytostně důležité nelze nikdy z této identity samé [z podstatné indiference subjektivního a objektivního] vyložit, nýbrž jest právě tím, co jednotu ruší. Čím více samozřejmého, harmonického, bezprostředního, tím méně nitra; čím silnější napětí, čím větší silou se odrážíme od bezprostředního, tím více je nitro sebou samým.“ (</a:t>
            </a:r>
            <a:r>
              <a:rPr lang="cs-CZ" i="1" dirty="0"/>
              <a:t>Nitro, čas, svět</a:t>
            </a:r>
            <a:r>
              <a:rPr lang="cs-CZ" dirty="0"/>
              <a:t>, </a:t>
            </a:r>
            <a:r>
              <a:rPr lang="cs-CZ" i="1" dirty="0"/>
              <a:t>Fenomenologické spisy III/1</a:t>
            </a:r>
            <a:r>
              <a:rPr lang="cs-CZ" dirty="0"/>
              <a:t>, str. 68)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27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pro vyšší sebe-vědomí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Bezprostřední zachycení nitra je nemožné, pouze „nekonečným pohybem od vlastní bezprostřednosti může nitro získat samo sebe“ </a:t>
            </a:r>
          </a:p>
          <a:p>
            <a:pPr marL="457200" lvl="1" indent="0">
              <a:buNone/>
            </a:pPr>
            <a:r>
              <a:rPr lang="cs-CZ" dirty="0" smtClean="0"/>
              <a:t>(</a:t>
            </a:r>
            <a:r>
              <a:rPr lang="cs-CZ" i="1" dirty="0" smtClean="0"/>
              <a:t>Nitro a duch</a:t>
            </a:r>
            <a:r>
              <a:rPr lang="cs-CZ" dirty="0" smtClean="0"/>
              <a:t>, FS III/1, str. 103). </a:t>
            </a:r>
          </a:p>
          <a:p>
            <a:r>
              <a:rPr lang="cs-CZ" dirty="0" smtClean="0"/>
              <a:t>Zvnějšnění nitra v tom, co je mu vnější; jeho cesta do nekonečna (světa) jest mu zároveň cestou k sobě samému. </a:t>
            </a:r>
            <a:endParaRPr lang="cs-CZ" dirty="0" smtClean="0"/>
          </a:p>
          <a:p>
            <a:r>
              <a:rPr lang="cs-CZ" dirty="0" smtClean="0"/>
              <a:t>Úkolem </a:t>
            </a:r>
            <a:r>
              <a:rPr lang="cs-CZ" dirty="0"/>
              <a:t>pro „vyšší sebevědomí“ je to, „aby získalo vědomí sebe, které neumrtvuje, nýbrž právě naopak činí živým, citlivým celé bytí; které tedy nefixuje v pouhých pojmech, analyzujíc a konstatujíc jako před pouhou věcí, nýbrž které probouzí vnitřní horizonty a ponouká k vnitřním </a:t>
            </a:r>
            <a:r>
              <a:rPr lang="cs-CZ" dirty="0"/>
              <a:t>pohybům.“(</a:t>
            </a:r>
            <a:r>
              <a:rPr lang="cs-CZ" i="1" dirty="0"/>
              <a:t>Tamt.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71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Od </a:t>
            </a:r>
            <a:r>
              <a:rPr lang="cs-CZ" b="1" dirty="0" err="1"/>
              <a:t>trancendentálního</a:t>
            </a:r>
            <a:r>
              <a:rPr lang="cs-CZ" b="1" dirty="0"/>
              <a:t> idealismu k „filosofii nitrnosti</a:t>
            </a:r>
            <a:r>
              <a:rPr lang="cs-CZ" b="1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Patočkova filosofie „nitrnosti“ </a:t>
            </a:r>
            <a:r>
              <a:rPr lang="cs-CZ" dirty="0" smtClean="0"/>
              <a:t>jako alternativa </a:t>
            </a:r>
            <a:r>
              <a:rPr lang="cs-CZ" dirty="0"/>
              <a:t>vůči filosofii vědomí. </a:t>
            </a:r>
            <a:endParaRPr lang="cs-CZ" dirty="0" smtClean="0"/>
          </a:p>
          <a:p>
            <a:r>
              <a:rPr lang="cs-CZ" dirty="0"/>
              <a:t>Teorie intencionality tak má být reformulována na základě pojmu nepředmětného </a:t>
            </a:r>
            <a:r>
              <a:rPr lang="cs-CZ" dirty="0" smtClean="0"/>
              <a:t>nitra.</a:t>
            </a:r>
            <a:endParaRPr lang="cs-CZ" dirty="0" smtClean="0"/>
          </a:p>
          <a:p>
            <a:r>
              <a:rPr lang="cs-CZ" dirty="0"/>
              <a:t>Nitro je síla, jež se obrací ven a není jinak než ve výkonu své objektivace. Proto je vždy provázeno určitou formou předmětnosti. </a:t>
            </a:r>
          </a:p>
          <a:p>
            <a:r>
              <a:rPr lang="cs-CZ" dirty="0"/>
              <a:t>Právě tak každému druhu předmětnosti náleží nitro, jež se v něm </a:t>
            </a:r>
            <a:r>
              <a:rPr lang="cs-CZ" dirty="0" smtClean="0"/>
              <a:t>objektivuje</a:t>
            </a:r>
          </a:p>
          <a:p>
            <a:r>
              <a:rPr lang="cs-CZ" dirty="0"/>
              <a:t>Neexistuje nitro bez vnějšku, neexistuje vnějšek bez nitra.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69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transcendentálního idealismu: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obtíž </a:t>
            </a:r>
            <a:r>
              <a:rPr lang="cs-CZ" dirty="0"/>
              <a:t>dospět z transcendentálního vědomí jednotlivého (byť ve formě obecné) k transcendentálnímu společenství.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 </a:t>
            </a:r>
            <a:r>
              <a:rPr lang="cs-CZ" dirty="0"/>
              <a:t>šíře tohoto </a:t>
            </a:r>
            <a:r>
              <a:rPr lang="cs-CZ" dirty="0" smtClean="0"/>
              <a:t>společenství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obtíž </a:t>
            </a:r>
            <a:r>
              <a:rPr lang="cs-CZ" dirty="0"/>
              <a:t>vzájemné manifestace niter – jak se k sobě </a:t>
            </a:r>
            <a:r>
              <a:rPr lang="cs-CZ" dirty="0" smtClean="0"/>
              <a:t>staví a jak se jeví sobě navzájem ve svém </a:t>
            </a:r>
            <a:r>
              <a:rPr lang="cs-CZ" i="1" dirty="0" smtClean="0"/>
              <a:t>výrazu</a:t>
            </a:r>
            <a:r>
              <a:rPr lang="cs-CZ" dirty="0" smtClean="0"/>
              <a:t>?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92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Původní provázanost nitra a vnějšku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1) Bytí v sobě </a:t>
            </a:r>
            <a:r>
              <a:rPr lang="cs-CZ" b="1" dirty="0" smtClean="0"/>
              <a:t>navzájem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Bytí </a:t>
            </a:r>
            <a:r>
              <a:rPr lang="cs-CZ" dirty="0"/>
              <a:t>obou v sobě navzájem – to je skutečný základ a pravé východisko </a:t>
            </a:r>
            <a:r>
              <a:rPr lang="cs-CZ" dirty="0" smtClean="0"/>
              <a:t>filosofie</a:t>
            </a:r>
          </a:p>
          <a:p>
            <a:pPr marL="457200" lvl="1" indent="0">
              <a:buNone/>
            </a:pPr>
            <a:r>
              <a:rPr lang="cs-CZ" dirty="0"/>
              <a:t>Cesta k sobě je cestou k druhým. </a:t>
            </a:r>
            <a:endParaRPr lang="cs-CZ" dirty="0" smtClean="0"/>
          </a:p>
          <a:p>
            <a:pPr marL="457200" lvl="1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b="1" dirty="0" smtClean="0"/>
              <a:t>2) Niternost je </a:t>
            </a:r>
            <a:r>
              <a:rPr lang="cs-CZ" b="1" dirty="0" smtClean="0"/>
              <a:t>„ekvivalent jsoucnosti“ </a:t>
            </a:r>
            <a:endParaRPr lang="cs-CZ" b="1" dirty="0" smtClean="0"/>
          </a:p>
          <a:p>
            <a:pPr lvl="1"/>
            <a:r>
              <a:rPr lang="cs-CZ" dirty="0"/>
              <a:t>J. Patočka, </a:t>
            </a:r>
            <a:r>
              <a:rPr lang="cs-CZ" i="1" dirty="0"/>
              <a:t>Studie k pojmu světa</a:t>
            </a:r>
            <a:r>
              <a:rPr lang="cs-CZ" dirty="0"/>
              <a:t>, § </a:t>
            </a:r>
            <a:r>
              <a:rPr lang="cs-CZ" dirty="0" smtClean="0"/>
              <a:t>14: </a:t>
            </a:r>
            <a:r>
              <a:rPr lang="cs-CZ" dirty="0"/>
              <a:t>„… niternost je sám původní základ a přímo ekvivalent jsoucnosti. Pak se vědomí stane pouze jednou z jejích forem</a:t>
            </a:r>
            <a:r>
              <a:rPr lang="cs-CZ" dirty="0" smtClean="0"/>
              <a:t>…“ (</a:t>
            </a:r>
            <a:r>
              <a:rPr lang="cs-CZ" i="1" dirty="0" smtClean="0"/>
              <a:t>Fen. Spisy III/1</a:t>
            </a:r>
            <a:r>
              <a:rPr lang="cs-CZ" dirty="0" smtClean="0"/>
              <a:t>, Praha 2014, str. 101)</a:t>
            </a:r>
            <a:endParaRPr lang="cs-CZ" dirty="0"/>
          </a:p>
          <a:p>
            <a:pPr lvl="1"/>
            <a:r>
              <a:rPr lang="cs-CZ" dirty="0"/>
              <a:t>vše, co jest, musí mít „určitou </a:t>
            </a:r>
            <a:r>
              <a:rPr lang="cs-CZ" i="1" dirty="0"/>
              <a:t>vnitřní</a:t>
            </a:r>
            <a:r>
              <a:rPr lang="cs-CZ" dirty="0"/>
              <a:t> konsistenci</a:t>
            </a:r>
            <a:r>
              <a:rPr lang="cs-CZ" dirty="0" smtClean="0"/>
              <a:t>“, vnitřní jednotu (</a:t>
            </a:r>
            <a:r>
              <a:rPr lang="cs-CZ" i="1" dirty="0" smtClean="0"/>
              <a:t>Tamt</a:t>
            </a:r>
            <a:r>
              <a:rPr lang="cs-CZ" dirty="0" smtClean="0"/>
              <a:t>., str. 100)</a:t>
            </a:r>
            <a:endParaRPr lang="cs-CZ" dirty="0" smtClean="0"/>
          </a:p>
          <a:p>
            <a:pPr lvl="1"/>
            <a:r>
              <a:rPr lang="cs-CZ" dirty="0" smtClean="0"/>
              <a:t>„bytí </a:t>
            </a:r>
            <a:r>
              <a:rPr lang="cs-CZ" dirty="0"/>
              <a:t>pro sebe, nitro, </a:t>
            </a:r>
            <a:r>
              <a:rPr lang="cs-CZ" dirty="0" smtClean="0"/>
              <a:t>to</a:t>
            </a:r>
            <a:r>
              <a:rPr lang="cs-CZ" dirty="0"/>
              <a:t>, bez čeho nedovedeme věci vůbec </a:t>
            </a:r>
            <a:r>
              <a:rPr lang="cs-CZ" dirty="0" smtClean="0"/>
              <a:t>myslit, má nutným korelátem bytí ne pro sebe, jež se nemůže v jeho vlastním nitru odbývat. Ježto však bytí jako </a:t>
            </a:r>
            <a:r>
              <a:rPr lang="cs-CZ" i="1" dirty="0" smtClean="0"/>
              <a:t>pouhá </a:t>
            </a:r>
            <a:r>
              <a:rPr lang="cs-CZ" dirty="0" smtClean="0"/>
              <a:t>vnějškovost, pouhý vzhled bez nitra, je nemyslitelné, nezbývá, než aby vnějšnost, tj. bytí ne pro sebe, se odbývala v jiném nitru.“ </a:t>
            </a:r>
            <a:r>
              <a:rPr lang="cs-CZ" dirty="0"/>
              <a:t>(</a:t>
            </a:r>
            <a:r>
              <a:rPr lang="cs-CZ" i="1" dirty="0" smtClean="0"/>
              <a:t>Tamt.</a:t>
            </a:r>
            <a:r>
              <a:rPr lang="cs-CZ" dirty="0" smtClean="0"/>
              <a:t>, str. 104)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3</a:t>
            </a:r>
            <a:r>
              <a:rPr lang="cs-CZ" b="1" dirty="0"/>
              <a:t>) Původní sympatie nitra s vnějškem 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59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sympatie nitra s vnějškem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Fenomén „sympatie všeho živého“ poukazuje na původní nerozlišenost subjektu a objektu:</a:t>
            </a:r>
          </a:p>
          <a:p>
            <a:r>
              <a:rPr lang="cs-CZ" dirty="0" smtClean="0"/>
              <a:t>„… </a:t>
            </a:r>
            <a:r>
              <a:rPr lang="cs-CZ" dirty="0"/>
              <a:t>základní vrstvou </a:t>
            </a:r>
            <a:r>
              <a:rPr lang="cs-CZ" dirty="0" err="1"/>
              <a:t>aisthese</a:t>
            </a:r>
            <a:r>
              <a:rPr lang="cs-CZ" dirty="0"/>
              <a:t> je přece toto spoluznění, </a:t>
            </a:r>
            <a:r>
              <a:rPr lang="cs-CZ" dirty="0" smtClean="0"/>
              <a:t>sympatie: </a:t>
            </a:r>
            <a:r>
              <a:rPr lang="cs-CZ" dirty="0"/>
              <a:t>vnímání je svým základem sympatizování, účast na životě, který nás přesahuje.“ (J. Patočka, </a:t>
            </a:r>
            <a:r>
              <a:rPr lang="cs-CZ" i="1" dirty="0"/>
              <a:t>Svět a </a:t>
            </a:r>
            <a:r>
              <a:rPr lang="cs-CZ" i="1" dirty="0" smtClean="0"/>
              <a:t>předmětnost</a:t>
            </a:r>
            <a:r>
              <a:rPr lang="cs-CZ" dirty="0"/>
              <a:t> </a:t>
            </a:r>
            <a:r>
              <a:rPr lang="cs-CZ" dirty="0" smtClean="0"/>
              <a:t>in: </a:t>
            </a:r>
            <a:r>
              <a:rPr lang="cs-CZ" i="1" dirty="0" smtClean="0"/>
              <a:t>FS III/1</a:t>
            </a:r>
            <a:r>
              <a:rPr lang="cs-CZ" dirty="0" smtClean="0"/>
              <a:t>, str. 63)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Bezprostřednost kontaktu mezi životy předpokládá nerozlišenost subjektu a objektu.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cs-CZ" dirty="0"/>
              <a:t>Není tomu tak, že by naše vnímání oživovalo a syntetizovalo nějakými oživujícími </a:t>
            </a:r>
            <a:r>
              <a:rPr lang="cs-CZ" dirty="0" err="1"/>
              <a:t>noesemi</a:t>
            </a:r>
            <a:r>
              <a:rPr lang="cs-CZ" dirty="0"/>
              <a:t>“ „</a:t>
            </a:r>
            <a:r>
              <a:rPr lang="cs-CZ" dirty="0" err="1"/>
              <a:t>hyletická</a:t>
            </a:r>
            <a:r>
              <a:rPr lang="cs-CZ" dirty="0"/>
              <a:t> data“. </a:t>
            </a:r>
            <a:r>
              <a:rPr lang="cs-CZ" dirty="0" smtClean="0"/>
              <a:t>(J. Patočka, </a:t>
            </a:r>
            <a:r>
              <a:rPr lang="cs-CZ" i="1" dirty="0" smtClean="0"/>
              <a:t>Nitro jako „substance“ </a:t>
            </a:r>
            <a:r>
              <a:rPr lang="cs-CZ" dirty="0" smtClean="0"/>
              <a:t>in: </a:t>
            </a:r>
            <a:r>
              <a:rPr lang="cs-CZ" i="1" dirty="0" smtClean="0"/>
              <a:t>FS III/1</a:t>
            </a:r>
            <a:r>
              <a:rPr lang="cs-CZ" dirty="0" smtClean="0"/>
              <a:t>, str</a:t>
            </a:r>
            <a:r>
              <a:rPr lang="cs-CZ" dirty="0"/>
              <a:t>. 101)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89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Bytí-sebou</a:t>
            </a:r>
            <a:r>
              <a:rPr lang="cs-CZ" b="1" dirty="0"/>
              <a:t> a </a:t>
            </a:r>
            <a:r>
              <a:rPr lang="cs-CZ" b="1" dirty="0" smtClean="0"/>
              <a:t>nitrnost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 err="1" smtClean="0"/>
              <a:t>Bytí-sebou</a:t>
            </a:r>
            <a:r>
              <a:rPr lang="cs-CZ" dirty="0" smtClean="0"/>
              <a:t> jako explicitní vztah k celku jsoucího: 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„</a:t>
            </a:r>
            <a:r>
              <a:rPr lang="cs-CZ" dirty="0"/>
              <a:t>Tak je člověk něčím, co se podstatně musí rozhodovat a co </a:t>
            </a:r>
            <a:r>
              <a:rPr lang="cs-CZ" i="1" dirty="0"/>
              <a:t>úlohu svého života</a:t>
            </a:r>
            <a:r>
              <a:rPr lang="cs-CZ" dirty="0"/>
              <a:t> může najít nebo minout. Proto je člověk svobodný, proto svoboda je sám základ, na němž se buduje jeho poměr k </a:t>
            </a:r>
            <a:r>
              <a:rPr lang="cs-CZ" i="1" dirty="0"/>
              <a:t>universu jsoucího</a:t>
            </a:r>
            <a:r>
              <a:rPr lang="cs-CZ" dirty="0"/>
              <a:t>…“. </a:t>
            </a:r>
            <a:endParaRPr lang="cs-CZ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cs-CZ" dirty="0" smtClean="0"/>
              <a:t>(</a:t>
            </a:r>
            <a:r>
              <a:rPr lang="cs-CZ" i="1" dirty="0" smtClean="0"/>
              <a:t>Přirozený svět jako filosofický problém</a:t>
            </a:r>
            <a:r>
              <a:rPr lang="cs-CZ" dirty="0" smtClean="0"/>
              <a:t>, </a:t>
            </a:r>
            <a:r>
              <a:rPr lang="cs-CZ" dirty="0" smtClean="0"/>
              <a:t>in:</a:t>
            </a:r>
            <a:r>
              <a:rPr lang="cs-CZ" dirty="0" smtClean="0"/>
              <a:t> </a:t>
            </a:r>
            <a:r>
              <a:rPr lang="cs-CZ" i="1" dirty="0" smtClean="0"/>
              <a:t>Fenomenologické </a:t>
            </a:r>
            <a:r>
              <a:rPr lang="cs-CZ" i="1" dirty="0" smtClean="0"/>
              <a:t>spisy I</a:t>
            </a:r>
            <a:r>
              <a:rPr lang="cs-CZ" dirty="0" smtClean="0"/>
              <a:t>, </a:t>
            </a:r>
            <a:r>
              <a:rPr lang="cs-CZ" i="1" dirty="0" smtClean="0"/>
              <a:t>SS </a:t>
            </a:r>
            <a:r>
              <a:rPr lang="cs-CZ" dirty="0" smtClean="0"/>
              <a:t>6</a:t>
            </a:r>
            <a:r>
              <a:rPr lang="cs-CZ" i="1" dirty="0" smtClean="0"/>
              <a:t>, </a:t>
            </a:r>
            <a:r>
              <a:rPr lang="cs-CZ" dirty="0" smtClean="0"/>
              <a:t>str</a:t>
            </a:r>
            <a:r>
              <a:rPr lang="cs-CZ" dirty="0" smtClean="0"/>
              <a:t>. 237 n</a:t>
            </a:r>
            <a:r>
              <a:rPr lang="cs-CZ" dirty="0" smtClean="0"/>
              <a:t>.)</a:t>
            </a:r>
            <a:endParaRPr lang="cs-CZ" dirty="0"/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Souvislost životního úkolu s „celkem </a:t>
            </a:r>
            <a:r>
              <a:rPr lang="cs-CZ" dirty="0" smtClean="0"/>
              <a:t>světa</a:t>
            </a:r>
            <a:r>
              <a:rPr lang="cs-CZ" dirty="0" smtClean="0"/>
              <a:t>“ ve </a:t>
            </a:r>
            <a:r>
              <a:rPr lang="cs-CZ" dirty="0"/>
              <a:t>studii </a:t>
            </a:r>
            <a:r>
              <a:rPr lang="cs-CZ" i="1" dirty="0"/>
              <a:t>Duch a dvě základní vrstvy intencionality</a:t>
            </a:r>
            <a:r>
              <a:rPr lang="cs-CZ" dirty="0"/>
              <a:t>:</a:t>
            </a:r>
          </a:p>
          <a:p>
            <a:pPr>
              <a:lnSpc>
                <a:spcPct val="120000"/>
              </a:lnSpc>
            </a:pPr>
            <a:r>
              <a:rPr lang="cs-CZ" dirty="0"/>
              <a:t>„že univerzální souvislost jako takové je (...) cítěna, že pohled osoby se nerozplývá v samých jednotlivinách, že je získán odstup od otroctví okamžiku. Tu prožije osoba cosi jedinečného, připadá jí, že jí spadly šupiny s očí, a ocitne se sama před nekonečnem, jež ji objímá; a objímajíc toto nekonečno, přece jen patří jemu.“ </a:t>
            </a:r>
            <a:endParaRPr lang="cs-CZ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cs-CZ" dirty="0" smtClean="0"/>
              <a:t>(</a:t>
            </a:r>
            <a:r>
              <a:rPr lang="cs-CZ" dirty="0" smtClean="0"/>
              <a:t>in: </a:t>
            </a:r>
            <a:r>
              <a:rPr lang="cs-CZ" i="1" dirty="0" smtClean="0"/>
              <a:t>Fenomenologické spisy</a:t>
            </a:r>
            <a:r>
              <a:rPr lang="cs-CZ" dirty="0" smtClean="0"/>
              <a:t> </a:t>
            </a:r>
            <a:r>
              <a:rPr lang="cs-CZ" dirty="0"/>
              <a:t>I, </a:t>
            </a:r>
            <a:r>
              <a:rPr lang="cs-CZ" i="1" dirty="0"/>
              <a:t>SS</a:t>
            </a:r>
            <a:r>
              <a:rPr lang="cs-CZ" dirty="0"/>
              <a:t> 6, str. 296-297)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483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Bytí </a:t>
            </a:r>
            <a:r>
              <a:rPr lang="cs-CZ" dirty="0" smtClean="0"/>
              <a:t>sebou jako konfrontace zvláštního druhu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dirty="0" smtClean="0"/>
              <a:t>s</a:t>
            </a:r>
            <a:r>
              <a:rPr lang="cs-CZ" dirty="0"/>
              <a:t> tím, co nemůže být zachyceno jako </a:t>
            </a:r>
            <a:r>
              <a:rPr lang="cs-CZ" dirty="0" smtClean="0"/>
              <a:t>předmětnost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smtClean="0"/>
              <a:t>s tím, co </a:t>
            </a:r>
            <a:r>
              <a:rPr lang="cs-CZ" dirty="0"/>
              <a:t>se ve světě ohlašuje zejména ve fenoménech dálky, cizoty, mezí a </a:t>
            </a:r>
            <a:r>
              <a:rPr lang="cs-CZ" dirty="0" smtClean="0"/>
              <a:t>krajností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</a:t>
            </a:r>
            <a:r>
              <a:rPr lang="cs-CZ" dirty="0" smtClean="0"/>
              <a:t>s</a:t>
            </a:r>
            <a:r>
              <a:rPr lang="cs-CZ" dirty="0"/>
              <a:t> tím, co </a:t>
            </a:r>
            <a:r>
              <a:rPr lang="cs-CZ" dirty="0" smtClean="0"/>
              <a:t>Patočka označuje </a:t>
            </a:r>
            <a:r>
              <a:rPr lang="cs-CZ" dirty="0"/>
              <a:t>jako „nekonečno“; „život“; „nitro přírody“, „základ přírody</a:t>
            </a:r>
            <a:r>
              <a:rPr lang="cs-CZ" dirty="0" smtClean="0"/>
              <a:t>“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dirty="0" smtClean="0"/>
              <a:t>s tím, co </a:t>
            </a:r>
            <a:r>
              <a:rPr lang="cs-CZ" dirty="0"/>
              <a:t>se k člověku má jako zakládající k </a:t>
            </a:r>
            <a:r>
              <a:rPr lang="cs-CZ" dirty="0" smtClean="0"/>
              <a:t>zakládanému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(Kritická) otázka po možnosti a výsledku takové konfrontace: </a:t>
            </a:r>
          </a:p>
          <a:p>
            <a:pPr marL="0" indent="0">
              <a:buNone/>
            </a:pPr>
            <a:r>
              <a:rPr lang="cs-CZ" dirty="0" smtClean="0"/>
              <a:t>Je vůbec možné výslovně uchopit tento základ, který nás nese a podmiňuje ve všem, </a:t>
            </a:r>
            <a:r>
              <a:rPr lang="cs-CZ" dirty="0" smtClean="0"/>
              <a:t>co činíme a smysluplně vyjadřujeme, ale který nelze explicitně postavit před vlastní pohled?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01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Věčnost a dějinnost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zde jistá </a:t>
            </a:r>
            <a:r>
              <a:rPr lang="cs-CZ" dirty="0" err="1" smtClean="0"/>
              <a:t>neobjektivovatelná</a:t>
            </a:r>
            <a:r>
              <a:rPr lang="cs-CZ" dirty="0" smtClean="0"/>
              <a:t> a negativní stránka zkušenosti o „fakticky daném“ : „síla suspenze jsoucího“, „suspenze víry v předmětné jsoucno“ </a:t>
            </a:r>
          </a:p>
          <a:p>
            <a:pPr marL="457200" lvl="1" indent="0">
              <a:buNone/>
            </a:pPr>
            <a:r>
              <a:rPr lang="cs-CZ" dirty="0" smtClean="0"/>
              <a:t>(</a:t>
            </a:r>
            <a:r>
              <a:rPr lang="cs-CZ" i="1" dirty="0" smtClean="0"/>
              <a:t>Věčnost a dějinnost</a:t>
            </a:r>
            <a:r>
              <a:rPr lang="cs-CZ" dirty="0" smtClean="0"/>
              <a:t>, Praha 2007, str. 103).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 zde se objevuje myšlenka niternosti, která proniká veškerou předmětností: 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cs-CZ" dirty="0"/>
              <a:t>Nedovedeme uznat jako jsoucí v plném smyslu, co postrádá naprosto vší nitrnosti, všeho centra a všeho srozumitelného života. Možno říci, že je taková pouhá vnějšnost čirou abstrakcí, ve skutečnosti že neexistuje: i ryzí hmota může mít určitou nitrnost, třeba jen vzdáleně analogickou naší vlastní.“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(</a:t>
            </a:r>
            <a:r>
              <a:rPr lang="cs-CZ" i="1" dirty="0" smtClean="0"/>
              <a:t>Tamt.</a:t>
            </a:r>
            <a:r>
              <a:rPr lang="cs-CZ" dirty="0" smtClean="0"/>
              <a:t>, str</a:t>
            </a:r>
            <a:r>
              <a:rPr lang="cs-CZ" dirty="0"/>
              <a:t>. 107).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80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Negativní platonismus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Myšlenka „nitra“ se z Patočkova myšlení vytratila, nicméně nadále hraje klíčovou roli pojmový pár opozit „předmětné“ vs. „nepředmětné“: </a:t>
            </a:r>
          </a:p>
          <a:p>
            <a:pPr marL="0" indent="0">
              <a:buNone/>
            </a:pPr>
            <a:r>
              <a:rPr lang="cs-CZ" dirty="0" smtClean="0"/>
              <a:t>Čím </a:t>
            </a:r>
            <a:r>
              <a:rPr lang="cs-CZ" dirty="0"/>
              <a:t>je </a:t>
            </a:r>
            <a:r>
              <a:rPr lang="cs-CZ" dirty="0" smtClean="0"/>
              <a:t>Patočkovy „idea“ v jeho </a:t>
            </a:r>
            <a:r>
              <a:rPr lang="cs-CZ" i="1" dirty="0" smtClean="0"/>
              <a:t>Negativním platonismu</a:t>
            </a:r>
            <a:r>
              <a:rPr lang="cs-CZ" dirty="0" smtClean="0"/>
              <a:t>? </a:t>
            </a:r>
            <a:endParaRPr lang="cs-CZ" dirty="0"/>
          </a:p>
          <a:p>
            <a:pPr lvl="0"/>
            <a:r>
              <a:rPr lang="cs-CZ" dirty="0"/>
              <a:t>„</a:t>
            </a:r>
            <a:r>
              <a:rPr lang="cs-CZ" dirty="0" smtClean="0"/>
              <a:t>síla </a:t>
            </a:r>
            <a:r>
              <a:rPr lang="cs-CZ" dirty="0"/>
              <a:t>odstupu od ryze předmětného a daného“</a:t>
            </a:r>
          </a:p>
          <a:p>
            <a:pPr lvl="0"/>
            <a:r>
              <a:rPr lang="cs-CZ" dirty="0"/>
              <a:t>„</a:t>
            </a:r>
            <a:r>
              <a:rPr lang="cs-CZ" dirty="0" err="1"/>
              <a:t>odpředmětňující</a:t>
            </a:r>
            <a:r>
              <a:rPr lang="cs-CZ" dirty="0"/>
              <a:t> </a:t>
            </a:r>
            <a:r>
              <a:rPr lang="cs-CZ" dirty="0" smtClean="0"/>
              <a:t>síla“</a:t>
            </a:r>
            <a:endParaRPr lang="cs-CZ" dirty="0"/>
          </a:p>
          <a:p>
            <a:pPr lvl="0"/>
            <a:r>
              <a:rPr lang="cs-CZ" dirty="0"/>
              <a:t>„moc distance vůči kterémukoli možnému předmětu“.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478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419</Words>
  <Application>Microsoft Office PowerPoint</Application>
  <PresentationFormat>Širokoúhlá obrazovka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Patočkova „filosofie nitrnosti“  ve Strahovských rukopisech </vt:lpstr>
      <vt:lpstr>Od trancendentálního idealismu k „filosofii nitrnosti“</vt:lpstr>
      <vt:lpstr>Problémy transcendentálního idealismu: </vt:lpstr>
      <vt:lpstr>Původní provázanost nitra a vnějšku</vt:lpstr>
      <vt:lpstr>Původní sympatie nitra s vnějškem</vt:lpstr>
      <vt:lpstr>Bytí-sebou a nitrnost</vt:lpstr>
      <vt:lpstr>Bytí sebou jako konfrontace zvláštního druhu</vt:lpstr>
      <vt:lpstr>Věčnost a dějinnost</vt:lpstr>
      <vt:lpstr>Negativní platonismus</vt:lpstr>
      <vt:lpstr>Souznění vs. diskrepance</vt:lpstr>
      <vt:lpstr>Úkol pro vyšší sebe-vědomí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Patočkova „filosofie nitrnosti“  ve Strahovských rukopisech</dc:title>
  <dc:creator>Ondrej Svec</dc:creator>
  <cp:lastModifiedBy>Ondrej Svec</cp:lastModifiedBy>
  <cp:revision>10</cp:revision>
  <dcterms:created xsi:type="dcterms:W3CDTF">2018-04-18T10:21:54Z</dcterms:created>
  <dcterms:modified xsi:type="dcterms:W3CDTF">2018-04-19T10:05:16Z</dcterms:modified>
</cp:coreProperties>
</file>