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3" r:id="rId8"/>
    <p:sldId id="264" r:id="rId9"/>
    <p:sldId id="265" r:id="rId10"/>
    <p:sldId id="266" r:id="rId11"/>
    <p:sldId id="262" r:id="rId12"/>
    <p:sldId id="26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96C6-5ED5-4DA6-A0FD-8771B11E72FD}" type="datetimeFigureOut">
              <a:rPr lang="cs-CZ" smtClean="0"/>
              <a:pPr/>
              <a:t>05.05.2021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AA3AC-2AAA-497C-83AC-39956BD6B9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733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96C6-5ED5-4DA6-A0FD-8771B11E72FD}" type="datetimeFigureOut">
              <a:rPr lang="cs-CZ" smtClean="0"/>
              <a:pPr/>
              <a:t>05.05.2021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AA3AC-2AAA-497C-83AC-39956BD6B9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6815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96C6-5ED5-4DA6-A0FD-8771B11E72FD}" type="datetimeFigureOut">
              <a:rPr lang="cs-CZ" smtClean="0"/>
              <a:pPr/>
              <a:t>05.05.2021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AA3AC-2AAA-497C-83AC-39956BD6B9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5636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96C6-5ED5-4DA6-A0FD-8771B11E72FD}" type="datetimeFigureOut">
              <a:rPr lang="cs-CZ" smtClean="0"/>
              <a:pPr/>
              <a:t>05.05.2021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AA3AC-2AAA-497C-83AC-39956BD6B9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308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96C6-5ED5-4DA6-A0FD-8771B11E72FD}" type="datetimeFigureOut">
              <a:rPr lang="cs-CZ" smtClean="0"/>
              <a:pPr/>
              <a:t>05.05.2021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AA3AC-2AAA-497C-83AC-39956BD6B9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4028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96C6-5ED5-4DA6-A0FD-8771B11E72FD}" type="datetimeFigureOut">
              <a:rPr lang="cs-CZ" smtClean="0"/>
              <a:pPr/>
              <a:t>05.05.2021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AA3AC-2AAA-497C-83AC-39956BD6B9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440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96C6-5ED5-4DA6-A0FD-8771B11E72FD}" type="datetimeFigureOut">
              <a:rPr lang="cs-CZ" smtClean="0"/>
              <a:pPr/>
              <a:t>05.05.2021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AA3AC-2AAA-497C-83AC-39956BD6B9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7547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96C6-5ED5-4DA6-A0FD-8771B11E72FD}" type="datetimeFigureOut">
              <a:rPr lang="cs-CZ" smtClean="0"/>
              <a:pPr/>
              <a:t>05.05.2021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AA3AC-2AAA-497C-83AC-39956BD6B9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02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96C6-5ED5-4DA6-A0FD-8771B11E72FD}" type="datetimeFigureOut">
              <a:rPr lang="cs-CZ" smtClean="0"/>
              <a:pPr/>
              <a:t>05.05.2021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AA3AC-2AAA-497C-83AC-39956BD6B9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019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96C6-5ED5-4DA6-A0FD-8771B11E72FD}" type="datetimeFigureOut">
              <a:rPr lang="cs-CZ" smtClean="0"/>
              <a:pPr/>
              <a:t>05.05.2021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AA3AC-2AAA-497C-83AC-39956BD6B9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5784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96C6-5ED5-4DA6-A0FD-8771B11E72FD}" type="datetimeFigureOut">
              <a:rPr lang="cs-CZ" smtClean="0"/>
              <a:pPr/>
              <a:t>05.05.2021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AA3AC-2AAA-497C-83AC-39956BD6B9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7149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B96C6-5ED5-4DA6-A0FD-8771B11E72FD}" type="datetimeFigureOut">
              <a:rPr lang="cs-CZ" smtClean="0"/>
              <a:pPr/>
              <a:t>05.05.2021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AA3AC-2AAA-497C-83AC-39956BD6B9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9492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Interpunkce ve větě </a:t>
            </a:r>
            <a:br>
              <a:rPr lang="cs-CZ" dirty="0"/>
            </a:br>
            <a:r>
              <a:rPr lang="cs-CZ" dirty="0"/>
              <a:t>s infinitivní konstrukcí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332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Infinitiv a slovesa </a:t>
            </a:r>
            <a:r>
              <a:rPr lang="it-IT" b="1" i="1" dirty="0"/>
              <a:t>být</a:t>
            </a:r>
            <a:r>
              <a:rPr lang="it-IT" b="1" dirty="0"/>
              <a:t> a </a:t>
            </a:r>
            <a:r>
              <a:rPr lang="it-IT" b="1" i="1" dirty="0"/>
              <a:t>mít</a:t>
            </a:r>
            <a:r>
              <a:rPr lang="cs-CZ" b="1" i="1" dirty="0"/>
              <a:t>:</a:t>
            </a:r>
          </a:p>
          <a:p>
            <a:pPr marL="0" indent="0">
              <a:buNone/>
            </a:pPr>
            <a:endParaRPr lang="cs-CZ" b="1" i="1" dirty="0"/>
          </a:p>
          <a:p>
            <a:r>
              <a:rPr lang="cs-CZ" i="1" dirty="0"/>
              <a:t>Není kam jít. Nemá oč se opřít. Nebylo s kým se poradit.</a:t>
            </a:r>
            <a:endParaRPr lang="cs-CZ" b="1" i="1" dirty="0"/>
          </a:p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r>
              <a:rPr lang="cs-CZ" dirty="0"/>
              <a:t>Je-li infinitiv závislý na slovesu </a:t>
            </a:r>
            <a:r>
              <a:rPr lang="cs-CZ" i="1" dirty="0"/>
              <a:t>být</a:t>
            </a:r>
            <a:r>
              <a:rPr lang="cs-CZ" dirty="0"/>
              <a:t> nebo </a:t>
            </a:r>
            <a:r>
              <a:rPr lang="cs-CZ" i="1" dirty="0"/>
              <a:t>mít</a:t>
            </a:r>
            <a:r>
              <a:rPr lang="cs-CZ" dirty="0"/>
              <a:t>, tvoří s ním těsnou významovou a zvukovou jednotu, čárkou ho neoddělujeme.</a:t>
            </a:r>
            <a:endParaRPr lang="it-IT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0324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Infinitiv a spojka </a:t>
            </a:r>
            <a:r>
              <a:rPr lang="cs-CZ" b="1" i="1" dirty="0"/>
              <a:t>než:</a:t>
            </a:r>
            <a:endParaRPr lang="cs-CZ" b="1" dirty="0"/>
          </a:p>
          <a:p>
            <a:r>
              <a:rPr lang="cs-CZ" i="1" dirty="0"/>
              <a:t>S financemi je možno naložit i jinak </a:t>
            </a:r>
            <a:r>
              <a:rPr lang="cs-CZ" i="1" dirty="0">
                <a:solidFill>
                  <a:srgbClr val="FF0000"/>
                </a:solidFill>
              </a:rPr>
              <a:t>než</a:t>
            </a:r>
            <a:r>
              <a:rPr lang="cs-CZ" i="1" dirty="0"/>
              <a:t> jen </a:t>
            </a:r>
            <a:r>
              <a:rPr lang="cs-CZ" i="1" dirty="0">
                <a:solidFill>
                  <a:srgbClr val="FF0000"/>
                </a:solidFill>
              </a:rPr>
              <a:t>střádat </a:t>
            </a:r>
            <a:r>
              <a:rPr lang="cs-CZ" i="1" dirty="0"/>
              <a:t>mince do prasátka.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6214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Víme jak čistit ruskou ropu, vzkazuje Kyjev. </a:t>
            </a:r>
            <a:r>
              <a:rPr lang="cs-CZ" dirty="0"/>
              <a:t>(Aktuálně.cz, 26. 4. 2019)</a:t>
            </a:r>
          </a:p>
          <a:p>
            <a:r>
              <a:rPr lang="cs-CZ" i="1" dirty="0"/>
              <a:t>Nesnášet či adorovat prezidenta umí kde kdo</a:t>
            </a:r>
            <a:r>
              <a:rPr lang="cs-CZ" dirty="0"/>
              <a:t>. (Aktuálně.cz, 10. 4. 2019)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8265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Zdroj: IJP</a:t>
            </a:r>
          </a:p>
        </p:txBody>
      </p:sp>
    </p:spTree>
    <p:extLst>
      <p:ext uri="{BB962C8B-B14F-4D97-AF65-F5344CB8AC3E}">
        <p14:creationId xmlns:p14="http://schemas.microsoft.com/office/powerpoint/2010/main" val="323623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Čárku píšeme v případech</a:t>
            </a:r>
            <a:r>
              <a:rPr lang="cs-CZ" dirty="0"/>
              <a:t>, v nichž infinitivní konstrukce zastupuje vedlejší větu: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Poraďte mi spolehlivý způsob, jak zapůsobit na toto publikum. </a:t>
            </a:r>
            <a:r>
              <a:rPr lang="cs-CZ" dirty="0"/>
              <a:t>(infinitiv zastupuje VV přívlastkovou)</a:t>
            </a:r>
          </a:p>
          <a:p>
            <a:r>
              <a:rPr lang="cs-CZ" i="1" dirty="0"/>
              <a:t>Byl v rozpacích a přemýšlel, </a:t>
            </a:r>
            <a:r>
              <a:rPr lang="cs-CZ" i="1" dirty="0">
                <a:solidFill>
                  <a:srgbClr val="FF0000"/>
                </a:solidFill>
              </a:rPr>
              <a:t>jak</a:t>
            </a:r>
            <a:r>
              <a:rPr lang="cs-CZ" i="1" dirty="0"/>
              <a:t> začít</a:t>
            </a:r>
            <a:r>
              <a:rPr lang="cs-CZ" dirty="0"/>
              <a:t>. ( VV předmětnou)</a:t>
            </a:r>
          </a:p>
          <a:p>
            <a:r>
              <a:rPr lang="cs-CZ" i="1" dirty="0"/>
              <a:t>Řešili otázku, </a:t>
            </a:r>
            <a:r>
              <a:rPr lang="cs-CZ" i="1" dirty="0">
                <a:solidFill>
                  <a:srgbClr val="FF0000"/>
                </a:solidFill>
              </a:rPr>
              <a:t>zda</a:t>
            </a:r>
            <a:r>
              <a:rPr lang="cs-CZ" i="1" dirty="0"/>
              <a:t> změnit strategii.</a:t>
            </a:r>
            <a:r>
              <a:rPr lang="cs-CZ" dirty="0"/>
              <a:t> (VV přívlastkovou)</a:t>
            </a:r>
          </a:p>
          <a:p>
            <a:r>
              <a:rPr lang="cs-CZ" i="1" dirty="0"/>
              <a:t>Problém je, </a:t>
            </a:r>
            <a:r>
              <a:rPr lang="cs-CZ" i="1" dirty="0">
                <a:solidFill>
                  <a:srgbClr val="FF0000"/>
                </a:solidFill>
              </a:rPr>
              <a:t>kde</a:t>
            </a:r>
            <a:r>
              <a:rPr lang="cs-CZ" i="1" dirty="0"/>
              <a:t> sehnat materiál.</a:t>
            </a:r>
            <a:r>
              <a:rPr lang="cs-CZ" dirty="0"/>
              <a:t> (VV podmětnou).</a:t>
            </a:r>
          </a:p>
          <a:p>
            <a:r>
              <a:rPr lang="cs-CZ" i="1" dirty="0"/>
              <a:t>Když upravit, </a:t>
            </a:r>
            <a:r>
              <a:rPr lang="cs-CZ" i="1" dirty="0">
                <a:solidFill>
                  <a:srgbClr val="FF0000"/>
                </a:solidFill>
              </a:rPr>
              <a:t>tak</a:t>
            </a:r>
            <a:r>
              <a:rPr lang="cs-CZ" i="1" dirty="0"/>
              <a:t> se vším všudy.</a:t>
            </a:r>
            <a:r>
              <a:rPr lang="cs-CZ" dirty="0"/>
              <a:t> (VV příslovečnou podmínkovou)</a:t>
            </a:r>
          </a:p>
          <a:p>
            <a:endParaRPr lang="cs-CZ" dirty="0"/>
          </a:p>
          <a:p>
            <a:r>
              <a:rPr lang="cs-CZ" dirty="0"/>
              <a:t>Platnost vedlejší věty v těchto případech obvykle poznáme zejména podle podřadicích spojovacích výrazů.</a:t>
            </a:r>
          </a:p>
        </p:txBody>
      </p:sp>
    </p:spTree>
    <p:extLst>
      <p:ext uri="{BB962C8B-B14F-4D97-AF65-F5344CB8AC3E}">
        <p14:creationId xmlns:p14="http://schemas.microsoft.com/office/powerpoint/2010/main" val="227527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Zájmeno odkazuje na infinitivní konstrukci ve stejné platnosti, kterou by měla vedlejší věta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i="1" dirty="0"/>
              <a:t>Jde o </a:t>
            </a:r>
            <a:r>
              <a:rPr lang="pl-PL" i="1" dirty="0">
                <a:solidFill>
                  <a:srgbClr val="FF0000"/>
                </a:solidFill>
              </a:rPr>
              <a:t>to</a:t>
            </a:r>
            <a:r>
              <a:rPr lang="pl-PL" i="1" dirty="0"/>
              <a:t>, skutečně mu tím pomoci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(srov. s VV předmětnou: </a:t>
            </a:r>
            <a:r>
              <a:rPr lang="pl-PL" i="1" dirty="0"/>
              <a:t>Jde o to, abychom mu tím pomohli</a:t>
            </a:r>
            <a:r>
              <a:rPr lang="pl-PL" dirty="0"/>
              <a:t>). </a:t>
            </a:r>
          </a:p>
          <a:p>
            <a:r>
              <a:rPr lang="cs-CZ" i="1" dirty="0"/>
              <a:t>Stojí o </a:t>
            </a:r>
            <a:r>
              <a:rPr lang="cs-CZ" i="1" dirty="0">
                <a:solidFill>
                  <a:srgbClr val="FF0000"/>
                </a:solidFill>
              </a:rPr>
              <a:t>to</a:t>
            </a:r>
            <a:r>
              <a:rPr lang="cs-CZ" i="1" dirty="0"/>
              <a:t>, znát názor předsedy. </a:t>
            </a:r>
          </a:p>
          <a:p>
            <a:pPr marL="0" indent="0">
              <a:buNone/>
            </a:pPr>
            <a:r>
              <a:rPr lang="cs-CZ" dirty="0"/>
              <a:t>(srov. s VV předmětnou: </a:t>
            </a:r>
            <a:r>
              <a:rPr lang="cs-CZ" i="1" dirty="0"/>
              <a:t>Stojí o to, aby znal názor předsedy</a:t>
            </a:r>
            <a:r>
              <a:rPr lang="cs-CZ" dirty="0"/>
              <a:t>)</a:t>
            </a:r>
          </a:p>
          <a:p>
            <a:r>
              <a:rPr lang="cs-CZ" i="1" dirty="0"/>
              <a:t>Na cestě za úspěchem už ti zbývá jen </a:t>
            </a:r>
            <a:r>
              <a:rPr lang="cs-CZ" i="1" dirty="0">
                <a:solidFill>
                  <a:srgbClr val="FF0000"/>
                </a:solidFill>
              </a:rPr>
              <a:t>to</a:t>
            </a:r>
            <a:r>
              <a:rPr lang="cs-CZ" i="1" dirty="0"/>
              <a:t>, nebýt přehnaně pyšný na dobré výsledky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(srov. s VV podmětnou: </a:t>
            </a:r>
            <a:r>
              <a:rPr lang="cs-CZ" i="1" dirty="0"/>
              <a:t>Na cestě za úspěchem už ti zbývá jen to, abys nebyl přehnaně pyšný na dobré výsledky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580105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Pamatuj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Je-li infinitivní konstrukce málo rozvita, lze ji psát též bez čárky: </a:t>
            </a:r>
          </a:p>
          <a:p>
            <a:r>
              <a:rPr lang="cs-CZ" i="1" dirty="0"/>
              <a:t>Tvůj život sám je důvodem k tomu(,) radovat se z něj. Už ta jeho obdivuhodná houževnatost je důvodem k </a:t>
            </a:r>
            <a:r>
              <a:rPr lang="cs-CZ" i="1" dirty="0">
                <a:solidFill>
                  <a:srgbClr val="FF0000"/>
                </a:solidFill>
              </a:rPr>
              <a:t>tomu</a:t>
            </a:r>
            <a:r>
              <a:rPr lang="cs-CZ" i="1" dirty="0"/>
              <a:t>(,) </a:t>
            </a:r>
            <a:r>
              <a:rPr lang="cs-CZ" i="1" dirty="0">
                <a:solidFill>
                  <a:srgbClr val="FF0000"/>
                </a:solidFill>
              </a:rPr>
              <a:t>nevzdat se</a:t>
            </a:r>
            <a:r>
              <a:rPr lang="cs-CZ" i="1" dirty="0"/>
              <a:t>.</a:t>
            </a:r>
          </a:p>
          <a:p>
            <a:pPr marL="0" indent="0">
              <a:buNone/>
            </a:pPr>
            <a:r>
              <a:rPr lang="cs-CZ" dirty="0"/>
              <a:t>Není-li infinitivní konstrukce uvozena zájmenem, platnost vedlejší věty se ztrácí a čárku v tomto případě nepíšeme. Infinitivní konstrukce se zde chápe jako větný člen: </a:t>
            </a:r>
          </a:p>
          <a:p>
            <a:r>
              <a:rPr lang="cs-CZ" i="1" dirty="0"/>
              <a:t>Na cestě za úspěchem už ti zbývá jen nebýt přehnaně pyšný na dobré výsledky.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9481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Zájmeno a infinitivní konstrukce nestojí bezprostředně po sobě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Zájmeno a infinitivní konstrukce však nemusí vždy stát bezprostředně po sobě. Přestože gramaticky jde o stejný typ, v praxi se častěji než u vět uvedených výše vyskytuje i psaní bez čárky, které rovněž připouštíme: </a:t>
            </a:r>
          </a:p>
          <a:p>
            <a:r>
              <a:rPr lang="cs-CZ" i="1" dirty="0"/>
              <a:t>Jaké </a:t>
            </a:r>
            <a:r>
              <a:rPr lang="cs-CZ" i="1" dirty="0">
                <a:solidFill>
                  <a:srgbClr val="FF0000"/>
                </a:solidFill>
              </a:rPr>
              <a:t>to je</a:t>
            </a:r>
            <a:r>
              <a:rPr lang="cs-CZ" i="1" dirty="0"/>
              <a:t>(,) vznášet se tam nahoře a dívat se na věci shora?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8761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Konstrukce vyjadřující podmínku a možnost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Nebýt toho nedorozumění, mohli bychom vyjednávat </a:t>
            </a:r>
            <a:r>
              <a:rPr lang="cs-CZ" dirty="0"/>
              <a:t>(= kdyby nebylo toho nedorozumění).</a:t>
            </a:r>
          </a:p>
        </p:txBody>
      </p:sp>
    </p:spTree>
    <p:extLst>
      <p:ext uri="{BB962C8B-B14F-4D97-AF65-F5344CB8AC3E}">
        <p14:creationId xmlns:p14="http://schemas.microsoft.com/office/powerpoint/2010/main" val="429698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Konstrukce vyjadřující míru (s částicí jen)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Panáček byl jako živý, </a:t>
            </a:r>
            <a:r>
              <a:rPr lang="cs-CZ" b="1" i="1" dirty="0">
                <a:solidFill>
                  <a:srgbClr val="FF0000"/>
                </a:solidFill>
              </a:rPr>
              <a:t>jen</a:t>
            </a:r>
            <a:r>
              <a:rPr lang="cs-CZ" i="1" dirty="0"/>
              <a:t> promluvit.</a:t>
            </a:r>
          </a:p>
          <a:p>
            <a:r>
              <a:rPr lang="cs-CZ" i="1" dirty="0"/>
              <a:t>Výsledek je jako vloni, </a:t>
            </a:r>
            <a:r>
              <a:rPr lang="cs-CZ" b="1" i="1" dirty="0">
                <a:solidFill>
                  <a:srgbClr val="FF0000"/>
                </a:solidFill>
              </a:rPr>
              <a:t>jen</a:t>
            </a:r>
            <a:r>
              <a:rPr lang="cs-CZ" i="1" dirty="0"/>
              <a:t> to celé zopakovat.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7116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b="1" dirty="0"/>
            </a:br>
            <a:r>
              <a:rPr lang="cs-CZ" b="1" dirty="0"/>
              <a:t>Čárku nepíšeme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Infinitiv je větný člen: </a:t>
            </a:r>
          </a:p>
          <a:p>
            <a:r>
              <a:rPr lang="cs-CZ" i="1" dirty="0"/>
              <a:t>Na cestě za úspěchem už ti zbývá </a:t>
            </a:r>
            <a:r>
              <a:rPr lang="cs-CZ" dirty="0"/>
              <a:t>(co?) </a:t>
            </a:r>
            <a:r>
              <a:rPr lang="cs-CZ" i="1" dirty="0"/>
              <a:t>jen nebýt </a:t>
            </a:r>
            <a:r>
              <a:rPr lang="cs-CZ" dirty="0"/>
              <a:t>(předmět) </a:t>
            </a:r>
            <a:r>
              <a:rPr lang="cs-CZ" i="1" dirty="0"/>
              <a:t>přehnaně pyšný na dobré výsledky.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61113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571</Words>
  <Application>Microsoft Office PowerPoint</Application>
  <PresentationFormat>Širokoúhlá obrazovka</PresentationFormat>
  <Paragraphs>43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Interpunkce ve větě  s infinitivní konstrukcí</vt:lpstr>
      <vt:lpstr>Prezentace aplikace PowerPoint</vt:lpstr>
      <vt:lpstr>Čárku píšeme v případech, v nichž infinitivní konstrukce zastupuje vedlejší větu: </vt:lpstr>
      <vt:lpstr>Zájmeno odkazuje na infinitivní konstrukci ve stejné platnosti, kterou by měla vedlejší věta</vt:lpstr>
      <vt:lpstr>Pamatuj</vt:lpstr>
      <vt:lpstr>Zájmeno a infinitivní konstrukce nestojí bezprostředně po sobě</vt:lpstr>
      <vt:lpstr>Konstrukce vyjadřující podmínku a možnost </vt:lpstr>
      <vt:lpstr>Konstrukce vyjadřující míru (s částicí jen) </vt:lpstr>
      <vt:lpstr> Čárku nepíšeme</vt:lpstr>
      <vt:lpstr>Prezentace aplikace PowerPoint</vt:lpstr>
      <vt:lpstr>Prezentace aplikace PowerPoint</vt:lpstr>
      <vt:lpstr>Cvičení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Interpunkce ve větě s infinitivní konstrukcí</dc:title>
  <dc:creator>Sonja</dc:creator>
  <cp:lastModifiedBy>sch0005</cp:lastModifiedBy>
  <cp:revision>7</cp:revision>
  <dcterms:created xsi:type="dcterms:W3CDTF">2018-04-05T18:34:58Z</dcterms:created>
  <dcterms:modified xsi:type="dcterms:W3CDTF">2021-05-05T17:42:51Z</dcterms:modified>
</cp:coreProperties>
</file>