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20" r:id="rId3"/>
    <p:sldId id="321" r:id="rId4"/>
    <p:sldId id="331" r:id="rId5"/>
    <p:sldId id="32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  <a:endParaRPr lang="cs-CZ" sz="3200" dirty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600" b="1" dirty="0"/>
              <a:t>příčestí činné: </a:t>
            </a:r>
          </a:p>
          <a:p>
            <a:r>
              <a:rPr lang="cs-CZ" altLang="cs-CZ" sz="2600" dirty="0"/>
              <a:t>přidání koncovky -</a:t>
            </a:r>
            <a:r>
              <a:rPr lang="cs-CZ" altLang="cs-CZ" sz="2600" i="1" dirty="0"/>
              <a:t>l</a:t>
            </a:r>
            <a:r>
              <a:rPr lang="cs-CZ" altLang="cs-CZ" sz="2600" dirty="0"/>
              <a:t> ke kořeni (</a:t>
            </a:r>
            <a:r>
              <a:rPr lang="cs-CZ" altLang="cs-CZ" sz="2600" i="1" dirty="0"/>
              <a:t>tisk-l, vlád-l, </a:t>
            </a:r>
            <a:r>
              <a:rPr lang="cs-CZ" altLang="cs-CZ" sz="2600" i="1" dirty="0" err="1"/>
              <a:t>bohat</a:t>
            </a:r>
            <a:r>
              <a:rPr lang="cs-CZ" altLang="cs-CZ" sz="2600" i="1" dirty="0"/>
              <a:t>-l</a:t>
            </a:r>
            <a:r>
              <a:rPr lang="cs-CZ" altLang="cs-CZ" sz="2600" dirty="0"/>
              <a:t>)</a:t>
            </a:r>
          </a:p>
          <a:p>
            <a:r>
              <a:rPr lang="cs-CZ" altLang="cs-CZ" sz="2600" dirty="0"/>
              <a:t>podoby s -</a:t>
            </a:r>
            <a:r>
              <a:rPr lang="cs-CZ" altLang="cs-CZ" sz="2600" i="1" dirty="0"/>
              <a:t>nu</a:t>
            </a:r>
            <a:r>
              <a:rPr lang="cs-CZ" altLang="cs-CZ" sz="2600" dirty="0"/>
              <a:t>- příznakové, stylově nižší (</a:t>
            </a:r>
            <a:r>
              <a:rPr lang="cs-CZ" altLang="cs-CZ" sz="2600" b="1" i="1" dirty="0"/>
              <a:t>couvl</a:t>
            </a:r>
            <a:r>
              <a:rPr lang="cs-CZ" altLang="cs-CZ" sz="2600" dirty="0"/>
              <a:t> – </a:t>
            </a:r>
            <a:r>
              <a:rPr lang="cs-CZ" altLang="cs-CZ" sz="2600" i="1" dirty="0"/>
              <a:t>couvnul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křikl</a:t>
            </a:r>
            <a:r>
              <a:rPr lang="cs-CZ" altLang="cs-CZ" sz="2600" i="1" dirty="0"/>
              <a:t> –</a:t>
            </a:r>
            <a:r>
              <a:rPr lang="cs-CZ" altLang="cs-CZ" sz="2600" dirty="0"/>
              <a:t> </a:t>
            </a:r>
            <a:r>
              <a:rPr lang="cs-CZ" altLang="cs-CZ" sz="2600" i="1" dirty="0"/>
              <a:t>křiknul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mrzl</a:t>
            </a:r>
            <a:r>
              <a:rPr lang="cs-CZ" altLang="cs-CZ" sz="2600" i="1" dirty="0"/>
              <a:t> – mrznul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polkl</a:t>
            </a:r>
            <a:r>
              <a:rPr lang="cs-CZ" altLang="cs-CZ" sz="2600" i="1" dirty="0"/>
              <a:t> –</a:t>
            </a:r>
            <a:r>
              <a:rPr lang="cs-CZ" altLang="cs-CZ" sz="2600" dirty="0"/>
              <a:t> </a:t>
            </a:r>
            <a:r>
              <a:rPr lang="cs-CZ" altLang="cs-CZ" sz="2600" i="1" dirty="0"/>
              <a:t>polknul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škrtl</a:t>
            </a:r>
            <a:r>
              <a:rPr lang="cs-CZ" altLang="cs-CZ" sz="2600" i="1" dirty="0"/>
              <a:t> – škrtnul</a:t>
            </a:r>
            <a:r>
              <a:rPr lang="cs-CZ" altLang="cs-CZ" sz="2600" dirty="0"/>
              <a:t>).</a:t>
            </a:r>
            <a:r>
              <a:rPr lang="cs-CZ" altLang="cs-CZ" sz="2600" i="1" dirty="0"/>
              <a:t> </a:t>
            </a:r>
            <a:endParaRPr lang="cs-CZ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podoba s </a:t>
            </a:r>
            <a:r>
              <a:rPr lang="cs-CZ" altLang="cs-CZ" sz="2600" i="1" dirty="0"/>
              <a:t>-nu-</a:t>
            </a:r>
            <a:r>
              <a:rPr lang="cs-CZ" altLang="cs-CZ" sz="2600" dirty="0"/>
              <a:t> je z výslovnostních důvodů u sloves s neslabičným základem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i="1" dirty="0" err="1"/>
              <a:t>sch-nout</a:t>
            </a:r>
            <a:r>
              <a:rPr lang="cs-CZ" altLang="cs-CZ" sz="2200" i="1" dirty="0"/>
              <a:t> – schnul</a:t>
            </a:r>
          </a:p>
          <a:p>
            <a:r>
              <a:rPr lang="cs-CZ" altLang="cs-CZ" sz="2600" dirty="0"/>
              <a:t>dublety u sloves s </a:t>
            </a:r>
            <a:r>
              <a:rPr lang="cs-CZ" altLang="cs-CZ" sz="2600" i="1" dirty="0"/>
              <a:t>-r-, -l-</a:t>
            </a:r>
            <a:endParaRPr lang="cs-CZ" altLang="cs-CZ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i="1" dirty="0"/>
              <a:t>vrtl/vrtnul</a:t>
            </a:r>
            <a:r>
              <a:rPr lang="cs-CZ" altLang="cs-CZ" sz="2200" dirty="0"/>
              <a:t>, </a:t>
            </a:r>
            <a:r>
              <a:rPr lang="cs-CZ" altLang="cs-CZ" sz="2200" i="1" dirty="0"/>
              <a:t>smlsl/smlsnul, zhltl/zhltnul, zvrtl/zvrtnul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23612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dirty="0"/>
              <a:t>příčestí trpné:</a:t>
            </a:r>
          </a:p>
          <a:p>
            <a:r>
              <a:rPr lang="cs-CZ" altLang="cs-CZ" dirty="0"/>
              <a:t>většina sloves zakončena na -</a:t>
            </a:r>
            <a:r>
              <a:rPr lang="cs-CZ" altLang="cs-CZ" i="1" dirty="0" err="1"/>
              <a:t>nut</a:t>
            </a:r>
            <a:r>
              <a:rPr lang="cs-CZ" altLang="cs-CZ" dirty="0"/>
              <a:t> (</a:t>
            </a:r>
            <a:r>
              <a:rPr lang="cs-CZ" altLang="cs-CZ" i="1" dirty="0"/>
              <a:t>bodnut, zamítnut, odříznut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kmen zakončený na souhlásku -</a:t>
            </a:r>
            <a:r>
              <a:rPr lang="cs-CZ" altLang="cs-CZ" i="1" dirty="0"/>
              <a:t>h, -ch, -k</a:t>
            </a:r>
            <a:r>
              <a:rPr lang="cs-CZ" altLang="cs-CZ" dirty="0"/>
              <a:t> je tvořen příponou </a:t>
            </a:r>
            <a:r>
              <a:rPr lang="cs-CZ" altLang="cs-CZ" i="1" dirty="0"/>
              <a:t>-en</a:t>
            </a:r>
            <a:r>
              <a:rPr lang="cs-CZ" altLang="cs-CZ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táhnout</a:t>
            </a:r>
            <a:r>
              <a:rPr lang="cs-CZ" altLang="cs-CZ" dirty="0"/>
              <a:t> – </a:t>
            </a:r>
            <a:r>
              <a:rPr lang="cs-CZ" altLang="cs-CZ" i="1" dirty="0"/>
              <a:t>tažen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odvrhnout – odvržen</a:t>
            </a: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napřáhnout</a:t>
            </a:r>
            <a:r>
              <a:rPr lang="cs-CZ" altLang="cs-CZ" dirty="0"/>
              <a:t> –</a:t>
            </a:r>
            <a:r>
              <a:rPr lang="cs-CZ" altLang="cs-CZ" i="1" dirty="0"/>
              <a:t> napřažen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nadchnout – nadšen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vyřknout – vyřčen </a:t>
            </a:r>
            <a:r>
              <a:rPr lang="cs-CZ" altLang="cs-CZ" dirty="0"/>
              <a:t>(i</a:t>
            </a:r>
            <a:r>
              <a:rPr lang="cs-CZ" altLang="cs-CZ" i="1" dirty="0"/>
              <a:t> vyřknut</a:t>
            </a:r>
            <a:r>
              <a:rPr lang="cs-CZ" altLang="cs-CZ" dirty="0"/>
              <a:t>)</a:t>
            </a:r>
            <a:endParaRPr lang="cs-CZ" alt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tisknout – tištěn </a:t>
            </a:r>
            <a:r>
              <a:rPr lang="cs-CZ" altLang="cs-CZ" dirty="0"/>
              <a:t>(i</a:t>
            </a:r>
            <a:r>
              <a:rPr lang="cs-CZ" altLang="cs-CZ" i="1" dirty="0"/>
              <a:t> tisknut</a:t>
            </a:r>
            <a:r>
              <a:rPr lang="cs-CZ" altLang="cs-CZ" dirty="0"/>
              <a:t>) </a:t>
            </a:r>
            <a:endParaRPr lang="cs-CZ" altLang="cs-CZ" u="sng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372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6571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/>
              <a:t>významové rozdíly</a:t>
            </a:r>
            <a:endParaRPr lang="cs-CZ" altLang="cs-CZ" sz="2000" b="1" i="1" dirty="0"/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cítil se dotčen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jídlo bylo nedotknuto/nedotčeno</a:t>
            </a:r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cíl byl vytčen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chyba byla vytknuta</a:t>
            </a:r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viník byl zatčen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kolík byl zatknut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/>
              <a:t>podstatná jména slovesná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tendence ke tvaru s příponou </a:t>
            </a:r>
            <a:r>
              <a:rPr lang="cs-CZ" altLang="cs-CZ" sz="2000" i="1" dirty="0"/>
              <a:t>-nu-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oblečení </a:t>
            </a:r>
            <a:r>
              <a:rPr lang="cs-CZ" altLang="cs-CZ" sz="1600" dirty="0"/>
              <a:t>(oděv) </a:t>
            </a:r>
            <a:r>
              <a:rPr lang="cs-CZ" altLang="cs-CZ" sz="1600" i="1" dirty="0"/>
              <a:t>/ obléknutí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převlečení </a:t>
            </a:r>
            <a:r>
              <a:rPr lang="cs-CZ" altLang="cs-CZ" sz="1600" dirty="0"/>
              <a:t>(přestrojení)</a:t>
            </a:r>
            <a:r>
              <a:rPr lang="cs-CZ" altLang="cs-CZ" sz="1600" i="1" dirty="0"/>
              <a:t> / převléknutí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dopadení </a:t>
            </a:r>
            <a:r>
              <a:rPr lang="cs-CZ" altLang="cs-CZ" sz="1600" dirty="0"/>
              <a:t>(přistižení)</a:t>
            </a:r>
            <a:r>
              <a:rPr lang="cs-CZ" altLang="cs-CZ" sz="1600" i="1" dirty="0"/>
              <a:t> / </a:t>
            </a:r>
            <a:r>
              <a:rPr lang="cs-CZ" altLang="cs-CZ" sz="1600" i="1" dirty="0" err="1"/>
              <a:t>dopadnutí</a:t>
            </a:r>
            <a:r>
              <a:rPr lang="cs-CZ" altLang="cs-CZ" sz="1600" i="1" dirty="0"/>
              <a:t> </a:t>
            </a:r>
            <a:r>
              <a:rPr lang="cs-CZ" altLang="cs-CZ" sz="1600" dirty="0"/>
              <a:t>(padnutí)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podtržení </a:t>
            </a:r>
            <a:r>
              <a:rPr lang="cs-CZ" altLang="cs-CZ" sz="1600" dirty="0"/>
              <a:t>(slova)</a:t>
            </a:r>
            <a:r>
              <a:rPr lang="cs-CZ" altLang="cs-CZ" sz="1600" i="1" dirty="0"/>
              <a:t> / podtrhnutí </a:t>
            </a:r>
            <a:r>
              <a:rPr lang="cs-CZ" altLang="cs-CZ" sz="1600" dirty="0"/>
              <a:t>(židle)</a:t>
            </a:r>
            <a:r>
              <a:rPr lang="cs-CZ" altLang="cs-CZ" sz="1600" i="1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nařčení/nařknutí, </a:t>
            </a:r>
            <a:r>
              <a:rPr lang="cs-CZ" altLang="cs-CZ" sz="1600" dirty="0"/>
              <a:t>jen </a:t>
            </a:r>
            <a:r>
              <a:rPr lang="cs-CZ" altLang="cs-CZ" sz="1600" i="1" dirty="0"/>
              <a:t>uřknutí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napadení/napadnutí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zasáhnutí/zasažení</a:t>
            </a:r>
            <a:r>
              <a:rPr lang="cs-CZ" altLang="cs-CZ" sz="1600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přeřeknutí </a:t>
            </a:r>
          </a:p>
        </p:txBody>
      </p:sp>
    </p:spTree>
    <p:extLst>
      <p:ext uri="{BB962C8B-B14F-4D97-AF65-F5344CB8AC3E}">
        <p14:creationId xmlns:p14="http://schemas.microsoft.com/office/powerpoint/2010/main" val="12181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70665-D33D-41B9-81B6-7E3AEB99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/>
              <a:t>typ </a:t>
            </a:r>
            <a:r>
              <a:rPr lang="cs-CZ" sz="3200" b="1" dirty="0"/>
              <a:t>TISKNOUT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813831-A622-4DC4-A07A-B2CD2847C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podoba s </a:t>
            </a:r>
            <a:r>
              <a:rPr lang="cs-CZ" i="1" dirty="0"/>
              <a:t>-nu-</a:t>
            </a:r>
            <a:r>
              <a:rPr lang="cs-CZ" dirty="0"/>
              <a:t> se vyskytuje z výslovnostních důvodů v jednotném čísle muž. rodu u sloves s neslabičným základem </a:t>
            </a:r>
            <a:r>
              <a:rPr lang="cs-CZ" i="1" dirty="0" err="1"/>
              <a:t>sch-nout</a:t>
            </a:r>
            <a:r>
              <a:rPr lang="cs-CZ" i="1" dirty="0"/>
              <a:t>, </a:t>
            </a:r>
            <a:r>
              <a:rPr lang="cs-CZ" i="1" dirty="0" err="1"/>
              <a:t>tk-nout</a:t>
            </a:r>
            <a:r>
              <a:rPr lang="cs-CZ" i="1" dirty="0"/>
              <a:t> se</a:t>
            </a:r>
            <a:r>
              <a:rPr lang="cs-CZ" dirty="0"/>
              <a:t>, srov. </a:t>
            </a:r>
            <a:r>
              <a:rPr lang="cs-CZ" i="1" dirty="0"/>
              <a:t>schnul, tknul se</a:t>
            </a:r>
            <a:r>
              <a:rPr lang="cs-CZ" dirty="0"/>
              <a:t> (ale </a:t>
            </a:r>
            <a:r>
              <a:rPr lang="cs-CZ" i="1" dirty="0"/>
              <a:t>schla, schlo, schli</a:t>
            </a:r>
            <a:r>
              <a:rPr lang="cs-CZ" dirty="0"/>
              <a:t> atd.). U předponových sloves jsou obvyklé dublety, srov. </a:t>
            </a:r>
            <a:r>
              <a:rPr lang="cs-CZ" i="1" dirty="0"/>
              <a:t>uschl/uschnul, vyschl/vyschnul, vytkl/vytknul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(http://prirucka.ujc.cas.cz/?id=520)</a:t>
            </a:r>
          </a:p>
        </p:txBody>
      </p:sp>
    </p:spTree>
    <p:extLst>
      <p:ext uri="{BB962C8B-B14F-4D97-AF65-F5344CB8AC3E}">
        <p14:creationId xmlns:p14="http://schemas.microsoft.com/office/powerpoint/2010/main" val="429269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„začít“</a:t>
            </a:r>
            <a:endParaRPr lang="cs-CZ" sz="3200" dirty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příčestí činné: </a:t>
            </a:r>
          </a:p>
          <a:p>
            <a:r>
              <a:rPr lang="cs-CZ" altLang="cs-CZ" dirty="0"/>
              <a:t>přípona -</a:t>
            </a:r>
            <a:r>
              <a:rPr lang="cs-CZ" altLang="cs-CZ" i="1" dirty="0"/>
              <a:t>al</a:t>
            </a:r>
            <a:r>
              <a:rPr lang="cs-CZ" altLang="cs-CZ" dirty="0"/>
              <a:t> (</a:t>
            </a:r>
            <a:r>
              <a:rPr lang="cs-CZ" altLang="cs-CZ" i="1" dirty="0"/>
              <a:t>začal, počal, zaťal, vzal…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podoby s -</a:t>
            </a:r>
            <a:r>
              <a:rPr lang="cs-CZ" altLang="cs-CZ" i="1" dirty="0"/>
              <a:t>nu</a:t>
            </a:r>
            <a:r>
              <a:rPr lang="cs-CZ" altLang="cs-CZ" dirty="0"/>
              <a:t>- hovorové (</a:t>
            </a:r>
            <a:r>
              <a:rPr lang="cs-CZ" altLang="cs-CZ" i="1" dirty="0"/>
              <a:t>zatnul, podetnul</a:t>
            </a:r>
            <a:r>
              <a:rPr lang="cs-CZ" altLang="cs-CZ" dirty="0"/>
              <a:t>…)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b="1" dirty="0"/>
              <a:t>příčestí trpné: </a:t>
            </a:r>
          </a:p>
          <a:p>
            <a:r>
              <a:rPr lang="cs-CZ" altLang="cs-CZ" dirty="0"/>
              <a:t>přípona -</a:t>
            </a:r>
            <a:r>
              <a:rPr lang="cs-CZ" altLang="cs-CZ" i="1" dirty="0" err="1"/>
              <a:t>at</a:t>
            </a:r>
            <a:r>
              <a:rPr lang="cs-CZ" altLang="cs-CZ" dirty="0"/>
              <a:t> (</a:t>
            </a:r>
            <a:r>
              <a:rPr lang="cs-CZ" altLang="cs-CZ" i="1" dirty="0"/>
              <a:t>je začat, počat, zaťat…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odvozeniny slovesa </a:t>
            </a:r>
            <a:r>
              <a:rPr lang="cs-CZ" altLang="cs-CZ" b="1" i="1" dirty="0"/>
              <a:t>jmout</a:t>
            </a:r>
            <a:r>
              <a:rPr lang="cs-CZ" altLang="cs-CZ" dirty="0"/>
              <a:t> kolísají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objal/obejmul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najal/najmul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sepjal (ruce) / sepnul (spínač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7163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375</Words>
  <Application>Microsoft Office PowerPoint</Application>
  <PresentationFormat>Širokoúhlá obrazovka</PresentationFormat>
  <Paragraphs>51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vzor „tisknout“</vt:lpstr>
      <vt:lpstr>vzor „tisknout“</vt:lpstr>
      <vt:lpstr>vzor „tisknout“</vt:lpstr>
      <vt:lpstr>typ TISKNOUT</vt:lpstr>
      <vt:lpstr>vzor „začít“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Prokšová, Hana</cp:lastModifiedBy>
  <cp:revision>74</cp:revision>
  <dcterms:created xsi:type="dcterms:W3CDTF">2017-10-19T09:50:07Z</dcterms:created>
  <dcterms:modified xsi:type="dcterms:W3CDTF">2019-11-17T21:24:33Z</dcterms:modified>
</cp:coreProperties>
</file>