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64" r:id="rId3"/>
    <p:sldId id="263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7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2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5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8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4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4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7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3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9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73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5025014/" TargetMode="External"/><Relationship Id="rId13" Type="http://schemas.openxmlformats.org/officeDocument/2006/relationships/hyperlink" Target="https://www.ncbi.nlm.nih.gov/pmc/articles/PMC4049052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who.int/health-topics/cardiovascular-diseases/#tab=tab_1" TargetMode="External"/><Relationship Id="rId12" Type="http://schemas.openxmlformats.org/officeDocument/2006/relationships/hyperlink" Target="https://www.nejm.org/doi/full/10.1056/NEJMoa0810780" TargetMode="External"/><Relationship Id="rId17" Type="http://schemas.openxmlformats.org/officeDocument/2006/relationships/image" Target="../media/image2.png"/><Relationship Id="rId2" Type="http://schemas.openxmlformats.org/officeDocument/2006/relationships/audio" Target="../media/media6.mp3"/><Relationship Id="rId16" Type="http://schemas.openxmlformats.org/officeDocument/2006/relationships/hyperlink" Target="https://link.springer.com/chapter/10.1007/978-3-642-66981-1_47" TargetMode="External"/><Relationship Id="rId1" Type="http://schemas.microsoft.com/office/2007/relationships/media" Target="../media/media6.mp3"/><Relationship Id="rId6" Type="http://schemas.openxmlformats.org/officeDocument/2006/relationships/hyperlink" Target="https://codeoflife.cz/biohacking/wim-hof-metoda-a-jeji-potencialni-rizika/" TargetMode="External"/><Relationship Id="rId11" Type="http://schemas.openxmlformats.org/officeDocument/2006/relationships/hyperlink" Target="https://journals.physiology.org/doi/full/10.1152/ajpendo.00691.2006" TargetMode="External"/><Relationship Id="rId5" Type="http://schemas.openxmlformats.org/officeDocument/2006/relationships/hyperlink" Target="https://codeoflife.cz/telo/chlad/otuzovani/" TargetMode="External"/><Relationship Id="rId15" Type="http://schemas.openxmlformats.org/officeDocument/2006/relationships/hyperlink" Target="https://www.sciencedirect.com/science/article/pii/S0006291X20321483" TargetMode="External"/><Relationship Id="rId10" Type="http://schemas.openxmlformats.org/officeDocument/2006/relationships/hyperlink" Target="https://www.onlinejets.org/article.asp?issn=0974-2700;year=2010;volume=3;issue=3;spage=302;epage=303;aulast=Lateef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s://www.pnas.org/content/111/20/7379" TargetMode="External"/><Relationship Id="rId14" Type="http://schemas.openxmlformats.org/officeDocument/2006/relationships/hyperlink" Target="https://pubmed.ncbi.nlm.nih.gov/1799325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Modré abstraktní pozadí s přechodem">
            <a:extLst>
              <a:ext uri="{FF2B5EF4-FFF2-40B4-BE49-F238E27FC236}">
                <a16:creationId xmlns:a16="http://schemas.microsoft.com/office/drawing/2014/main" id="{C5C63A0C-F303-4AE0-8D94-994390266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5" b="1299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B1836CF-6FE2-48FA-B210-FE9453EE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Chladová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terapie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830B21E-065F-449B-806E-AE39E149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Proseminář</a:t>
            </a:r>
            <a:r>
              <a:rPr lang="en-US" sz="1600" dirty="0">
                <a:solidFill>
                  <a:schemeClr val="bg1"/>
                </a:solidFill>
              </a:rPr>
              <a:t> k </a:t>
            </a:r>
            <a:r>
              <a:rPr lang="en-US" sz="1600" dirty="0" err="1">
                <a:solidFill>
                  <a:schemeClr val="bg1"/>
                </a:solidFill>
              </a:rPr>
              <a:t>akademickým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dovednostem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Joel Davidenko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rezentace Slide 1">
            <a:hlinkClick r:id="" action="ppaction://media"/>
            <a:extLst>
              <a:ext uri="{FF2B5EF4-FFF2-40B4-BE49-F238E27FC236}">
                <a16:creationId xmlns:a16="http://schemas.microsoft.com/office/drawing/2014/main" id="{AAC63A19-A500-47CB-A58E-0DA5589F3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5649" y="761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ré abstraktní pozadí s přechodem">
            <a:extLst>
              <a:ext uri="{FF2B5EF4-FFF2-40B4-BE49-F238E27FC236}">
                <a16:creationId xmlns:a16="http://schemas.microsoft.com/office/drawing/2014/main" id="{C5C63A0C-F303-4AE0-8D94-994390266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4" b="1299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B1836CF-6FE2-48FA-B210-FE9453EE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24" y="682012"/>
            <a:ext cx="11298931" cy="64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Chladová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terapie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830B21E-065F-449B-806E-AE39E149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7" y="1840908"/>
            <a:ext cx="11393471" cy="433508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1800" cap="none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cap="none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Vědomé, cílené a časově omezené vystavení se zimě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cap="none" dirty="0">
              <a:solidFill>
                <a:schemeClr val="bg2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cap="none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Mírné narušení organismu, které pak vyprovokuje pozitivní změnu </a:t>
            </a:r>
          </a:p>
          <a:p>
            <a:pPr>
              <a:buClr>
                <a:schemeClr val="bg1"/>
              </a:buClr>
            </a:pPr>
            <a:endParaRPr lang="cs-CZ" cap="none" dirty="0">
              <a:solidFill>
                <a:schemeClr val="bg2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cap="none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Pomocí chladu vyvoláváme pozitivní stres</a:t>
            </a:r>
            <a:endParaRPr lang="cs-CZ" cap="none" dirty="0">
              <a:solidFill>
                <a:schemeClr val="bg2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1800" cap="none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cap="none" dirty="0">
                <a:solidFill>
                  <a:schemeClr val="bg2"/>
                </a:solidFill>
                <a:effectLst/>
                <a:latin typeface="+mj-lt"/>
                <a:ea typeface="Calibri" panose="020F0502020204030204" pitchFamily="34" charset="0"/>
              </a:rPr>
              <a:t>V jisté míře je chlad zdraví prospěšný, důležité je dávkování</a:t>
            </a:r>
            <a:endParaRPr lang="cs-CZ" cap="none" dirty="0">
              <a:solidFill>
                <a:schemeClr val="bg2"/>
              </a:solidFill>
              <a:latin typeface="+mj-lt"/>
              <a:ea typeface="Calibri" panose="020F0502020204030204" pitchFamily="34" charset="0"/>
            </a:endParaRPr>
          </a:p>
          <a:p>
            <a:endParaRPr lang="cs-CZ" cap="none" dirty="0">
              <a:solidFill>
                <a:schemeClr val="bg2"/>
              </a:solidFill>
              <a:latin typeface="+mj-lt"/>
              <a:ea typeface="Calibri" panose="020F0502020204030204" pitchFamily="34" charset="0"/>
            </a:endParaRPr>
          </a:p>
          <a:p>
            <a:endParaRPr lang="cs-CZ" i="1" cap="none" dirty="0">
              <a:solidFill>
                <a:schemeClr val="bg2"/>
              </a:solidFill>
              <a:latin typeface="+mj-lt"/>
              <a:ea typeface="Calibri" panose="020F0502020204030204" pitchFamily="34" charset="0"/>
            </a:endParaRPr>
          </a:p>
          <a:p>
            <a:endParaRPr lang="cs-CZ" sz="1800" cap="none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cs-CZ" sz="1800" cap="none" dirty="0">
              <a:solidFill>
                <a:schemeClr val="bg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cs-CZ" cap="none" dirty="0">
              <a:solidFill>
                <a:schemeClr val="bg2"/>
              </a:solidFill>
              <a:latin typeface="+mj-lt"/>
            </a:endParaRPr>
          </a:p>
          <a:p>
            <a:endParaRPr lang="cs-CZ" sz="1600" cap="none" dirty="0">
              <a:solidFill>
                <a:schemeClr val="bg2"/>
              </a:solidFill>
              <a:latin typeface="+mj-lt"/>
            </a:endParaRPr>
          </a:p>
          <a:p>
            <a:endParaRPr lang="en-US" sz="1600" cap="none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C1D0A7-D55C-4427-8FB6-84E62450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21" y="2049642"/>
            <a:ext cx="3443723" cy="22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rezentace Slide 2FINAL">
            <a:hlinkClick r:id="" action="ppaction://media"/>
            <a:extLst>
              <a:ext uri="{FF2B5EF4-FFF2-40B4-BE49-F238E27FC236}">
                <a16:creationId xmlns:a16="http://schemas.microsoft.com/office/drawing/2014/main" id="{BBB9D820-124A-46F0-874D-02FCD6E68B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0244" y="854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ré abstraktní pozadí s přechodem">
            <a:extLst>
              <a:ext uri="{FF2B5EF4-FFF2-40B4-BE49-F238E27FC236}">
                <a16:creationId xmlns:a16="http://schemas.microsoft.com/office/drawing/2014/main" id="{C5C63A0C-F303-4AE0-8D94-994390266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4" b="12996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B1836CF-6FE2-48FA-B210-FE9453EE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24" y="682012"/>
            <a:ext cx="11298931" cy="64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Proces terapie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830B21E-065F-449B-806E-AE39E149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7" y="1840908"/>
            <a:ext cx="11393471" cy="433508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cs-CZ" i="1" cap="none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cap="none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Po vrácení do normálu náš systém funguje lépe než předtím</a:t>
            </a:r>
          </a:p>
          <a:p>
            <a:endParaRPr lang="cs-CZ" i="1" cap="none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cap="none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Pravidelné vystavení se chladu souvisí s řadou zdravotních výhod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i="1" cap="none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cap="none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„Otužováním posilujeme imunitní systém, zocelujeme tělo i ducha, získáváme vytrvalost, schopnost snášet nepohodu, léčíme nechutenství, prokrvujeme tělo, posilujeme kardiovaskulární systém, snižujeme vysoký krevní tlak.“ (Vaňková 2020, s. 1)</a:t>
            </a:r>
            <a:endParaRPr lang="cs-CZ" cap="none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i="1" cap="none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endParaRPr lang="cs-CZ" sz="1800" cap="none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cs-CZ" sz="1800" cap="none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cs-CZ" cap="none" dirty="0">
              <a:solidFill>
                <a:schemeClr val="bg1"/>
              </a:solidFill>
              <a:latin typeface="+mj-lt"/>
            </a:endParaRPr>
          </a:p>
          <a:p>
            <a:endParaRPr lang="cs-CZ" sz="1600" cap="none" dirty="0">
              <a:solidFill>
                <a:schemeClr val="bg1"/>
              </a:solidFill>
              <a:latin typeface="+mj-lt"/>
            </a:endParaRPr>
          </a:p>
          <a:p>
            <a:endParaRPr lang="en-US" sz="1600" cap="non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0" name="Picture 6" descr="How can a cold shower benefit your body | Tony Robbins">
            <a:extLst>
              <a:ext uri="{FF2B5EF4-FFF2-40B4-BE49-F238E27FC236}">
                <a16:creationId xmlns:a16="http://schemas.microsoft.com/office/drawing/2014/main" id="{1D8BE271-0D67-45F2-A578-CA7E4C31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1" y="2151880"/>
            <a:ext cx="4294582" cy="18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33">
            <a:hlinkClick r:id="" action="ppaction://media"/>
            <a:extLst>
              <a:ext uri="{FF2B5EF4-FFF2-40B4-BE49-F238E27FC236}">
                <a16:creationId xmlns:a16="http://schemas.microsoft.com/office/drawing/2014/main" id="{654D9E03-7730-4DA3-94FA-DB752324F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2745" y="854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ré abstraktní pozadí s přechodem">
            <a:extLst>
              <a:ext uri="{FF2B5EF4-FFF2-40B4-BE49-F238E27FC236}">
                <a16:creationId xmlns:a16="http://schemas.microsoft.com/office/drawing/2014/main" id="{C5C63A0C-F303-4AE0-8D94-994390266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5" b="12996"/>
          <a:stretch/>
        </p:blipFill>
        <p:spPr>
          <a:xfrm>
            <a:off x="1" y="11963"/>
            <a:ext cx="12191999" cy="6857990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830B21E-065F-449B-806E-AE39E149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774" y="535568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Metodika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C9C68C-176F-4263-9DBC-1126FC728C6C}"/>
              </a:ext>
            </a:extLst>
          </p:cNvPr>
          <p:cNvSpPr txBox="1"/>
          <p:nvPr/>
        </p:nvSpPr>
        <p:spPr>
          <a:xfrm>
            <a:off x="566773" y="1505814"/>
            <a:ext cx="11248652" cy="42473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Postupnou regulací teploty docílíme adaptace organismu na nižší teplotu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Vhodná teplota pro začátečníka je 20°C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Začínáme si sprchovat chodila a postupujeme k horní části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Pozitivní efekt na imunitu se dostaví již po 30 sekundách</a:t>
            </a:r>
          </a:p>
          <a:p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chladu bychom se měli umět uvolnit</a:t>
            </a:r>
            <a:endParaRPr lang="cs-CZ" sz="1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Live Well: Wim Hof Method of breathwork, cold water plunges alive in  Colorado Springs | Lifestyle | gazette.com">
            <a:extLst>
              <a:ext uri="{FF2B5EF4-FFF2-40B4-BE49-F238E27FC236}">
                <a16:creationId xmlns:a16="http://schemas.microsoft.com/office/drawing/2014/main" id="{46447A76-6CB3-4738-9283-FBF443E7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057" y="2167243"/>
            <a:ext cx="3910170" cy="153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de 4">
            <a:hlinkClick r:id="" action="ppaction://media"/>
            <a:extLst>
              <a:ext uri="{FF2B5EF4-FFF2-40B4-BE49-F238E27FC236}">
                <a16:creationId xmlns:a16="http://schemas.microsoft.com/office/drawing/2014/main" id="{7ADD5E1F-F271-41B6-ABA2-F68535466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9190" y="634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ré abstraktní pozadí s přechodem">
            <a:extLst>
              <a:ext uri="{FF2B5EF4-FFF2-40B4-BE49-F238E27FC236}">
                <a16:creationId xmlns:a16="http://schemas.microsoft.com/office/drawing/2014/main" id="{C5C63A0C-F303-4AE0-8D94-994390266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5" b="12996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B1836CF-6FE2-48FA-B210-FE9453EE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62" y="206477"/>
            <a:ext cx="9100293" cy="1378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000" dirty="0">
                <a:solidFill>
                  <a:schemeClr val="bg1"/>
                </a:solidFill>
              </a:rPr>
              <a:t>Přínosy chladu pro organismus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830B21E-065F-449B-806E-AE39E149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55" y="2094271"/>
            <a:ext cx="11151516" cy="4366294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cs-CZ" cap="none" dirty="0">
              <a:solidFill>
                <a:schemeClr val="bg1"/>
              </a:solidFill>
            </a:endParaRPr>
          </a:p>
          <a:p>
            <a:r>
              <a:rPr lang="cs-CZ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Imunitní systém</a:t>
            </a:r>
          </a:p>
          <a:p>
            <a:r>
              <a:rPr lang="cs-CZ" cap="none" dirty="0">
                <a:solidFill>
                  <a:schemeClr val="bg1"/>
                </a:solidFill>
              </a:rPr>
              <a:t>                                           </a:t>
            </a:r>
            <a:r>
              <a:rPr lang="cs-CZ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Energie   </a:t>
            </a:r>
            <a:r>
              <a:rPr lang="cs-CZ" cap="none" dirty="0">
                <a:solidFill>
                  <a:schemeClr val="bg1"/>
                </a:solidFill>
              </a:rPr>
              <a:t>                                                 </a:t>
            </a:r>
            <a:r>
              <a:rPr lang="cs-CZ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Metabolismus</a:t>
            </a:r>
          </a:p>
          <a:p>
            <a:r>
              <a:rPr lang="cs-CZ" cap="none" dirty="0">
                <a:solidFill>
                  <a:schemeClr val="bg1"/>
                </a:solidFill>
              </a:rPr>
              <a:t>                                                                          </a:t>
            </a:r>
            <a:r>
              <a:rPr lang="cs-CZ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Stres</a:t>
            </a:r>
          </a:p>
          <a:p>
            <a:r>
              <a:rPr lang="cs-CZ" cap="none" dirty="0">
                <a:solidFill>
                  <a:schemeClr val="bg1"/>
                </a:solidFill>
              </a:rPr>
              <a:t>                           </a:t>
            </a:r>
            <a:r>
              <a:rPr lang="cs-CZ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Mozek a paměť</a:t>
            </a:r>
          </a:p>
          <a:p>
            <a:r>
              <a:rPr lang="cs-CZ" cap="none" dirty="0">
                <a:solidFill>
                  <a:schemeClr val="bg1"/>
                </a:solidFill>
              </a:rPr>
              <a:t>                                                                                  </a:t>
            </a:r>
            <a:r>
              <a:rPr lang="cs-CZ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Nálada a soustředěnost</a:t>
            </a:r>
          </a:p>
          <a:p>
            <a:r>
              <a:rPr lang="cs-CZ" cap="none" dirty="0">
                <a:solidFill>
                  <a:schemeClr val="bg1"/>
                </a:solidFill>
              </a:rPr>
              <a:t>                         </a:t>
            </a:r>
          </a:p>
          <a:p>
            <a:r>
              <a:rPr lang="cs-CZ" cap="none" dirty="0">
                <a:solidFill>
                  <a:schemeClr val="bg1"/>
                </a:solidFill>
              </a:rPr>
              <a:t>      </a:t>
            </a:r>
            <a:r>
              <a:rPr lang="cs-CZ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Cirkulace krve            </a:t>
            </a:r>
          </a:p>
          <a:p>
            <a:r>
              <a:rPr lang="cs-CZ" cap="none" dirty="0">
                <a:solidFill>
                  <a:schemeClr val="bg1"/>
                </a:solidFill>
              </a:rPr>
              <a:t>                                                                           </a:t>
            </a:r>
            <a:r>
              <a:rPr lang="es-ES" cap="non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Svaly</a:t>
            </a:r>
            <a:r>
              <a:rPr lang="es-ES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s-ES" cap="non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hubnutí</a:t>
            </a:r>
            <a:r>
              <a:rPr lang="es-ES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s-ES" cap="non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pleť</a:t>
            </a:r>
            <a:r>
              <a:rPr lang="es-ES" cap="non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</a:t>
            </a:r>
            <a:r>
              <a:rPr lang="es-ES" cap="none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testosteron</a:t>
            </a:r>
            <a:endParaRPr lang="cs-CZ" cap="non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4100" name="Picture 4" descr="Why do some people take cold showers? - Quora">
            <a:extLst>
              <a:ext uri="{FF2B5EF4-FFF2-40B4-BE49-F238E27FC236}">
                <a16:creationId xmlns:a16="http://schemas.microsoft.com/office/drawing/2014/main" id="{916F7358-A504-4B0E-B656-37DD9B62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95" y="2269181"/>
            <a:ext cx="2240671" cy="40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redposledni slide222">
            <a:hlinkClick r:id="" action="ppaction://media"/>
            <a:extLst>
              <a:ext uri="{FF2B5EF4-FFF2-40B4-BE49-F238E27FC236}">
                <a16:creationId xmlns:a16="http://schemas.microsoft.com/office/drawing/2014/main" id="{E29FAB61-3FCE-4273-8815-479B5B0CC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5066" y="1087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ré abstraktní pozadí s přechodem">
            <a:extLst>
              <a:ext uri="{FF2B5EF4-FFF2-40B4-BE49-F238E27FC236}">
                <a16:creationId xmlns:a16="http://schemas.microsoft.com/office/drawing/2014/main" id="{C5C63A0C-F303-4AE0-8D94-994390266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5" b="12996"/>
          <a:stretch/>
        </p:blipFill>
        <p:spPr>
          <a:xfrm>
            <a:off x="0" y="0"/>
            <a:ext cx="12191999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B1836CF-6FE2-48FA-B210-FE9453EE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00013"/>
            <a:ext cx="6563570" cy="1111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závěr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830B21E-065F-449B-806E-AE39E149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766" y="1745129"/>
            <a:ext cx="10977716" cy="384251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cs-CZ" cap="none" dirty="0">
              <a:solidFill>
                <a:schemeClr val="bg1"/>
              </a:solidFill>
            </a:endParaRPr>
          </a:p>
          <a:p>
            <a:endParaRPr lang="cs-CZ" cap="none" dirty="0">
              <a:solidFill>
                <a:schemeClr val="bg1"/>
              </a:solidFill>
            </a:endParaRPr>
          </a:p>
          <a:p>
            <a:r>
              <a:rPr lang="cs-CZ" cap="none" dirty="0">
                <a:solidFill>
                  <a:schemeClr val="bg1"/>
                </a:solidFill>
              </a:rPr>
              <a:t>Mnoho vědeckých studií uvádí, že kvalita našeho prožívání se chladovou terapií zvyšuje.</a:t>
            </a:r>
          </a:p>
          <a:p>
            <a:endParaRPr lang="cs-CZ" cap="none" dirty="0">
              <a:solidFill>
                <a:schemeClr val="bg1"/>
              </a:solidFill>
            </a:endParaRPr>
          </a:p>
          <a:p>
            <a:r>
              <a:rPr lang="cs-CZ" cap="none" dirty="0">
                <a:solidFill>
                  <a:schemeClr val="bg1"/>
                </a:solidFill>
              </a:rPr>
              <a:t>Doporučuji ji všem, kteří mají zájem o zlepšení nejen svého psychického zdraví. </a:t>
            </a:r>
          </a:p>
          <a:p>
            <a:endParaRPr lang="cs-CZ" cap="none" dirty="0">
              <a:solidFill>
                <a:schemeClr val="bg1"/>
              </a:solidFill>
            </a:endParaRPr>
          </a:p>
          <a:p>
            <a:r>
              <a:rPr lang="cs-CZ" cap="none" dirty="0">
                <a:solidFill>
                  <a:schemeClr val="bg1"/>
                </a:solidFill>
              </a:rPr>
              <a:t>Rád odpovím na vaše dotazy – davidenkojoel@gmail.com</a:t>
            </a:r>
          </a:p>
          <a:p>
            <a:endParaRPr lang="cs-CZ" cap="none" dirty="0">
              <a:solidFill>
                <a:schemeClr val="bg1"/>
              </a:solidFill>
            </a:endParaRPr>
          </a:p>
          <a:p>
            <a:endParaRPr lang="cs-CZ" cap="none" dirty="0">
              <a:solidFill>
                <a:schemeClr val="bg1"/>
              </a:solidFill>
            </a:endParaRPr>
          </a:p>
          <a:p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7" name="Picture 2" descr="Cold Shower vs. Hot Shower: Benefits, Post-Workout, and More">
            <a:extLst>
              <a:ext uri="{FF2B5EF4-FFF2-40B4-BE49-F238E27FC236}">
                <a16:creationId xmlns:a16="http://schemas.microsoft.com/office/drawing/2014/main" id="{C7DA3234-DE35-4F82-9361-BE5A0EED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0" y="126508"/>
            <a:ext cx="2949223" cy="15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ledni">
            <a:hlinkClick r:id="" action="ppaction://media"/>
            <a:extLst>
              <a:ext uri="{FF2B5EF4-FFF2-40B4-BE49-F238E27FC236}">
                <a16:creationId xmlns:a16="http://schemas.microsoft.com/office/drawing/2014/main" id="{3D14CFFC-F310-46FA-B9AC-27ABDFDBA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5777" y="898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ré abstraktní pozadí s přechodem">
            <a:extLst>
              <a:ext uri="{FF2B5EF4-FFF2-40B4-BE49-F238E27FC236}">
                <a16:creationId xmlns:a16="http://schemas.microsoft.com/office/drawing/2014/main" id="{C5C63A0C-F303-4AE0-8D94-9943902665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5" b="12996"/>
          <a:stretch/>
        </p:blipFill>
        <p:spPr>
          <a:xfrm>
            <a:off x="0" y="0"/>
            <a:ext cx="12191999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9B1836CF-6FE2-48FA-B210-FE9453EE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00013"/>
            <a:ext cx="6563570" cy="1111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830B21E-065F-449B-806E-AE39E149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766" y="1745129"/>
            <a:ext cx="11216958" cy="471285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Otužování: Kompletní průvodce chladem. 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Libor </a:t>
            </a:r>
            <a:r>
              <a:rPr lang="cs-CZ" sz="18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Mattuš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2021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https://codeoflife.cz/telo/chlad/otuzovani/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Wim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Hof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metoda a její potenciální rizika. 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Vojtěch Hlaváček, 2020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https://codeoflife.cz/biohacking/wim-hof-metoda-a-jeji-potencialni-rizika/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Cardiovascular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Diseases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Ženeva, 2020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https://www.who.int/health-topics/cardiovascular-diseases/#tab=tab_1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Showering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Randomized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Trial: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2016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https://www.ncbi.nlm.nih.gov/pmc/articles/PMC5025014/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Voluntary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activation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sympathetic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nervous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attenuation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innate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response in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humans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2014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https://www.pnas.org/content/111/20/7379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immersion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recovery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2010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https://www.onlinejets.org/article.asp?issn=0974-2700;year=2010;volume=3;issue=3;spage=302;epage=303;aulast=Lateef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Unexpected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evidence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adipose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tissue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humans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2007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https://journals.physiology.org/doi/full/10.1152/ajpendo.00691.2006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Brown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Adipose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Tissue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Humans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2009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https://www.nejm.org/doi/full/10.1056/NEJMoa0810780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Evidence-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Hydrotherapy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Body: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2014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https://www.ncbi.nlm.nih.gov/pmc/articles/PMC4049052/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shower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2008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https://pubmed.ncbi.nlm.nih.gov/17993252/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cold-inducible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protein RBM3 by FAK/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signaling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neuroprotection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rotenone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hypothermia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2020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https://www.sciencedirect.com/science/article/pii/S0006291X20321483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Hormone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Secretion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</a:t>
            </a:r>
            <a:r>
              <a:rPr lang="cs-CZ" sz="1800" i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Heat: vědecká studie</a:t>
            </a:r>
            <a:r>
              <a:rPr lang="cs-CZ" sz="18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2020 [cit. 2021-5-5]. Dostupné z: </a:t>
            </a:r>
            <a:r>
              <a:rPr lang="cs-CZ" sz="18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https://link.springer.com/chapter/10.1007/978-3-642-66981-1_47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050" cap="none" dirty="0">
              <a:solidFill>
                <a:schemeClr val="bg1"/>
              </a:solidFill>
            </a:endParaRPr>
          </a:p>
          <a:p>
            <a:endParaRPr lang="cs-CZ" cap="none" dirty="0">
              <a:solidFill>
                <a:schemeClr val="bg1"/>
              </a:solidFill>
            </a:endParaRPr>
          </a:p>
          <a:p>
            <a:endParaRPr lang="cs-CZ" cap="none" dirty="0">
              <a:solidFill>
                <a:schemeClr val="bg1"/>
              </a:solidFill>
            </a:endParaRPr>
          </a:p>
          <a:p>
            <a:endParaRPr lang="cs-CZ" cap="none" dirty="0">
              <a:solidFill>
                <a:schemeClr val="bg1"/>
              </a:solidFill>
            </a:endParaRPr>
          </a:p>
          <a:p>
            <a:endParaRPr lang="cs-CZ" cap="none" dirty="0">
              <a:solidFill>
                <a:schemeClr val="bg1"/>
              </a:solidFill>
            </a:endParaRPr>
          </a:p>
          <a:p>
            <a:endParaRPr lang="en-US" cap="none" dirty="0">
              <a:solidFill>
                <a:schemeClr val="bg1"/>
              </a:solidFill>
            </a:endParaRPr>
          </a:p>
        </p:txBody>
      </p:sp>
      <p:pic>
        <p:nvPicPr>
          <p:cNvPr id="2" name="posledni">
            <a:hlinkClick r:id="" action="ppaction://media"/>
            <a:extLst>
              <a:ext uri="{FF2B5EF4-FFF2-40B4-BE49-F238E27FC236}">
                <a16:creationId xmlns:a16="http://schemas.microsoft.com/office/drawing/2014/main" id="{3D14CFFC-F310-46FA-B9AC-27ABDFDBAE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115777" y="898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B212F"/>
      </a:dk2>
      <a:lt2>
        <a:srgbClr val="F0F3F0"/>
      </a:lt2>
      <a:accent1>
        <a:srgbClr val="DE29E7"/>
      </a:accent1>
      <a:accent2>
        <a:srgbClr val="7D17D5"/>
      </a:accent2>
      <a:accent3>
        <a:srgbClr val="442DE7"/>
      </a:accent3>
      <a:accent4>
        <a:srgbClr val="174FD5"/>
      </a:accent4>
      <a:accent5>
        <a:srgbClr val="29B0E7"/>
      </a:accent5>
      <a:accent6>
        <a:srgbClr val="15C1AB"/>
      </a:accent6>
      <a:hlink>
        <a:srgbClr val="3F85BF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Širokoúhlá obrazovka</PresentationFormat>
  <Paragraphs>79</Paragraphs>
  <Slides>7</Slides>
  <Notes>0</Notes>
  <HiddenSlides>0</HiddenSlides>
  <MMClips>7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Arial Nova Light</vt:lpstr>
      <vt:lpstr>Calibri</vt:lpstr>
      <vt:lpstr>Open Sans</vt:lpstr>
      <vt:lpstr>Wingdings 2</vt:lpstr>
      <vt:lpstr>DividendVTI</vt:lpstr>
      <vt:lpstr>Chladová terapie</vt:lpstr>
      <vt:lpstr>Chladová terapie</vt:lpstr>
      <vt:lpstr>Proces terapie</vt:lpstr>
      <vt:lpstr>Prezentace aplikace PowerPoint</vt:lpstr>
      <vt:lpstr>Přínosy chladu pro organismus</vt:lpstr>
      <vt:lpstr>závěr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Chladová terapie</dc:title>
  <dc:creator>Joel Davidenko</dc:creator>
  <cp:lastModifiedBy>Čábelková Inna</cp:lastModifiedBy>
  <cp:revision>42</cp:revision>
  <dcterms:created xsi:type="dcterms:W3CDTF">2021-05-18T10:27:59Z</dcterms:created>
  <dcterms:modified xsi:type="dcterms:W3CDTF">2021-05-21T15:00:53Z</dcterms:modified>
</cp:coreProperties>
</file>