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6"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D2D4EC-37D4-43C2-956E-BC02C62F7C4B}">
  <a:tblStyle styleId="{08D2D4EC-37D4-43C2-956E-BC02C62F7C4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1E8"/>
          </a:solidFill>
        </a:fill>
      </a:tcStyle>
    </a:wholeTbl>
    <a:band1H>
      <a:tcTxStyle/>
      <a:tcStyle>
        <a:tcBdr/>
        <a:fill>
          <a:solidFill>
            <a:srgbClr val="FFE2CD"/>
          </a:solidFill>
        </a:fill>
      </a:tcStyle>
    </a:band1H>
    <a:band2H>
      <a:tcTxStyle/>
      <a:tcStyle>
        <a:tcBdr/>
      </a:tcStyle>
    </a:band2H>
    <a:band1V>
      <a:tcTxStyle/>
      <a:tcStyle>
        <a:tcBdr/>
        <a:fill>
          <a:solidFill>
            <a:srgbClr val="FFE2C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49" autoAdjust="0"/>
  </p:normalViewPr>
  <p:slideViewPr>
    <p:cSldViewPr snapToGrid="0">
      <p:cViewPr varScale="1">
        <p:scale>
          <a:sx n="95" d="100"/>
          <a:sy n="95" d="100"/>
        </p:scale>
        <p:origin x="6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3</a:t>
            </a:fld>
            <a:endParaRPr sz="1400" b="0" i="0" u="none" strike="noStrike" cap="none">
              <a:solidFill>
                <a:srgbClr val="000000"/>
              </a:solidFill>
              <a:latin typeface="Times New Roman"/>
              <a:ea typeface="Times New Roman"/>
              <a:cs typeface="Times New Roman"/>
              <a:sym typeface="Times New Roman"/>
            </a:endParaRPr>
          </a:p>
        </p:txBody>
      </p:sp>
      <p:sp>
        <p:nvSpPr>
          <p:cNvPr id="69" name="Google Shape;69;p3:notes"/>
          <p:cNvSpPr>
            <a:spLocks noGrp="1" noRot="1" noChangeAspect="1"/>
          </p:cNvSpPr>
          <p:nvPr>
            <p:ph type="sldImg" idx="2"/>
          </p:nvPr>
        </p:nvSpPr>
        <p:spPr>
          <a:xfrm>
            <a:off x="107950" y="750888"/>
            <a:ext cx="6580188" cy="3702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0" name="Google Shape;70;p3:notes"/>
          <p:cNvSpPr txBox="1">
            <a:spLocks noGrp="1"/>
          </p:cNvSpPr>
          <p:nvPr>
            <p:ph type="body" idx="1"/>
          </p:nvPr>
        </p:nvSpPr>
        <p:spPr>
          <a:xfrm>
            <a:off x="679450" y="4689475"/>
            <a:ext cx="5438775" cy="4360863"/>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100">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4</a:t>
            </a:fld>
            <a:endParaRPr sz="1400" b="0" i="0" u="none" strike="noStrike" cap="none">
              <a:solidFill>
                <a:srgbClr val="000000"/>
              </a:solidFill>
              <a:latin typeface="Times New Roman"/>
              <a:ea typeface="Times New Roman"/>
              <a:cs typeface="Times New Roman"/>
              <a:sym typeface="Times New Roman"/>
            </a:endParaRPr>
          </a:p>
        </p:txBody>
      </p:sp>
      <p:sp>
        <p:nvSpPr>
          <p:cNvPr id="76" name="Google Shape;76;p4:notes"/>
          <p:cNvSpPr>
            <a:spLocks noGrp="1" noRot="1" noChangeAspect="1"/>
          </p:cNvSpPr>
          <p:nvPr>
            <p:ph type="sldImg" idx="2"/>
          </p:nvPr>
        </p:nvSpPr>
        <p:spPr>
          <a:xfrm>
            <a:off x="107950" y="750888"/>
            <a:ext cx="6580188" cy="3702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7" name="Google Shape;77;p4:notes"/>
          <p:cNvSpPr txBox="1">
            <a:spLocks noGrp="1"/>
          </p:cNvSpPr>
          <p:nvPr>
            <p:ph type="body" idx="1"/>
          </p:nvPr>
        </p:nvSpPr>
        <p:spPr>
          <a:xfrm>
            <a:off x="679450" y="4689475"/>
            <a:ext cx="5438775" cy="4360863"/>
          </a:xfrm>
          <a:prstGeom prst="rect">
            <a:avLst/>
          </a:prstGeom>
          <a:noFill/>
          <a:ln>
            <a:noFill/>
          </a:ln>
        </p:spPr>
        <p:txBody>
          <a:bodyPr spcFirstLastPara="1" wrap="square" lIns="83500" tIns="41750" rIns="83500" bIns="41750" anchor="ctr"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5</a:t>
            </a:fld>
            <a:endParaRPr sz="1400" b="0" i="0" u="none" strike="noStrike" cap="none">
              <a:solidFill>
                <a:srgbClr val="000000"/>
              </a:solidFill>
              <a:latin typeface="Times New Roman"/>
              <a:ea typeface="Times New Roman"/>
              <a:cs typeface="Times New Roman"/>
              <a:sym typeface="Times New Roman"/>
            </a:endParaRPr>
          </a:p>
        </p:txBody>
      </p:sp>
      <p:sp>
        <p:nvSpPr>
          <p:cNvPr id="83" name="Google Shape;83;p5:notes"/>
          <p:cNvSpPr>
            <a:spLocks noGrp="1" noRot="1" noChangeAspect="1"/>
          </p:cNvSpPr>
          <p:nvPr>
            <p:ph type="sldImg" idx="2"/>
          </p:nvPr>
        </p:nvSpPr>
        <p:spPr>
          <a:xfrm>
            <a:off x="107950" y="750888"/>
            <a:ext cx="6580188" cy="3702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4" name="Google Shape;84;p5:notes"/>
          <p:cNvSpPr txBox="1">
            <a:spLocks noGrp="1"/>
          </p:cNvSpPr>
          <p:nvPr>
            <p:ph type="body" idx="1"/>
          </p:nvPr>
        </p:nvSpPr>
        <p:spPr>
          <a:xfrm>
            <a:off x="679450" y="4689475"/>
            <a:ext cx="5438775" cy="4360863"/>
          </a:xfrm>
          <a:prstGeom prst="rect">
            <a:avLst/>
          </a:prstGeom>
          <a:noFill/>
          <a:ln>
            <a:noFill/>
          </a:ln>
        </p:spPr>
        <p:txBody>
          <a:bodyPr spcFirstLastPara="1" wrap="square" lIns="83500" tIns="41750" rIns="83500" bIns="41750" anchor="ctr" anchorCtr="0">
            <a:noAutofit/>
          </a:bodyPr>
          <a:lstStyle/>
          <a:p>
            <a:pPr marL="158750" lvl="0" indent="0" algn="l" rtl="0">
              <a:lnSpc>
                <a:spcPct val="100000"/>
              </a:lnSpc>
              <a:spcBef>
                <a:spcPts val="0"/>
              </a:spcBef>
              <a:spcAft>
                <a:spcPts val="0"/>
              </a:spcAft>
              <a:buSzPts val="1100"/>
              <a:buNone/>
            </a:pPr>
            <a:endParaRPr dirty="0">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Times New Roman"/>
              <a:ea typeface="Times New Roman"/>
              <a:cs typeface="Times New Roman"/>
              <a:sym typeface="Times New Roman"/>
            </a:endParaRPr>
          </a:p>
        </p:txBody>
      </p:sp>
      <p:sp>
        <p:nvSpPr>
          <p:cNvPr id="90" name="Google Shape;90;p6:notes"/>
          <p:cNvSpPr>
            <a:spLocks noGrp="1" noRot="1" noChangeAspect="1"/>
          </p:cNvSpPr>
          <p:nvPr>
            <p:ph type="sldImg" idx="2"/>
          </p:nvPr>
        </p:nvSpPr>
        <p:spPr>
          <a:xfrm>
            <a:off x="107950" y="750888"/>
            <a:ext cx="6580188" cy="3702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1" name="Google Shape;91;p6:notes"/>
          <p:cNvSpPr txBox="1">
            <a:spLocks noGrp="1"/>
          </p:cNvSpPr>
          <p:nvPr>
            <p:ph type="body" idx="1"/>
          </p:nvPr>
        </p:nvSpPr>
        <p:spPr>
          <a:xfrm>
            <a:off x="661988" y="4689475"/>
            <a:ext cx="5438775" cy="4360863"/>
          </a:xfrm>
          <a:prstGeom prst="rect">
            <a:avLst/>
          </a:prstGeom>
          <a:noFill/>
          <a:ln>
            <a:noFill/>
          </a:ln>
        </p:spPr>
        <p:txBody>
          <a:bodyPr spcFirstLastPara="1" wrap="square" lIns="83500" tIns="41750" rIns="83500" bIns="41750" anchor="ctr" anchorCtr="0">
            <a:noAutofit/>
          </a:bodyPr>
          <a:lstStyle/>
          <a:p>
            <a:pPr marL="158750" lvl="0" indent="0" algn="l" rtl="0">
              <a:lnSpc>
                <a:spcPct val="100000"/>
              </a:lnSpc>
              <a:spcBef>
                <a:spcPts val="0"/>
              </a:spcBef>
              <a:spcAft>
                <a:spcPts val="0"/>
              </a:spcAft>
              <a:buSzPts val="1100"/>
              <a:buNone/>
            </a:pPr>
            <a:endParaRPr sz="1100" dirty="0">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Times New Roman"/>
              <a:ea typeface="Times New Roman"/>
              <a:cs typeface="Times New Roman"/>
              <a:sym typeface="Times New Roman"/>
            </a:endParaRPr>
          </a:p>
        </p:txBody>
      </p:sp>
      <p:sp>
        <p:nvSpPr>
          <p:cNvPr id="97" name="Google Shape;97;p7:notes"/>
          <p:cNvSpPr>
            <a:spLocks noGrp="1" noRot="1" noChangeAspect="1"/>
          </p:cNvSpPr>
          <p:nvPr>
            <p:ph type="sldImg" idx="2"/>
          </p:nvPr>
        </p:nvSpPr>
        <p:spPr>
          <a:xfrm>
            <a:off x="107950" y="750888"/>
            <a:ext cx="6580188" cy="3702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8" name="Google Shape;98;p7:notes"/>
          <p:cNvSpPr txBox="1">
            <a:spLocks noGrp="1"/>
          </p:cNvSpPr>
          <p:nvPr>
            <p:ph type="body" idx="1"/>
          </p:nvPr>
        </p:nvSpPr>
        <p:spPr>
          <a:xfrm>
            <a:off x="679450" y="4689475"/>
            <a:ext cx="5438775" cy="4360863"/>
          </a:xfrm>
          <a:prstGeom prst="rect">
            <a:avLst/>
          </a:prstGeom>
          <a:noFill/>
          <a:ln>
            <a:noFill/>
          </a:ln>
        </p:spPr>
        <p:txBody>
          <a:bodyPr spcFirstLastPara="1" wrap="square" lIns="83500" tIns="41750" rIns="83500" bIns="41750" anchor="ctr"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latin typeface="Times New Roman"/>
              <a:ea typeface="Times New Roman"/>
              <a:cs typeface="Times New Roman"/>
              <a:sym typeface="Times New Roman"/>
            </a:endParaRPr>
          </a:p>
        </p:txBody>
      </p:sp>
      <p:sp>
        <p:nvSpPr>
          <p:cNvPr id="105" name="Google Shape;105;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8</a:t>
            </a:fld>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Keane (mediation): </a:t>
            </a:r>
            <a:r>
              <a:rPr lang="en-GB" sz="1100" b="0" i="0" u="none" strike="noStrike" cap="none">
                <a:solidFill>
                  <a:srgbClr val="000000"/>
                </a:solidFill>
                <a:latin typeface="Arial"/>
                <a:ea typeface="Arial"/>
                <a:cs typeface="Arial"/>
                <a:sym typeface="Arial"/>
              </a:rPr>
              <a:t>micro-public spheres as "small-scale locales in which citizens forge their identities“; meso-public spheres coincide with nation-states and reflect the still important mediating role of public service broadcasters; macro-public spheres emerged as media ownership began to be globalised, and international mediatised events began to impact significantly on the public imagination, creating brief, informal and fragile public spheres, often as people mobilise around specific issues.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Eriksen (publics): strong publics are typically delimited sectorally or functionally; general publics more open, BUT strong publics often transcend territorial and political boundaries, whereas general publics linked to nation states; enclaves or segmented publics coexist within the general public, based upon stronger ties or shared values.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Fraser (communities): stakeholder communities delimit those affected by particular issues (localised by the issue); our principal imagined community remains the nation; political communities represent those with civic rights and duties in respect of a certain polity, which in our case is the European Union. Fraser wants to stress that individuals belong to all these communities at the same time.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50"/>
        <p:cNvGrpSpPr/>
        <p:nvPr/>
      </p:nvGrpSpPr>
      <p:grpSpPr>
        <a:xfrm>
          <a:off x="0" y="0"/>
          <a:ext cx="0" cy="0"/>
          <a:chOff x="0" y="0"/>
          <a:chExt cx="0" cy="0"/>
        </a:xfrm>
      </p:grpSpPr>
      <p:sp>
        <p:nvSpPr>
          <p:cNvPr id="51" name="Google Shape;51;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3" name="Google Shape;5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 name="Google Shape;19;p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 name="Google Shape;37;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41"/>
        <p:cNvGrpSpPr/>
        <p:nvPr/>
      </p:nvGrpSpPr>
      <p:grpSpPr>
        <a:xfrm>
          <a:off x="0" y="0"/>
          <a:ext cx="0" cy="0"/>
          <a:chOff x="0" y="0"/>
          <a:chExt cx="0" cy="0"/>
        </a:xfrm>
      </p:grpSpPr>
      <p:sp>
        <p:nvSpPr>
          <p:cNvPr id="42" name="Google Shape;42;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6" name="Google Shape;46;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47"/>
        <p:cNvGrpSpPr/>
        <p:nvPr/>
      </p:nvGrpSpPr>
      <p:grpSpPr>
        <a:xfrm>
          <a:off x="0" y="0"/>
          <a:ext cx="0" cy="0"/>
          <a:chOff x="0" y="0"/>
          <a:chExt cx="0" cy="0"/>
        </a:xfrm>
      </p:grpSpPr>
      <p:sp>
        <p:nvSpPr>
          <p:cNvPr id="48" name="Google Shape;48;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49" name="Google Shape;4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GB"/>
              <a:t>Sociology of European Integration</a:t>
            </a:r>
            <a:endParaRPr/>
          </a:p>
        </p:txBody>
      </p:sp>
      <p:sp>
        <p:nvSpPr>
          <p:cNvPr id="61" name="Google Shape;61;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a:p>
          <a:p>
            <a:pPr marL="0" lvl="0" indent="0" algn="ctr" rtl="0">
              <a:lnSpc>
                <a:spcPct val="100000"/>
              </a:lnSpc>
              <a:spcBef>
                <a:spcPts val="0"/>
              </a:spcBef>
              <a:spcAft>
                <a:spcPts val="0"/>
              </a:spcAft>
              <a:buSzPts val="2800"/>
              <a:buNone/>
            </a:pPr>
            <a:r>
              <a:rPr lang="en-GB"/>
              <a:t>Moodle page: https://dl1.cuni.cz/course/view.php?id=7256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Coupling and decoupling of the EPS</a:t>
            </a:r>
            <a:endParaRPr/>
          </a:p>
        </p:txBody>
      </p:sp>
      <p:sp>
        <p:nvSpPr>
          <p:cNvPr id="127" name="Google Shape;12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GB" dirty="0"/>
              <a:t>Trade-offs between autonomy and influence</a:t>
            </a:r>
            <a:endParaRPr dirty="0"/>
          </a:p>
          <a:p>
            <a:pPr marL="457200" lvl="0" indent="-342900" algn="l" rtl="0">
              <a:lnSpc>
                <a:spcPct val="115000"/>
              </a:lnSpc>
              <a:spcBef>
                <a:spcPts val="0"/>
              </a:spcBef>
              <a:spcAft>
                <a:spcPts val="0"/>
              </a:spcAft>
              <a:buSzPts val="1800"/>
              <a:buChar char="●"/>
            </a:pPr>
            <a:r>
              <a:rPr lang="en-GB" dirty="0"/>
              <a:t>Public sphere enclaves produce knowledge that can and other knowledge that cannot be used by the political and policy-making systems</a:t>
            </a:r>
            <a:endParaRPr dirty="0"/>
          </a:p>
          <a:p>
            <a:pPr marL="914400" lvl="1" indent="-317500" algn="l" rtl="0">
              <a:lnSpc>
                <a:spcPct val="115000"/>
              </a:lnSpc>
              <a:spcBef>
                <a:spcPts val="1600"/>
              </a:spcBef>
              <a:spcAft>
                <a:spcPts val="0"/>
              </a:spcAft>
              <a:buSzPts val="1400"/>
              <a:buChar char="○"/>
            </a:pPr>
            <a:r>
              <a:rPr lang="en-GB" dirty="0"/>
              <a:t>Bottom-up perspective: emphasis sometimes on intrinsic benefits (enclaves might need protecting - decoupling)</a:t>
            </a:r>
            <a:endParaRPr dirty="0"/>
          </a:p>
          <a:p>
            <a:pPr marL="914400" lvl="1" indent="-317500" algn="l" rtl="0">
              <a:lnSpc>
                <a:spcPct val="115000"/>
              </a:lnSpc>
              <a:spcBef>
                <a:spcPts val="1600"/>
              </a:spcBef>
              <a:spcAft>
                <a:spcPts val="0"/>
              </a:spcAft>
              <a:buSzPts val="1400"/>
              <a:buChar char="○"/>
            </a:pPr>
            <a:r>
              <a:rPr lang="en-GB" dirty="0"/>
              <a:t>Top-down perspective: emphasis always on instrumental benefits (layers need to be joined up – coupling) to make EU “an instrument through which [citizens] can bring about change”</a:t>
            </a:r>
            <a:endParaRPr dirty="0"/>
          </a:p>
          <a:p>
            <a:pPr marL="457200" lvl="0" indent="-342900" algn="l" rtl="0">
              <a:lnSpc>
                <a:spcPct val="115000"/>
              </a:lnSpc>
              <a:spcBef>
                <a:spcPts val="0"/>
              </a:spcBef>
              <a:spcAft>
                <a:spcPts val="0"/>
              </a:spcAft>
              <a:buSzPts val="1800"/>
              <a:buChar char="●"/>
            </a:pPr>
            <a:r>
              <a:rPr lang="en-GB" i="1" dirty="0"/>
              <a:t>From the perspective of the meta-governors</a:t>
            </a:r>
            <a:r>
              <a:rPr lang="en-GB" dirty="0"/>
              <a:t>, the EU normative governance project is about coherence: configuring </a:t>
            </a:r>
            <a:r>
              <a:rPr lang="en-GB" i="1" dirty="0"/>
              <a:t>procedures</a:t>
            </a:r>
            <a:r>
              <a:rPr lang="en-GB" dirty="0"/>
              <a:t> to (de)couple the layers and segments of a multi-tiered public sphere</a:t>
            </a:r>
            <a:endParaRPr dirty="0"/>
          </a:p>
          <a:p>
            <a:pPr marL="914400" lvl="1" indent="-342900" algn="l" rtl="0">
              <a:lnSpc>
                <a:spcPct val="115000"/>
              </a:lnSpc>
              <a:spcBef>
                <a:spcPts val="0"/>
              </a:spcBef>
              <a:spcAft>
                <a:spcPts val="0"/>
              </a:spcAft>
              <a:buSzPts val="1800"/>
              <a:buChar char="○"/>
            </a:pPr>
            <a:r>
              <a:rPr lang="en-GB" dirty="0"/>
              <a:t>not really about forging shared identities</a:t>
            </a:r>
            <a:endParaRPr dirty="0"/>
          </a:p>
        </p:txBody>
      </p:sp>
      <p:pic>
        <p:nvPicPr>
          <p:cNvPr id="2" name="Summary">
            <a:hlinkClick r:id="" action="ppaction://media"/>
            <a:extLst>
              <a:ext uri="{FF2B5EF4-FFF2-40B4-BE49-F238E27FC236}">
                <a16:creationId xmlns:a16="http://schemas.microsoft.com/office/drawing/2014/main" id="{C8003594-D767-491B-8581-6AEFD12CB0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GB"/>
              <a:t>6. The integration and fragmentation of a European public sphere</a:t>
            </a:r>
            <a:endParaRPr/>
          </a:p>
        </p:txBody>
      </p:sp>
      <p:pic>
        <p:nvPicPr>
          <p:cNvPr id="2" name="EPS Intro">
            <a:hlinkClick r:id="" action="ppaction://media"/>
            <a:extLst>
              <a:ext uri="{FF2B5EF4-FFF2-40B4-BE49-F238E27FC236}">
                <a16:creationId xmlns:a16="http://schemas.microsoft.com/office/drawing/2014/main" id="{B7B51859-E895-4048-81AD-F96F56816D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633012" y="400723"/>
            <a:ext cx="5879058" cy="8586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Democracy and the public sphere</a:t>
            </a:r>
            <a:endParaRPr/>
          </a:p>
        </p:txBody>
      </p:sp>
      <p:sp>
        <p:nvSpPr>
          <p:cNvPr id="73" name="Google Shape;73;p16"/>
          <p:cNvSpPr txBox="1">
            <a:spLocks noGrp="1"/>
          </p:cNvSpPr>
          <p:nvPr>
            <p:ph type="body" idx="1"/>
          </p:nvPr>
        </p:nvSpPr>
        <p:spPr>
          <a:xfrm>
            <a:off x="1755065" y="1396588"/>
            <a:ext cx="5633871" cy="3333230"/>
          </a:xfrm>
          <a:prstGeom prst="rect">
            <a:avLst/>
          </a:prstGeom>
          <a:noFill/>
          <a:ln>
            <a:noFill/>
          </a:ln>
        </p:spPr>
        <p:txBody>
          <a:bodyPr spcFirstLastPara="1" wrap="square" lIns="91425" tIns="91425" rIns="91425" bIns="91425" anchor="t" anchorCtr="0">
            <a:noAutofit/>
          </a:bodyPr>
          <a:lstStyle/>
          <a:p>
            <a:pPr marL="293797" lvl="0" indent="-220347" algn="l" rtl="0">
              <a:lnSpc>
                <a:spcPct val="115000"/>
              </a:lnSpc>
              <a:spcBef>
                <a:spcPts val="0"/>
              </a:spcBef>
              <a:spcAft>
                <a:spcPts val="0"/>
              </a:spcAft>
              <a:buClr>
                <a:srgbClr val="996633"/>
              </a:buClr>
              <a:buSzPts val="810"/>
              <a:buFont typeface="Noto Sans Symbols"/>
              <a:buChar char="●"/>
            </a:pPr>
            <a:r>
              <a:rPr lang="en-GB" dirty="0"/>
              <a:t>Public sphere is where publics are created and public opinion is formed. Different implications according to different conceptions of democracy:</a:t>
            </a:r>
            <a:endParaRPr dirty="0"/>
          </a:p>
          <a:p>
            <a:pPr marL="750997" lvl="1" indent="-220347" algn="l" rtl="0">
              <a:lnSpc>
                <a:spcPct val="115000"/>
              </a:lnSpc>
              <a:spcBef>
                <a:spcPts val="1600"/>
              </a:spcBef>
              <a:spcAft>
                <a:spcPts val="0"/>
              </a:spcAft>
              <a:buClr>
                <a:srgbClr val="996633"/>
              </a:buClr>
              <a:buSzPts val="630"/>
              <a:buFont typeface="Noto Sans Symbols"/>
              <a:buChar char="●"/>
            </a:pPr>
            <a:r>
              <a:rPr lang="en-GB" dirty="0"/>
              <a:t>Liberal democracy – interest aggregation (voting, public opinion polling)</a:t>
            </a:r>
            <a:endParaRPr dirty="0"/>
          </a:p>
          <a:p>
            <a:pPr marL="750997" lvl="1" indent="-220347" algn="l" rtl="0">
              <a:lnSpc>
                <a:spcPct val="115000"/>
              </a:lnSpc>
              <a:spcBef>
                <a:spcPts val="1600"/>
              </a:spcBef>
              <a:spcAft>
                <a:spcPts val="0"/>
              </a:spcAft>
              <a:buClr>
                <a:srgbClr val="996633"/>
              </a:buClr>
              <a:buSzPts val="630"/>
              <a:buFont typeface="Noto Sans Symbols"/>
              <a:buChar char="●"/>
            </a:pPr>
            <a:r>
              <a:rPr lang="en-GB" dirty="0"/>
              <a:t>Deliberative democracy – moral integration (engagement in rational debate searching for consensus)</a:t>
            </a:r>
            <a:endParaRPr dirty="0"/>
          </a:p>
          <a:p>
            <a:pPr marL="750997" lvl="1" indent="-220347" algn="l" rtl="0">
              <a:lnSpc>
                <a:spcPct val="115000"/>
              </a:lnSpc>
              <a:spcBef>
                <a:spcPts val="1600"/>
              </a:spcBef>
              <a:spcAft>
                <a:spcPts val="0"/>
              </a:spcAft>
              <a:buClr>
                <a:srgbClr val="996633"/>
              </a:buClr>
              <a:buSzPts val="630"/>
              <a:buFont typeface="Noto Sans Symbols"/>
              <a:buChar char="●"/>
            </a:pPr>
            <a:r>
              <a:rPr lang="en-GB" dirty="0"/>
              <a:t>Agonistic democracy – hegemonic competition (power struggles with winners and losers but governed by accepted rules and procedures)</a:t>
            </a:r>
            <a:endParaRPr dirty="0"/>
          </a:p>
          <a:p>
            <a:pPr marL="293797" lvl="0" indent="-168913" algn="l" rtl="0">
              <a:lnSpc>
                <a:spcPct val="115000"/>
              </a:lnSpc>
              <a:spcBef>
                <a:spcPts val="0"/>
              </a:spcBef>
              <a:spcAft>
                <a:spcPts val="0"/>
              </a:spcAft>
              <a:buClr>
                <a:srgbClr val="996633"/>
              </a:buClr>
              <a:buSzPts val="810"/>
              <a:buFont typeface="Noto Sans Symbols"/>
              <a:buNone/>
            </a:pPr>
            <a:endParaRPr dirty="0"/>
          </a:p>
        </p:txBody>
      </p:sp>
      <p:pic>
        <p:nvPicPr>
          <p:cNvPr id="2" name="Democracy and PS">
            <a:hlinkClick r:id="" action="ppaction://media"/>
            <a:extLst>
              <a:ext uri="{FF2B5EF4-FFF2-40B4-BE49-F238E27FC236}">
                <a16:creationId xmlns:a16="http://schemas.microsoft.com/office/drawing/2014/main" id="{D1338E24-D0AB-4984-BE4B-058D4C005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1633012" y="400723"/>
            <a:ext cx="5879058" cy="8586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Habermas’ public sphere</a:t>
            </a:r>
            <a:endParaRPr/>
          </a:p>
        </p:txBody>
      </p:sp>
      <p:sp>
        <p:nvSpPr>
          <p:cNvPr id="80" name="Google Shape;80;p17"/>
          <p:cNvSpPr txBox="1">
            <a:spLocks noGrp="1"/>
          </p:cNvSpPr>
          <p:nvPr>
            <p:ph type="body" idx="1"/>
          </p:nvPr>
        </p:nvSpPr>
        <p:spPr>
          <a:xfrm>
            <a:off x="1755065" y="1396588"/>
            <a:ext cx="5633871" cy="3333230"/>
          </a:xfrm>
          <a:prstGeom prst="rect">
            <a:avLst/>
          </a:prstGeom>
          <a:noFill/>
          <a:ln>
            <a:noFill/>
          </a:ln>
        </p:spPr>
        <p:txBody>
          <a:bodyPr spcFirstLastPara="1" wrap="square" lIns="91425" tIns="91425" rIns="91425" bIns="91425" anchor="t" anchorCtr="0">
            <a:noAutofit/>
          </a:bodyPr>
          <a:lstStyle/>
          <a:p>
            <a:pPr marL="293797" lvl="0" indent="-220347" algn="l" rtl="0">
              <a:lnSpc>
                <a:spcPct val="115000"/>
              </a:lnSpc>
              <a:spcBef>
                <a:spcPts val="0"/>
              </a:spcBef>
              <a:spcAft>
                <a:spcPts val="0"/>
              </a:spcAft>
              <a:buClr>
                <a:srgbClr val="996633"/>
              </a:buClr>
              <a:buSzPts val="810"/>
              <a:buFont typeface="Noto Sans Symbols"/>
              <a:buChar char="●"/>
            </a:pPr>
            <a:r>
              <a:rPr lang="en-GB"/>
              <a:t>A space for forming public opinion and resolving controversies in a non-violent way, without resorting to other forms of power than rational argumentation</a:t>
            </a:r>
            <a:endParaRPr/>
          </a:p>
          <a:p>
            <a:pPr marL="293797" lvl="0" indent="-220347" algn="l" rtl="0">
              <a:lnSpc>
                <a:spcPct val="115000"/>
              </a:lnSpc>
              <a:spcBef>
                <a:spcPts val="0"/>
              </a:spcBef>
              <a:spcAft>
                <a:spcPts val="0"/>
              </a:spcAft>
              <a:buClr>
                <a:srgbClr val="996633"/>
              </a:buClr>
              <a:buSzPts val="810"/>
              <a:buFont typeface="Noto Sans Symbols"/>
              <a:buChar char="●"/>
            </a:pPr>
            <a:r>
              <a:rPr lang="en-GB"/>
              <a:t>A space which is potentially open to all</a:t>
            </a:r>
            <a:endParaRPr/>
          </a:p>
          <a:p>
            <a:pPr marL="293797" lvl="0" indent="-220347" algn="l" rtl="0">
              <a:lnSpc>
                <a:spcPct val="115000"/>
              </a:lnSpc>
              <a:spcBef>
                <a:spcPts val="0"/>
              </a:spcBef>
              <a:spcAft>
                <a:spcPts val="0"/>
              </a:spcAft>
              <a:buClr>
                <a:srgbClr val="996633"/>
              </a:buClr>
              <a:buSzPts val="810"/>
              <a:buFont typeface="Noto Sans Symbols"/>
              <a:buChar char="●"/>
            </a:pPr>
            <a:r>
              <a:rPr lang="en-GB"/>
              <a:t>A space of intersubjective communication, where status differentials are set aside</a:t>
            </a:r>
            <a:endParaRPr/>
          </a:p>
          <a:p>
            <a:pPr marL="293797" lvl="0" indent="-220347" algn="l" rtl="0">
              <a:lnSpc>
                <a:spcPct val="115000"/>
              </a:lnSpc>
              <a:spcBef>
                <a:spcPts val="0"/>
              </a:spcBef>
              <a:spcAft>
                <a:spcPts val="0"/>
              </a:spcAft>
              <a:buClr>
                <a:srgbClr val="996633"/>
              </a:buClr>
              <a:buSzPts val="810"/>
              <a:buFont typeface="Noto Sans Symbols"/>
              <a:buChar char="●"/>
            </a:pPr>
            <a:r>
              <a:rPr lang="en-GB"/>
              <a:t>Belongs to the private realm of society (autonomous from power)</a:t>
            </a:r>
            <a:endParaRPr/>
          </a:p>
        </p:txBody>
      </p:sp>
      <p:pic>
        <p:nvPicPr>
          <p:cNvPr id="2" name="Habermas">
            <a:hlinkClick r:id="" action="ppaction://media"/>
            <a:extLst>
              <a:ext uri="{FF2B5EF4-FFF2-40B4-BE49-F238E27FC236}">
                <a16:creationId xmlns:a16="http://schemas.microsoft.com/office/drawing/2014/main" id="{02550E84-3E23-4B89-964A-F810F054B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1633012" y="400723"/>
            <a:ext cx="5879058" cy="8586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Habermas’ historical account of the public sphere</a:t>
            </a:r>
            <a:endParaRPr/>
          </a:p>
        </p:txBody>
      </p:sp>
      <p:sp>
        <p:nvSpPr>
          <p:cNvPr id="87" name="Google Shape;87;p18"/>
          <p:cNvSpPr txBox="1">
            <a:spLocks noGrp="1"/>
          </p:cNvSpPr>
          <p:nvPr>
            <p:ph type="body" idx="1"/>
          </p:nvPr>
        </p:nvSpPr>
        <p:spPr>
          <a:xfrm>
            <a:off x="1755065" y="1396588"/>
            <a:ext cx="5633871" cy="3333230"/>
          </a:xfrm>
          <a:prstGeom prst="rect">
            <a:avLst/>
          </a:prstGeom>
          <a:noFill/>
          <a:ln>
            <a:noFill/>
          </a:ln>
        </p:spPr>
        <p:txBody>
          <a:bodyPr spcFirstLastPara="1" wrap="square" lIns="91425" tIns="91425" rIns="91425" bIns="91425" anchor="t" anchorCtr="0">
            <a:noAutofit/>
          </a:bodyPr>
          <a:lstStyle/>
          <a:p>
            <a:pPr marL="293797" lvl="0" indent="-220347" algn="l" rtl="0">
              <a:lnSpc>
                <a:spcPct val="115000"/>
              </a:lnSpc>
              <a:spcBef>
                <a:spcPts val="0"/>
              </a:spcBef>
              <a:spcAft>
                <a:spcPts val="0"/>
              </a:spcAft>
              <a:buClr>
                <a:srgbClr val="996633"/>
              </a:buClr>
              <a:buSzPts val="810"/>
              <a:buFont typeface="Noto Sans Symbols"/>
              <a:buChar char="●"/>
            </a:pPr>
            <a:r>
              <a:rPr lang="en-GB"/>
              <a:t>’Bourgeois’ public sphere forms in opposition to power of monarchy and church</a:t>
            </a:r>
            <a:endParaRPr/>
          </a:p>
          <a:p>
            <a:pPr marL="293797" lvl="0" indent="-220347" algn="l" rtl="0">
              <a:lnSpc>
                <a:spcPct val="115000"/>
              </a:lnSpc>
              <a:spcBef>
                <a:spcPts val="0"/>
              </a:spcBef>
              <a:spcAft>
                <a:spcPts val="0"/>
              </a:spcAft>
              <a:buClr>
                <a:srgbClr val="996633"/>
              </a:buClr>
              <a:buSzPts val="810"/>
              <a:buFont typeface="Noto Sans Symbols"/>
              <a:buChar char="●"/>
            </a:pPr>
            <a:r>
              <a:rPr lang="en-GB"/>
              <a:t>Initially a ’literary’ public sphere</a:t>
            </a:r>
            <a:endParaRPr/>
          </a:p>
          <a:p>
            <a:pPr marL="293797" lvl="0" indent="-220347" algn="l" rtl="0">
              <a:lnSpc>
                <a:spcPct val="115000"/>
              </a:lnSpc>
              <a:spcBef>
                <a:spcPts val="0"/>
              </a:spcBef>
              <a:spcAft>
                <a:spcPts val="0"/>
              </a:spcAft>
              <a:buClr>
                <a:srgbClr val="996633"/>
              </a:buClr>
              <a:buSzPts val="810"/>
              <a:buFont typeface="Noto Sans Symbols"/>
              <a:buChar char="●"/>
            </a:pPr>
            <a:r>
              <a:rPr lang="en-GB"/>
              <a:t>Evoles into a ’political’ public sphere</a:t>
            </a:r>
            <a:endParaRPr/>
          </a:p>
          <a:p>
            <a:pPr marL="293797" lvl="0" indent="-220347" algn="l" rtl="0">
              <a:lnSpc>
                <a:spcPct val="115000"/>
              </a:lnSpc>
              <a:spcBef>
                <a:spcPts val="0"/>
              </a:spcBef>
              <a:spcAft>
                <a:spcPts val="0"/>
              </a:spcAft>
              <a:buClr>
                <a:srgbClr val="996633"/>
              </a:buClr>
              <a:buSzPts val="810"/>
              <a:buFont typeface="Noto Sans Symbols"/>
              <a:buChar char="●"/>
            </a:pPr>
            <a:r>
              <a:rPr lang="en-GB"/>
              <a:t>Power of publicity, not decision-making: produces '</a:t>
            </a:r>
            <a:r>
              <a:rPr lang="en-GB" i="1"/>
              <a:t>considered public opinion</a:t>
            </a:r>
            <a:r>
              <a:rPr lang="en-GB"/>
              <a:t>' with '</a:t>
            </a:r>
            <a:r>
              <a:rPr lang="en-GB" i="1"/>
              <a:t>communicative power’</a:t>
            </a:r>
            <a:endParaRPr/>
          </a:p>
        </p:txBody>
      </p:sp>
      <p:pic>
        <p:nvPicPr>
          <p:cNvPr id="2" name="History of PS">
            <a:hlinkClick r:id="" action="ppaction://media"/>
            <a:extLst>
              <a:ext uri="{FF2B5EF4-FFF2-40B4-BE49-F238E27FC236}">
                <a16:creationId xmlns:a16="http://schemas.microsoft.com/office/drawing/2014/main" id="{68F1E26F-DD36-4F88-B554-EA4AAC7C6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1633012" y="340237"/>
            <a:ext cx="5879058" cy="9818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Demise of the bourgeois public sphere</a:t>
            </a:r>
            <a:endParaRPr/>
          </a:p>
        </p:txBody>
      </p:sp>
      <p:sp>
        <p:nvSpPr>
          <p:cNvPr id="94" name="Google Shape;94;p19"/>
          <p:cNvSpPr txBox="1">
            <a:spLocks noGrp="1"/>
          </p:cNvSpPr>
          <p:nvPr>
            <p:ph type="body" idx="1"/>
          </p:nvPr>
        </p:nvSpPr>
        <p:spPr>
          <a:xfrm>
            <a:off x="1755065" y="1396588"/>
            <a:ext cx="5633871" cy="3414238"/>
          </a:xfrm>
          <a:prstGeom prst="rect">
            <a:avLst/>
          </a:prstGeom>
          <a:noFill/>
          <a:ln>
            <a:noFill/>
          </a:ln>
        </p:spPr>
        <p:txBody>
          <a:bodyPr spcFirstLastPara="1" wrap="square" lIns="91425" tIns="91425" rIns="91425" bIns="91425" anchor="t" anchorCtr="0">
            <a:noAutofit/>
          </a:bodyPr>
          <a:lstStyle/>
          <a:p>
            <a:pPr marL="293797" lvl="0" indent="-220347" algn="l" rtl="0">
              <a:lnSpc>
                <a:spcPct val="115000"/>
              </a:lnSpc>
              <a:spcBef>
                <a:spcPts val="0"/>
              </a:spcBef>
              <a:spcAft>
                <a:spcPts val="0"/>
              </a:spcAft>
              <a:buClr>
                <a:srgbClr val="996633"/>
              </a:buClr>
              <a:buSzPts val="810"/>
              <a:buFont typeface="Noto Sans Symbols"/>
              <a:buChar char="●"/>
            </a:pPr>
            <a:r>
              <a:rPr lang="en-GB"/>
              <a:t>’Free press’ has a vital role in publicity</a:t>
            </a:r>
            <a:endParaRPr/>
          </a:p>
          <a:p>
            <a:pPr marL="293797" lvl="0" indent="-220347" algn="l" rtl="0">
              <a:lnSpc>
                <a:spcPct val="115000"/>
              </a:lnSpc>
              <a:spcBef>
                <a:spcPts val="0"/>
              </a:spcBef>
              <a:spcAft>
                <a:spcPts val="0"/>
              </a:spcAft>
              <a:buClr>
                <a:srgbClr val="996633"/>
              </a:buClr>
              <a:buSzPts val="810"/>
              <a:buFont typeface="Noto Sans Symbols"/>
              <a:buChar char="●"/>
            </a:pPr>
            <a:r>
              <a:rPr lang="en-GB"/>
              <a:t>Modern mass media corrupts public sphere by ’colonising’ the lifeworld</a:t>
            </a:r>
            <a:endParaRPr/>
          </a:p>
          <a:p>
            <a:pPr marL="293797" lvl="0" indent="-220347" algn="l" rtl="0">
              <a:lnSpc>
                <a:spcPct val="115000"/>
              </a:lnSpc>
              <a:spcBef>
                <a:spcPts val="0"/>
              </a:spcBef>
              <a:spcAft>
                <a:spcPts val="0"/>
              </a:spcAft>
              <a:buClr>
                <a:srgbClr val="996633"/>
              </a:buClr>
              <a:buSzPts val="810"/>
              <a:buFont typeface="Noto Sans Symbols"/>
              <a:buChar char="●"/>
            </a:pPr>
            <a:r>
              <a:rPr lang="en-GB"/>
              <a:t>Others less pessimistic: e.g. public service TV realised at least some of Habermas’ ideals (autonomy from the state, accessibility, the common interest)</a:t>
            </a:r>
            <a:endParaRPr/>
          </a:p>
        </p:txBody>
      </p:sp>
      <p:pic>
        <p:nvPicPr>
          <p:cNvPr id="2" name="Demise of PS">
            <a:hlinkClick r:id="" action="ppaction://media"/>
            <a:extLst>
              <a:ext uri="{FF2B5EF4-FFF2-40B4-BE49-F238E27FC236}">
                <a16:creationId xmlns:a16="http://schemas.microsoft.com/office/drawing/2014/main" id="{7E25AB25-7238-4EBC-A720-5A2CF1144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1633012" y="432046"/>
            <a:ext cx="5879058" cy="79712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Habermas’ critics</a:t>
            </a:r>
            <a:endParaRPr/>
          </a:p>
        </p:txBody>
      </p:sp>
      <p:sp>
        <p:nvSpPr>
          <p:cNvPr id="101" name="Google Shape;101;p20"/>
          <p:cNvSpPr txBox="1">
            <a:spLocks noGrp="1"/>
          </p:cNvSpPr>
          <p:nvPr>
            <p:ph type="body" idx="1"/>
          </p:nvPr>
        </p:nvSpPr>
        <p:spPr>
          <a:xfrm>
            <a:off x="1755065" y="1396587"/>
            <a:ext cx="5633871" cy="3382915"/>
          </a:xfrm>
          <a:prstGeom prst="rect">
            <a:avLst/>
          </a:prstGeom>
          <a:noFill/>
          <a:ln>
            <a:noFill/>
          </a:ln>
        </p:spPr>
        <p:txBody>
          <a:bodyPr spcFirstLastPara="1" wrap="square" lIns="91425" tIns="91425" rIns="91425" bIns="91425" anchor="t" anchorCtr="0">
            <a:noAutofit/>
          </a:bodyPr>
          <a:lstStyle/>
          <a:p>
            <a:pPr marL="73449" lvl="0" indent="0" algn="l" rtl="0">
              <a:lnSpc>
                <a:spcPct val="100000"/>
              </a:lnSpc>
              <a:spcBef>
                <a:spcPts val="0"/>
              </a:spcBef>
              <a:spcAft>
                <a:spcPts val="0"/>
              </a:spcAft>
              <a:buClr>
                <a:srgbClr val="996633"/>
              </a:buClr>
              <a:buSzPts val="810"/>
              <a:buNone/>
            </a:pPr>
            <a:r>
              <a:rPr lang="en-GB"/>
              <a:t>Nancy Fraser</a:t>
            </a:r>
            <a:endParaRPr/>
          </a:p>
          <a:p>
            <a:pPr marL="293797" lvl="0" indent="-168913" algn="l" rtl="0">
              <a:lnSpc>
                <a:spcPct val="100000"/>
              </a:lnSpc>
              <a:spcBef>
                <a:spcPts val="0"/>
              </a:spcBef>
              <a:spcAft>
                <a:spcPts val="0"/>
              </a:spcAft>
              <a:buClr>
                <a:srgbClr val="996633"/>
              </a:buClr>
              <a:buSzPts val="810"/>
              <a:buFont typeface="Noto Sans Symbols"/>
              <a:buNone/>
            </a:pPr>
            <a:endParaRPr/>
          </a:p>
          <a:p>
            <a:pPr marL="565991" lvl="1" indent="-220347" algn="l" rtl="0">
              <a:lnSpc>
                <a:spcPct val="100000"/>
              </a:lnSpc>
              <a:spcBef>
                <a:spcPts val="0"/>
              </a:spcBef>
              <a:spcAft>
                <a:spcPts val="0"/>
              </a:spcAft>
              <a:buClr>
                <a:srgbClr val="996633"/>
              </a:buClr>
              <a:buSzPts val="630"/>
              <a:buFont typeface="Noto Sans Symbols"/>
              <a:buChar char="●"/>
            </a:pPr>
            <a:r>
              <a:rPr lang="en-GB"/>
              <a:t>bourgeois public sphere was not open to everyone</a:t>
            </a:r>
            <a:endParaRPr/>
          </a:p>
          <a:p>
            <a:pPr marL="565991" lvl="1" indent="-220347" algn="l" rtl="0">
              <a:lnSpc>
                <a:spcPct val="100000"/>
              </a:lnSpc>
              <a:spcBef>
                <a:spcPts val="0"/>
              </a:spcBef>
              <a:spcAft>
                <a:spcPts val="0"/>
              </a:spcAft>
              <a:buClr>
                <a:srgbClr val="996633"/>
              </a:buClr>
              <a:buSzPts val="630"/>
              <a:buFont typeface="Noto Sans Symbols"/>
              <a:buChar char="●"/>
            </a:pPr>
            <a:r>
              <a:rPr lang="en-GB"/>
              <a:t>co-existed with a range of other public spheres (nationalist, peasant, women's, working class) </a:t>
            </a:r>
            <a:endParaRPr/>
          </a:p>
          <a:p>
            <a:pPr marL="565991" lvl="1" indent="-220347" algn="l" rtl="0">
              <a:lnSpc>
                <a:spcPct val="100000"/>
              </a:lnSpc>
              <a:spcBef>
                <a:spcPts val="0"/>
              </a:spcBef>
              <a:spcAft>
                <a:spcPts val="0"/>
              </a:spcAft>
              <a:buClr>
                <a:srgbClr val="996633"/>
              </a:buClr>
              <a:buSzPts val="630"/>
              <a:buFont typeface="Noto Sans Symbols"/>
              <a:buChar char="●"/>
            </a:pPr>
            <a:r>
              <a:rPr lang="en-GB"/>
              <a:t>can’t act 'as if' status differences don't exist </a:t>
            </a:r>
            <a:endParaRPr/>
          </a:p>
          <a:p>
            <a:pPr marL="565991" lvl="1" indent="-220347" algn="l" rtl="0">
              <a:lnSpc>
                <a:spcPct val="100000"/>
              </a:lnSpc>
              <a:spcBef>
                <a:spcPts val="0"/>
              </a:spcBef>
              <a:spcAft>
                <a:spcPts val="0"/>
              </a:spcAft>
              <a:buClr>
                <a:srgbClr val="996633"/>
              </a:buClr>
              <a:buSzPts val="630"/>
              <a:buFont typeface="Noto Sans Symbols"/>
              <a:buChar char="●"/>
            </a:pPr>
            <a:r>
              <a:rPr lang="en-GB"/>
              <a:t>‘subaltern’ voices may need protection </a:t>
            </a:r>
            <a:r>
              <a:rPr lang="en-GB" i="1"/>
              <a:t>from</a:t>
            </a:r>
            <a:r>
              <a:rPr lang="en-GB"/>
              <a:t> rational argumentation (dominant rationality)</a:t>
            </a:r>
            <a:endParaRPr/>
          </a:p>
          <a:p>
            <a:pPr marL="565991" lvl="1" indent="-220347" algn="l" rtl="0">
              <a:lnSpc>
                <a:spcPct val="100000"/>
              </a:lnSpc>
              <a:spcBef>
                <a:spcPts val="0"/>
              </a:spcBef>
              <a:spcAft>
                <a:spcPts val="0"/>
              </a:spcAft>
              <a:buClr>
                <a:srgbClr val="996633"/>
              </a:buClr>
              <a:buSzPts val="630"/>
              <a:buFont typeface="Noto Sans Symbols"/>
              <a:buChar char="●"/>
            </a:pPr>
            <a:r>
              <a:rPr lang="en-GB"/>
              <a:t>stakeholder counter-publics are spaces where collective identities with alternative discourses can form</a:t>
            </a:r>
            <a:endParaRPr/>
          </a:p>
        </p:txBody>
      </p:sp>
      <p:pic>
        <p:nvPicPr>
          <p:cNvPr id="2" name="Fraser">
            <a:hlinkClick r:id="" action="ppaction://media"/>
            <a:extLst>
              <a:ext uri="{FF2B5EF4-FFF2-40B4-BE49-F238E27FC236}">
                <a16:creationId xmlns:a16="http://schemas.microsoft.com/office/drawing/2014/main" id="{D5CBDCC5-369F-4617-9D1B-CE1553EA3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1649186" y="445025"/>
            <a:ext cx="718311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Habermas’ critics</a:t>
            </a:r>
            <a:endParaRPr/>
          </a:p>
        </p:txBody>
      </p:sp>
      <p:sp>
        <p:nvSpPr>
          <p:cNvPr id="108" name="Google Shape;108;p21"/>
          <p:cNvSpPr txBox="1">
            <a:spLocks noGrp="1"/>
          </p:cNvSpPr>
          <p:nvPr>
            <p:ph type="body" idx="1"/>
          </p:nvPr>
        </p:nvSpPr>
        <p:spPr>
          <a:xfrm>
            <a:off x="1649185" y="1152475"/>
            <a:ext cx="5502730" cy="3416400"/>
          </a:xfrm>
          <a:prstGeom prst="rect">
            <a:avLst/>
          </a:prstGeom>
          <a:noFill/>
          <a:ln>
            <a:noFill/>
          </a:ln>
        </p:spPr>
        <p:txBody>
          <a:bodyPr spcFirstLastPara="1" wrap="square" lIns="91425" tIns="91425" rIns="91425" bIns="91425" anchor="t" anchorCtr="0">
            <a:noAutofit/>
          </a:bodyPr>
          <a:lstStyle/>
          <a:p>
            <a:pPr marL="73449" lvl="0" indent="0" algn="l" rtl="0">
              <a:lnSpc>
                <a:spcPct val="100000"/>
              </a:lnSpc>
              <a:spcBef>
                <a:spcPts val="0"/>
              </a:spcBef>
              <a:spcAft>
                <a:spcPts val="0"/>
              </a:spcAft>
              <a:buClr>
                <a:srgbClr val="996633"/>
              </a:buClr>
              <a:buSzPts val="810"/>
              <a:buNone/>
            </a:pPr>
            <a:r>
              <a:rPr lang="en-GB"/>
              <a:t>John Keane</a:t>
            </a:r>
            <a:endParaRPr/>
          </a:p>
          <a:p>
            <a:pPr marL="565991" lvl="1" indent="-220347" algn="l" rtl="0">
              <a:lnSpc>
                <a:spcPct val="100000"/>
              </a:lnSpc>
              <a:spcBef>
                <a:spcPts val="0"/>
              </a:spcBef>
              <a:spcAft>
                <a:spcPts val="0"/>
              </a:spcAft>
              <a:buClr>
                <a:srgbClr val="996633"/>
              </a:buClr>
              <a:buSzPts val="630"/>
              <a:buFont typeface="Noto Sans Symbols"/>
              <a:buChar char="●"/>
            </a:pPr>
            <a:r>
              <a:rPr lang="en-GB"/>
              <a:t>Multi-tiered network of micro-, meso- and macro-public spheres</a:t>
            </a:r>
            <a:endParaRPr/>
          </a:p>
          <a:p>
            <a:pPr marL="565991" lvl="1" indent="-220347" algn="l" rtl="0">
              <a:lnSpc>
                <a:spcPct val="100000"/>
              </a:lnSpc>
              <a:spcBef>
                <a:spcPts val="0"/>
              </a:spcBef>
              <a:spcAft>
                <a:spcPts val="0"/>
              </a:spcAft>
              <a:buClr>
                <a:srgbClr val="996633"/>
              </a:buClr>
              <a:buSzPts val="630"/>
              <a:buFont typeface="Noto Sans Symbols"/>
              <a:buChar char="●"/>
            </a:pPr>
            <a:r>
              <a:rPr lang="en-GB"/>
              <a:t>Useful for theorising public sphere fragmentation in era of </a:t>
            </a:r>
            <a:r>
              <a:rPr lang="en-GB" i="1"/>
              <a:t>glocalisation</a:t>
            </a:r>
            <a:endParaRPr/>
          </a:p>
          <a:p>
            <a:pPr marL="457200" lvl="0" indent="-228600" algn="l" rtl="0">
              <a:lnSpc>
                <a:spcPct val="100000"/>
              </a:lnSpc>
              <a:spcBef>
                <a:spcPts val="0"/>
              </a:spcBef>
              <a:spcAft>
                <a:spcPts val="0"/>
              </a:spcAft>
              <a:buSzPts val="1800"/>
              <a:buFont typeface="Arial"/>
              <a:buNone/>
            </a:pPr>
            <a:endParaRPr/>
          </a:p>
          <a:p>
            <a:pPr marL="114300" lvl="0" indent="0" algn="l" rtl="0">
              <a:lnSpc>
                <a:spcPct val="100000"/>
              </a:lnSpc>
              <a:spcBef>
                <a:spcPts val="0"/>
              </a:spcBef>
              <a:spcAft>
                <a:spcPts val="0"/>
              </a:spcAft>
              <a:buSzPts val="1800"/>
              <a:buNone/>
            </a:pPr>
            <a:r>
              <a:rPr lang="en-GB"/>
              <a:t>Erik Eriksen:</a:t>
            </a:r>
            <a:endParaRPr/>
          </a:p>
          <a:p>
            <a:pPr marL="565200" lvl="1" indent="-216000" algn="l" rtl="0">
              <a:lnSpc>
                <a:spcPct val="100000"/>
              </a:lnSpc>
              <a:spcBef>
                <a:spcPts val="0"/>
              </a:spcBef>
              <a:spcAft>
                <a:spcPts val="0"/>
              </a:spcAft>
              <a:buSzPts val="1400"/>
              <a:buFont typeface="Arial"/>
              <a:buChar char="•"/>
            </a:pPr>
            <a:r>
              <a:rPr lang="en-GB"/>
              <a:t>Differentiation between strong and general/weak publics (proximity to decision-making)</a:t>
            </a:r>
            <a:endParaRPr/>
          </a:p>
          <a:p>
            <a:pPr marL="565200" lvl="1" indent="-216000" algn="l" rtl="0">
              <a:lnSpc>
                <a:spcPct val="100000"/>
              </a:lnSpc>
              <a:spcBef>
                <a:spcPts val="0"/>
              </a:spcBef>
              <a:spcAft>
                <a:spcPts val="0"/>
              </a:spcAft>
              <a:buSzPts val="1400"/>
              <a:buFont typeface="Arial"/>
              <a:buChar char="•"/>
            </a:pPr>
            <a:r>
              <a:rPr lang="en-GB"/>
              <a:t>Brussels committees as an example of strong publics</a:t>
            </a:r>
            <a:endParaRPr/>
          </a:p>
          <a:p>
            <a:pPr marL="0" lvl="1" indent="0" algn="l" rtl="0">
              <a:lnSpc>
                <a:spcPct val="100000"/>
              </a:lnSpc>
              <a:spcBef>
                <a:spcPts val="0"/>
              </a:spcBef>
              <a:spcAft>
                <a:spcPts val="0"/>
              </a:spcAft>
              <a:buSzPts val="1400"/>
              <a:buNone/>
            </a:pPr>
            <a:endParaRPr sz="1600"/>
          </a:p>
          <a:p>
            <a:pPr marL="0" lvl="1" indent="0" algn="l" rtl="0">
              <a:lnSpc>
                <a:spcPct val="100000"/>
              </a:lnSpc>
              <a:spcBef>
                <a:spcPts val="0"/>
              </a:spcBef>
              <a:spcAft>
                <a:spcPts val="0"/>
              </a:spcAft>
              <a:buSzPts val="1400"/>
              <a:buNone/>
            </a:pPr>
            <a:r>
              <a:rPr lang="en-GB" sz="1600" i="1"/>
              <a:t>Images of variable geometry and partially interconnected layers/sphericules proposed by Habermas’ critics more easily imaginable at the European scale than his ‘ideal’ public sphere</a:t>
            </a:r>
            <a:endParaRPr/>
          </a:p>
        </p:txBody>
      </p:sp>
      <p:pic>
        <p:nvPicPr>
          <p:cNvPr id="2" name="Keane and Eriksen">
            <a:hlinkClick r:id="" action="ppaction://media"/>
            <a:extLst>
              <a:ext uri="{FF2B5EF4-FFF2-40B4-BE49-F238E27FC236}">
                <a16:creationId xmlns:a16="http://schemas.microsoft.com/office/drawing/2014/main" id="{314E4729-E3FD-4615-A08A-E7C76F3945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Multi-layered European public sphere</a:t>
            </a:r>
            <a:endParaRPr/>
          </a:p>
        </p:txBody>
      </p:sp>
      <p:graphicFrame>
        <p:nvGraphicFramePr>
          <p:cNvPr id="114" name="Google Shape;114;p22"/>
          <p:cNvGraphicFramePr/>
          <p:nvPr/>
        </p:nvGraphicFramePr>
        <p:xfrm>
          <a:off x="311700" y="1042674"/>
          <a:ext cx="8375700" cy="3823250"/>
        </p:xfrm>
        <a:graphic>
          <a:graphicData uri="http://schemas.openxmlformats.org/drawingml/2006/table">
            <a:tbl>
              <a:tblPr firstRow="1" bandRow="1">
                <a:noFill/>
                <a:tableStyleId>{08D2D4EC-37D4-43C2-956E-BC02C62F7C4B}</a:tableStyleId>
              </a:tblPr>
              <a:tblGrid>
                <a:gridCol w="2093925">
                  <a:extLst>
                    <a:ext uri="{9D8B030D-6E8A-4147-A177-3AD203B41FA5}">
                      <a16:colId xmlns:a16="http://schemas.microsoft.com/office/drawing/2014/main" val="20000"/>
                    </a:ext>
                  </a:extLst>
                </a:gridCol>
                <a:gridCol w="2093925">
                  <a:extLst>
                    <a:ext uri="{9D8B030D-6E8A-4147-A177-3AD203B41FA5}">
                      <a16:colId xmlns:a16="http://schemas.microsoft.com/office/drawing/2014/main" val="20001"/>
                    </a:ext>
                  </a:extLst>
                </a:gridCol>
                <a:gridCol w="2093925">
                  <a:extLst>
                    <a:ext uri="{9D8B030D-6E8A-4147-A177-3AD203B41FA5}">
                      <a16:colId xmlns:a16="http://schemas.microsoft.com/office/drawing/2014/main" val="20002"/>
                    </a:ext>
                  </a:extLst>
                </a:gridCol>
                <a:gridCol w="2093925">
                  <a:extLst>
                    <a:ext uri="{9D8B030D-6E8A-4147-A177-3AD203B41FA5}">
                      <a16:colId xmlns:a16="http://schemas.microsoft.com/office/drawing/2014/main" val="20003"/>
                    </a:ext>
                  </a:extLst>
                </a:gridCol>
              </a:tblGrid>
              <a:tr h="498425">
                <a:tc>
                  <a:txBody>
                    <a:bodyPr/>
                    <a:lstStyle/>
                    <a:p>
                      <a:pPr marL="0" marR="0" lvl="0" indent="0" algn="l" rtl="0">
                        <a:lnSpc>
                          <a:spcPct val="100000"/>
                        </a:lnSpc>
                        <a:spcBef>
                          <a:spcPts val="0"/>
                        </a:spcBef>
                        <a:spcAft>
                          <a:spcPts val="0"/>
                        </a:spcAft>
                        <a:buNone/>
                      </a:pPr>
                      <a:r>
                        <a:rPr lang="en-GB" sz="1800" b="1" i="1" u="none" strike="noStrike" cap="none">
                          <a:latin typeface="Times New Roman"/>
                          <a:ea typeface="Times New Roman"/>
                          <a:cs typeface="Times New Roman"/>
                          <a:sym typeface="Times New Roman"/>
                        </a:rPr>
                        <a:t>Tier</a:t>
                      </a:r>
                      <a:endParaRPr sz="1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None/>
                      </a:pPr>
                      <a:r>
                        <a:rPr lang="en-GB" sz="1800" b="1" i="1" u="none" strike="noStrike" cap="none">
                          <a:latin typeface="Times New Roman"/>
                          <a:ea typeface="Times New Roman"/>
                          <a:cs typeface="Times New Roman"/>
                          <a:sym typeface="Times New Roman"/>
                        </a:rPr>
                        <a:t>Micro-level</a:t>
                      </a:r>
                      <a:endParaRPr sz="1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None/>
                      </a:pPr>
                      <a:r>
                        <a:rPr lang="en-GB" sz="1800" b="1" i="1" u="none" strike="noStrike" cap="none">
                          <a:latin typeface="Times New Roman"/>
                          <a:ea typeface="Times New Roman"/>
                          <a:cs typeface="Times New Roman"/>
                          <a:sym typeface="Times New Roman"/>
                        </a:rPr>
                        <a:t>Meso-level</a:t>
                      </a:r>
                      <a:endParaRPr sz="1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None/>
                      </a:pPr>
                      <a:r>
                        <a:rPr lang="en-GB" sz="1800" b="1" i="1" u="none" strike="noStrike" cap="none">
                          <a:latin typeface="Times New Roman"/>
                          <a:ea typeface="Times New Roman"/>
                          <a:cs typeface="Times New Roman"/>
                          <a:sym typeface="Times New Roman"/>
                        </a:rPr>
                        <a:t>Macro-level</a:t>
                      </a:r>
                      <a:endParaRPr sz="18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1108275">
                <a:tc>
                  <a:txBody>
                    <a:bodyPr/>
                    <a:lstStyle/>
                    <a:p>
                      <a:pPr marL="0" marR="0" lvl="0" indent="0" algn="l" rtl="0">
                        <a:lnSpc>
                          <a:spcPct val="100000"/>
                        </a:lnSpc>
                        <a:spcBef>
                          <a:spcPts val="0"/>
                        </a:spcBef>
                        <a:spcAft>
                          <a:spcPts val="0"/>
                        </a:spcAft>
                        <a:buNone/>
                      </a:pPr>
                      <a:r>
                        <a:rPr lang="en-GB" sz="1800" i="1" u="none" strike="noStrike" cap="none">
                          <a:latin typeface="Times New Roman"/>
                          <a:ea typeface="Times New Roman"/>
                          <a:cs typeface="Times New Roman"/>
                          <a:sym typeface="Times New Roman"/>
                        </a:rPr>
                        <a:t>Locale / power container (Keane)</a:t>
                      </a:r>
                      <a:endParaRPr sz="1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Localised arena</a:t>
                      </a:r>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Nation</a:t>
                      </a:r>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Europe (or other trans-national)</a:t>
                      </a:r>
                      <a:endParaRPr/>
                    </a:p>
                  </a:txBody>
                  <a:tcPr marL="68575" marR="68575" marT="0" marB="0"/>
                </a:tc>
                <a:extLst>
                  <a:ext uri="{0D108BD9-81ED-4DB2-BD59-A6C34878D82A}">
                    <a16:rowId xmlns:a16="http://schemas.microsoft.com/office/drawing/2014/main" val="10001"/>
                  </a:ext>
                </a:extLst>
              </a:tr>
              <a:tr h="1108275">
                <a:tc>
                  <a:txBody>
                    <a:bodyPr/>
                    <a:lstStyle/>
                    <a:p>
                      <a:pPr marL="0" marR="0" lvl="0" indent="0" algn="l" rtl="0">
                        <a:lnSpc>
                          <a:spcPct val="100000"/>
                        </a:lnSpc>
                        <a:spcBef>
                          <a:spcPts val="0"/>
                        </a:spcBef>
                        <a:spcAft>
                          <a:spcPts val="0"/>
                        </a:spcAft>
                        <a:buNone/>
                      </a:pPr>
                      <a:r>
                        <a:rPr lang="en-GB" sz="1800" i="1" u="none" strike="noStrike" cap="none">
                          <a:latin typeface="Times New Roman"/>
                          <a:ea typeface="Times New Roman"/>
                          <a:cs typeface="Times New Roman"/>
                          <a:sym typeface="Times New Roman"/>
                        </a:rPr>
                        <a:t>Type of public (Eriksen)</a:t>
                      </a:r>
                      <a:endParaRPr sz="1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(Enclaves or segmented publics)</a:t>
                      </a:r>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General public</a:t>
                      </a:r>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Strong publics</a:t>
                      </a:r>
                      <a:endParaRPr/>
                    </a:p>
                  </a:txBody>
                  <a:tcPr marL="68575" marR="68575" marT="0" marB="0"/>
                </a:tc>
                <a:extLst>
                  <a:ext uri="{0D108BD9-81ED-4DB2-BD59-A6C34878D82A}">
                    <a16:rowId xmlns:a16="http://schemas.microsoft.com/office/drawing/2014/main" val="10002"/>
                  </a:ext>
                </a:extLst>
              </a:tr>
              <a:tr h="1108275">
                <a:tc>
                  <a:txBody>
                    <a:bodyPr/>
                    <a:lstStyle/>
                    <a:p>
                      <a:pPr marL="0" marR="0" lvl="0" indent="0" algn="l" rtl="0">
                        <a:lnSpc>
                          <a:spcPct val="100000"/>
                        </a:lnSpc>
                        <a:spcBef>
                          <a:spcPts val="0"/>
                        </a:spcBef>
                        <a:spcAft>
                          <a:spcPts val="0"/>
                        </a:spcAft>
                        <a:buNone/>
                      </a:pPr>
                      <a:r>
                        <a:rPr lang="en-GB" sz="1800" i="1" u="none" strike="noStrike" cap="none">
                          <a:latin typeface="Times New Roman"/>
                          <a:ea typeface="Times New Roman"/>
                          <a:cs typeface="Times New Roman"/>
                          <a:sym typeface="Times New Roman"/>
                        </a:rPr>
                        <a:t>Type of community (Fraser)</a:t>
                      </a:r>
                      <a:endParaRPr sz="18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Stakeholder</a:t>
                      </a:r>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Imagined</a:t>
                      </a:r>
                      <a:endParaRPr/>
                    </a:p>
                  </a:txBody>
                  <a:tcPr marL="68575" marR="68575" marT="0" marB="0"/>
                </a:tc>
                <a:tc>
                  <a:txBody>
                    <a:bodyPr/>
                    <a:lstStyle/>
                    <a:p>
                      <a:pPr marL="0" marR="0" lvl="0" indent="0" algn="l" rtl="0">
                        <a:lnSpc>
                          <a:spcPct val="100000"/>
                        </a:lnSpc>
                        <a:spcBef>
                          <a:spcPts val="0"/>
                        </a:spcBef>
                        <a:spcAft>
                          <a:spcPts val="0"/>
                        </a:spcAft>
                        <a:buNone/>
                      </a:pPr>
                      <a:r>
                        <a:rPr lang="en-GB" sz="1800" u="none" strike="noStrike" cap="none">
                          <a:latin typeface="Times New Roman"/>
                          <a:ea typeface="Times New Roman"/>
                          <a:cs typeface="Times New Roman"/>
                          <a:sym typeface="Times New Roman"/>
                        </a:rPr>
                        <a:t>Political (from an EU perspective)</a:t>
                      </a:r>
                      <a:endParaRPr/>
                    </a:p>
                  </a:txBody>
                  <a:tcPr marL="68575" marR="68575" marT="0" marB="0"/>
                </a:tc>
                <a:extLst>
                  <a:ext uri="{0D108BD9-81ED-4DB2-BD59-A6C34878D82A}">
                    <a16:rowId xmlns:a16="http://schemas.microsoft.com/office/drawing/2014/main" val="10003"/>
                  </a:ext>
                </a:extLst>
              </a:tr>
            </a:tbl>
          </a:graphicData>
        </a:graphic>
      </p:graphicFrame>
      <p:pic>
        <p:nvPicPr>
          <p:cNvPr id="2" name="EPS models">
            <a:hlinkClick r:id="" action="ppaction://media"/>
            <a:extLst>
              <a:ext uri="{FF2B5EF4-FFF2-40B4-BE49-F238E27FC236}">
                <a16:creationId xmlns:a16="http://schemas.microsoft.com/office/drawing/2014/main" id="{648CDBCE-BB71-46BA-9A29-671AD0A35A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794</Words>
  <Application>Microsoft Office PowerPoint</Application>
  <PresentationFormat>On-screen Show (16:9)</PresentationFormat>
  <Paragraphs>74</Paragraphs>
  <Slides>10</Slides>
  <Notes>10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Noto Sans Symbols</vt:lpstr>
      <vt:lpstr>Times New Roman</vt:lpstr>
      <vt:lpstr>Simple Light</vt:lpstr>
      <vt:lpstr>Sociology of European Integration</vt:lpstr>
      <vt:lpstr>6. The integration and fragmentation of a European public sphere</vt:lpstr>
      <vt:lpstr>Democracy and the public sphere</vt:lpstr>
      <vt:lpstr>Habermas’ public sphere</vt:lpstr>
      <vt:lpstr>Habermas’ historical account of the public sphere</vt:lpstr>
      <vt:lpstr>Demise of the bourgeois public sphere</vt:lpstr>
      <vt:lpstr>Habermas’ critics</vt:lpstr>
      <vt:lpstr>Habermas’ critics</vt:lpstr>
      <vt:lpstr>Multi-layered European public sphere</vt:lpstr>
      <vt:lpstr>Coupling and decoupling of the 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of European Integration</dc:title>
  <cp:lastModifiedBy>simon</cp:lastModifiedBy>
  <cp:revision>8</cp:revision>
  <dcterms:modified xsi:type="dcterms:W3CDTF">2020-03-18T23:07:29Z</dcterms:modified>
</cp:coreProperties>
</file>