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53DB4-26DF-4E43-8FC4-0A51FF1A45EB}" type="datetimeFigureOut">
              <a:rPr lang="cs-CZ" smtClean="0"/>
              <a:pPr/>
              <a:t>17.02.2023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EE0DD-3AA6-442F-9A11-E4A9A83E8BA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908720"/>
            <a:ext cx="857419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Koncepce ukrajinské literatury </a:t>
            </a:r>
            <a:r>
              <a:rPr kumimoji="0" lang="cs-CZ" sz="2400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(od tradičního pohledu k současným přístupům)</a:t>
            </a:r>
            <a:endParaRPr kumimoji="0" lang="cs-CZ" sz="24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83850" y="209546"/>
            <a:ext cx="2076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3200" i="0" strike="noStrike" cap="none" normalizeH="0" baseline="0" dirty="0">
                <a:ln>
                  <a:noFill/>
                </a:ln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Přednáška 1</a:t>
            </a:r>
            <a:endParaRPr kumimoji="0" lang="cs-CZ" sz="3200" i="0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95536" y="1916832"/>
            <a:ext cx="554831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cs-CZ" sz="2000" b="1" i="0" strike="noStrike" cap="none" normalizeH="0" baseline="0" dirty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</a:rPr>
              <a:t>Kombinace různých přístupů ke studiu literatury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cs-CZ" sz="2000" dirty="0">
                <a:latin typeface="Arial Narrow" pitchFamily="34" charset="0"/>
              </a:rPr>
              <a:t>Chronologicko-narativní přístup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cs-CZ" sz="2000" i="0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literatura jako souhrn textů i jako proces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cs-CZ" sz="2000" dirty="0">
                <a:latin typeface="Arial Narrow" pitchFamily="34" charset="0"/>
              </a:rPr>
              <a:t>otázka úplnosti nebo neúplnosti ukrajinské literatury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cs-CZ" sz="2000" i="0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otázka</a:t>
            </a:r>
            <a:r>
              <a:rPr kumimoji="0" lang="cs-CZ" sz="2000" i="0" strike="noStrike" cap="none" normalizeH="0" dirty="0">
                <a:ln>
                  <a:noFill/>
                </a:ln>
                <a:effectLst/>
                <a:latin typeface="Arial Narrow" pitchFamily="34" charset="0"/>
              </a:rPr>
              <a:t> funkce ukrajinské literatury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cs-CZ" sz="2000" baseline="0" dirty="0">
                <a:latin typeface="Arial Narrow" pitchFamily="34" charset="0"/>
              </a:rPr>
              <a:t>trauma</a:t>
            </a:r>
            <a:r>
              <a:rPr lang="cs-CZ" sz="2000" dirty="0">
                <a:latin typeface="Arial Narrow" pitchFamily="34" charset="0"/>
              </a:rPr>
              <a:t> historické diskriminace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cs-CZ" sz="2000" i="0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periodizace stylů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cs-CZ" sz="2000" dirty="0">
                <a:latin typeface="Arial Narrow" pitchFamily="34" charset="0"/>
              </a:rPr>
              <a:t>role literární kritiky</a:t>
            </a:r>
          </a:p>
          <a:p>
            <a:pPr marL="542925" marR="0" lvl="0" indent="-277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cs-CZ" sz="2000" i="0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67544" y="4581128"/>
            <a:ext cx="51876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Otázka literárního kánonu 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cs-CZ" sz="2000" dirty="0">
                <a:latin typeface="Arial Narrow" pitchFamily="34" charset="0"/>
              </a:rPr>
              <a:t>princip organičnosti, hledání organického stylu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95536" y="5445224"/>
            <a:ext cx="56124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Otázka čtenářské recepce a kritického hodnocení 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cs-CZ" sz="2000" dirty="0">
                <a:latin typeface="Arial Narrow" pitchFamily="34" charset="0"/>
              </a:rPr>
              <a:t>princip organičnosti, hledání organického stylu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51520" y="332656"/>
            <a:ext cx="856895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„Ukrajinská literatura“, „ukrajinsky psaná literatura“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(diskuse o pojmech)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1520" y="1340768"/>
            <a:ext cx="45352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Čím je definována ukrajinská literatura?  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cs-CZ" sz="2000" dirty="0">
                <a:latin typeface="Arial Narrow" pitchFamily="34" charset="0"/>
              </a:rPr>
              <a:t>jazyk?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cs-CZ" sz="2000" dirty="0">
                <a:latin typeface="Arial Narrow" pitchFamily="34" charset="0"/>
              </a:rPr>
              <a:t>území? 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51520" y="2636912"/>
            <a:ext cx="856895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Fenomén diskontinuity a roztříštěnosti rozvoje ukrajinského literárního procesu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7544" y="3717032"/>
            <a:ext cx="42819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Politická závislost a koloniální status</a:t>
            </a:r>
          </a:p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Koncepce-paradigma o smrti Ukrajiny</a:t>
            </a:r>
            <a:r>
              <a:rPr lang="cs-CZ" sz="2000" dirty="0">
                <a:latin typeface="Arial Narrow" pitchFamily="34" charset="0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1520" y="4765794"/>
            <a:ext cx="856895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Ukrajinská literatura ve stínu literatury ruské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5445224"/>
            <a:ext cx="856895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Recepce rané ukrajinské literatury v ruském kontextu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23528" y="373306"/>
            <a:ext cx="856895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Bilingvismus – jazyková otázka 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23528" y="1124744"/>
            <a:ext cx="856895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Ukrajinská literatura jako dodatek/doplněk k literatuře ruské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Paradigma provinčnosti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23528" y="2204864"/>
            <a:ext cx="856895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Paradigma provinčnosti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23528" y="2924944"/>
            <a:ext cx="856895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Paradigma lidovosti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98007" y="3501008"/>
            <a:ext cx="35221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otázka hledání vysokého stylu 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</a:pPr>
            <a:endParaRPr lang="cs-CZ" sz="2000" dirty="0">
              <a:latin typeface="Arial Narrow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528" y="4005064"/>
            <a:ext cx="856895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Vnitřní dynamika a evoluce ukrajinské literatury  - emancipace, kultivace svébytnosti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3528" y="4941168"/>
            <a:ext cx="76642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5400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cs-CZ" sz="2000" b="1" dirty="0">
                <a:latin typeface="Arial Narrow" pitchFamily="34" charset="0"/>
                <a:ea typeface="Times New Roman" pitchFamily="18" charset="0"/>
              </a:rPr>
              <a:t>formální a tematizované uvědomění si ukrajinské literatury jako takové </a:t>
            </a:r>
          </a:p>
          <a:p>
            <a:pPr marL="542925" indent="-277813" algn="just" fontAlgn="base">
              <a:spcBef>
                <a:spcPct val="0"/>
              </a:spcBef>
              <a:spcAft>
                <a:spcPct val="0"/>
              </a:spcAft>
            </a:pPr>
            <a:endParaRPr lang="cs-CZ" sz="2000" dirty="0">
              <a:latin typeface="Arial Narrow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23528" y="5445224"/>
            <a:ext cx="856895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 dirty="0">
                <a:solidFill>
                  <a:srgbClr val="0070C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Identifikace národa s jazykem – literatura a jazyk jako diferenciační moment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175</Words>
  <Application>Microsoft Office PowerPoint</Application>
  <PresentationFormat>Předvádění na obrazovce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Wingdings</vt:lpstr>
      <vt:lpstr>Motiv sady Office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Tereza</dc:creator>
  <cp:lastModifiedBy>Chlaňová, Tereza</cp:lastModifiedBy>
  <cp:revision>19</cp:revision>
  <dcterms:created xsi:type="dcterms:W3CDTF">2015-02-17T11:18:43Z</dcterms:created>
  <dcterms:modified xsi:type="dcterms:W3CDTF">2023-02-17T19:45:52Z</dcterms:modified>
</cp:coreProperties>
</file>