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312" r:id="rId2"/>
    <p:sldId id="471" r:id="rId3"/>
    <p:sldId id="623" r:id="rId4"/>
    <p:sldId id="487" r:id="rId5"/>
    <p:sldId id="315" r:id="rId6"/>
    <p:sldId id="562" r:id="rId7"/>
    <p:sldId id="568" r:id="rId8"/>
    <p:sldId id="569" r:id="rId9"/>
    <p:sldId id="570" r:id="rId10"/>
    <p:sldId id="571" r:id="rId11"/>
    <p:sldId id="572" r:id="rId12"/>
    <p:sldId id="573" r:id="rId13"/>
    <p:sldId id="574" r:id="rId14"/>
    <p:sldId id="575" r:id="rId15"/>
    <p:sldId id="576" r:id="rId16"/>
    <p:sldId id="624" r:id="rId17"/>
    <p:sldId id="625" r:id="rId18"/>
    <p:sldId id="626" r:id="rId19"/>
    <p:sldId id="628" r:id="rId20"/>
    <p:sldId id="629" r:id="rId21"/>
    <p:sldId id="627" r:id="rId22"/>
    <p:sldId id="631" r:id="rId23"/>
    <p:sldId id="630" r:id="rId24"/>
    <p:sldId id="632" r:id="rId25"/>
    <p:sldId id="633" r:id="rId26"/>
    <p:sldId id="634" r:id="rId27"/>
    <p:sldId id="635" r:id="rId28"/>
    <p:sldId id="636" r:id="rId29"/>
    <p:sldId id="637" r:id="rId30"/>
    <p:sldId id="638" r:id="rId31"/>
    <p:sldId id="639" r:id="rId32"/>
    <p:sldId id="640" r:id="rId33"/>
    <p:sldId id="642" r:id="rId34"/>
    <p:sldId id="641" r:id="rId35"/>
    <p:sldId id="643" r:id="rId36"/>
    <p:sldId id="561" r:id="rId37"/>
    <p:sldId id="489" r:id="rId38"/>
    <p:sldId id="622" r:id="rId39"/>
    <p:sldId id="644" r:id="rId40"/>
    <p:sldId id="577" r:id="rId41"/>
    <p:sldId id="621" r:id="rId42"/>
    <p:sldId id="578" r:id="rId43"/>
    <p:sldId id="579" r:id="rId44"/>
    <p:sldId id="580" r:id="rId45"/>
    <p:sldId id="581" r:id="rId46"/>
    <p:sldId id="582" r:id="rId47"/>
    <p:sldId id="583" r:id="rId48"/>
    <p:sldId id="584" r:id="rId49"/>
    <p:sldId id="585" r:id="rId50"/>
    <p:sldId id="586" r:id="rId51"/>
    <p:sldId id="587" r:id="rId52"/>
    <p:sldId id="588" r:id="rId53"/>
    <p:sldId id="589" r:id="rId54"/>
    <p:sldId id="590" r:id="rId55"/>
    <p:sldId id="591" r:id="rId56"/>
    <p:sldId id="592" r:id="rId57"/>
    <p:sldId id="593" r:id="rId58"/>
    <p:sldId id="594" r:id="rId59"/>
    <p:sldId id="595" r:id="rId60"/>
    <p:sldId id="596" r:id="rId61"/>
    <p:sldId id="597" r:id="rId62"/>
    <p:sldId id="599" r:id="rId63"/>
    <p:sldId id="600" r:id="rId64"/>
    <p:sldId id="601" r:id="rId65"/>
    <p:sldId id="602" r:id="rId66"/>
    <p:sldId id="603" r:id="rId67"/>
    <p:sldId id="604" r:id="rId68"/>
    <p:sldId id="605" r:id="rId69"/>
    <p:sldId id="606" r:id="rId70"/>
    <p:sldId id="607" r:id="rId71"/>
    <p:sldId id="608" r:id="rId72"/>
    <p:sldId id="609" r:id="rId73"/>
    <p:sldId id="610" r:id="rId74"/>
    <p:sldId id="611" r:id="rId75"/>
    <p:sldId id="612" r:id="rId76"/>
    <p:sldId id="613" r:id="rId77"/>
    <p:sldId id="614" r:id="rId78"/>
    <p:sldId id="615" r:id="rId79"/>
    <p:sldId id="616" r:id="rId80"/>
    <p:sldId id="617" r:id="rId81"/>
    <p:sldId id="618" r:id="rId82"/>
    <p:sldId id="619" r:id="rId83"/>
    <p:sldId id="620" r:id="rId8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p:scale>
          <a:sx n="110" d="100"/>
          <a:sy n="110" d="100"/>
        </p:scale>
        <p:origin x="-1560" y="72"/>
      </p:cViewPr>
      <p:guideLst>
        <p:guide orient="horz" pos="2160"/>
        <p:guide pos="2880"/>
      </p:guideLst>
    </p:cSldViewPr>
  </p:slideViewPr>
  <p:outlineViewPr>
    <p:cViewPr>
      <p:scale>
        <a:sx n="33" d="100"/>
        <a:sy n="33" d="100"/>
      </p:scale>
      <p:origin x="0" y="48852"/>
    </p:cViewPr>
  </p:outlineViewPr>
  <p:notesTextViewPr>
    <p:cViewPr>
      <p:scale>
        <a:sx n="100" d="100"/>
        <a:sy n="100" d="100"/>
      </p:scale>
      <p:origin x="0" y="0"/>
    </p:cViewPr>
  </p:notesTextViewPr>
  <p:sorterViewPr>
    <p:cViewPr>
      <p:scale>
        <a:sx n="100" d="100"/>
        <a:sy n="100" d="100"/>
      </p:scale>
      <p:origin x="0" y="2604"/>
    </p:cViewPr>
  </p:sorterViewPr>
  <p:notesViewPr>
    <p:cSldViewPr>
      <p:cViewPr varScale="1">
        <p:scale>
          <a:sx n="88" d="100"/>
          <a:sy n="88" d="100"/>
        </p:scale>
        <p:origin x="-38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E8F68-97EE-3D43-9424-30C301F3D599}" type="doc">
      <dgm:prSet loTypeId="urn:microsoft.com/office/officeart/2005/8/layout/default#7" loCatId="" qsTypeId="urn:microsoft.com/office/officeart/2005/8/quickstyle/simple4" qsCatId="simple" csTypeId="urn:microsoft.com/office/officeart/2005/8/colors/accent1_2" csCatId="accent1" phldr="0"/>
      <dgm:spPr/>
      <dgm:t>
        <a:bodyPr/>
        <a:lstStyle/>
        <a:p>
          <a:endParaRPr lang="en-US"/>
        </a:p>
      </dgm:t>
    </dgm:pt>
    <dgm:pt modelId="{5F7700E0-03B4-5E42-B2D2-5A1E77D27890}" type="pres">
      <dgm:prSet presAssocID="{883E8F68-97EE-3D43-9424-30C301F3D599}" presName="diagram" presStyleCnt="0">
        <dgm:presLayoutVars>
          <dgm:dir/>
          <dgm:resizeHandles val="exact"/>
        </dgm:presLayoutVars>
      </dgm:prSet>
      <dgm:spPr/>
      <dgm:t>
        <a:bodyPr/>
        <a:lstStyle/>
        <a:p>
          <a:endParaRPr lang="en-US"/>
        </a:p>
      </dgm:t>
    </dgm:pt>
  </dgm:ptLst>
  <dgm:cxnLst>
    <dgm:cxn modelId="{29E1ECB5-BCF7-4495-9F96-1D6ECD9B8D16}" type="presOf" srcId="{883E8F68-97EE-3D43-9424-30C301F3D599}" destId="{5F7700E0-03B4-5E42-B2D2-5A1E77D27890}" srcOrd="0" destOrd="0" presId="urn:microsoft.com/office/officeart/2005/8/layout/defaul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ACD022-2F6E-FC49-A4B9-32CA8F0C5650}" type="doc">
      <dgm:prSet loTypeId="urn:microsoft.com/office/officeart/2005/8/layout/hierarchy4" loCatId="" qsTypeId="urn:microsoft.com/office/officeart/2005/8/quickstyle/simple1" qsCatId="simple" csTypeId="urn:microsoft.com/office/officeart/2005/8/colors/accent0_3" csCatId="mainScheme" phldr="1"/>
      <dgm:spPr/>
      <dgm:t>
        <a:bodyPr/>
        <a:lstStyle/>
        <a:p>
          <a:endParaRPr lang="en-US"/>
        </a:p>
      </dgm:t>
    </dgm:pt>
    <dgm:pt modelId="{429EF21F-0059-2A4C-912F-22EC80F02D58}">
      <dgm:prSet phldrT="[Text]" custT="1"/>
      <dgm:spPr/>
      <dgm:t>
        <a:bodyPr/>
        <a:lstStyle/>
        <a:p>
          <a:r>
            <a:rPr lang="cs-CZ" sz="5400" dirty="0" err="1" smtClean="0"/>
            <a:t>Succesful</a:t>
          </a:r>
          <a:r>
            <a:rPr lang="cs-CZ" sz="5400" dirty="0" smtClean="0"/>
            <a:t> </a:t>
          </a:r>
          <a:r>
            <a:rPr lang="cs-CZ" sz="5400" dirty="0" err="1" smtClean="0"/>
            <a:t>interventions</a:t>
          </a:r>
          <a:r>
            <a:rPr lang="cs-CZ" sz="5400" dirty="0" smtClean="0"/>
            <a:t> are </a:t>
          </a:r>
          <a:r>
            <a:rPr lang="cs-CZ" sz="5400" dirty="0" err="1" smtClean="0"/>
            <a:t>expanding</a:t>
          </a:r>
          <a:r>
            <a:rPr lang="cs-CZ" sz="5400" dirty="0" smtClean="0"/>
            <a:t> </a:t>
          </a:r>
          <a:r>
            <a:rPr lang="cs-CZ" sz="5400" dirty="0" err="1" smtClean="0"/>
            <a:t>the</a:t>
          </a:r>
          <a:r>
            <a:rPr lang="cs-CZ" sz="5400" dirty="0" smtClean="0"/>
            <a:t> </a:t>
          </a:r>
          <a:r>
            <a:rPr lang="cs-CZ" sz="5400" dirty="0" err="1" smtClean="0"/>
            <a:t>capabilities</a:t>
          </a:r>
          <a:r>
            <a:rPr lang="cs-CZ" sz="5400" dirty="0" smtClean="0"/>
            <a:t> </a:t>
          </a:r>
          <a:r>
            <a:rPr lang="cs-CZ" sz="5400" dirty="0" err="1" smtClean="0"/>
            <a:t>of</a:t>
          </a:r>
          <a:r>
            <a:rPr lang="cs-CZ" sz="5400" dirty="0" smtClean="0"/>
            <a:t> </a:t>
          </a:r>
          <a:r>
            <a:rPr lang="cs-CZ" sz="5400" dirty="0" err="1" smtClean="0"/>
            <a:t>individuals</a:t>
          </a:r>
          <a:endParaRPr lang="en-US" sz="5400" dirty="0"/>
        </a:p>
      </dgm:t>
    </dgm:pt>
    <dgm:pt modelId="{8D89CE18-9EB8-BD4F-A71F-88C76D6799DB}" type="parTrans" cxnId="{77098004-1688-A04F-BD8D-4E241D747F03}">
      <dgm:prSet/>
      <dgm:spPr/>
      <dgm:t>
        <a:bodyPr/>
        <a:lstStyle/>
        <a:p>
          <a:endParaRPr lang="en-US"/>
        </a:p>
      </dgm:t>
    </dgm:pt>
    <dgm:pt modelId="{7FF46E3A-1918-BC4B-999D-03D7DEF58E1A}" type="sibTrans" cxnId="{77098004-1688-A04F-BD8D-4E241D747F03}">
      <dgm:prSet/>
      <dgm:spPr/>
      <dgm:t>
        <a:bodyPr/>
        <a:lstStyle/>
        <a:p>
          <a:endParaRPr lang="en-US"/>
        </a:p>
      </dgm:t>
    </dgm:pt>
    <dgm:pt modelId="{4A188991-91F2-F441-A979-FE3CF2002D9F}" type="pres">
      <dgm:prSet presAssocID="{A3ACD022-2F6E-FC49-A4B9-32CA8F0C5650}" presName="Name0" presStyleCnt="0">
        <dgm:presLayoutVars>
          <dgm:chPref val="1"/>
          <dgm:dir/>
          <dgm:animOne val="branch"/>
          <dgm:animLvl val="lvl"/>
          <dgm:resizeHandles/>
        </dgm:presLayoutVars>
      </dgm:prSet>
      <dgm:spPr/>
      <dgm:t>
        <a:bodyPr/>
        <a:lstStyle/>
        <a:p>
          <a:endParaRPr lang="en-US"/>
        </a:p>
      </dgm:t>
    </dgm:pt>
    <dgm:pt modelId="{9DD4B022-CC27-244F-A480-546B02F8D2F5}" type="pres">
      <dgm:prSet presAssocID="{429EF21F-0059-2A4C-912F-22EC80F02D58}" presName="vertOne" presStyleCnt="0"/>
      <dgm:spPr/>
    </dgm:pt>
    <dgm:pt modelId="{E30431D6-5B43-B346-838C-86CA7209DF91}" type="pres">
      <dgm:prSet presAssocID="{429EF21F-0059-2A4C-912F-22EC80F02D58}" presName="txOne" presStyleLbl="node0" presStyleIdx="0" presStyleCnt="1">
        <dgm:presLayoutVars>
          <dgm:chPref val="3"/>
        </dgm:presLayoutVars>
      </dgm:prSet>
      <dgm:spPr/>
      <dgm:t>
        <a:bodyPr/>
        <a:lstStyle/>
        <a:p>
          <a:endParaRPr lang="en-US"/>
        </a:p>
      </dgm:t>
    </dgm:pt>
    <dgm:pt modelId="{98AA49DB-B982-824F-8635-60D2A4546696}" type="pres">
      <dgm:prSet presAssocID="{429EF21F-0059-2A4C-912F-22EC80F02D58}" presName="horzOne" presStyleCnt="0"/>
      <dgm:spPr/>
    </dgm:pt>
  </dgm:ptLst>
  <dgm:cxnLst>
    <dgm:cxn modelId="{0A4FF38E-455F-4529-9669-5DE1C6FC8952}" type="presOf" srcId="{429EF21F-0059-2A4C-912F-22EC80F02D58}" destId="{E30431D6-5B43-B346-838C-86CA7209DF91}" srcOrd="0" destOrd="0" presId="urn:microsoft.com/office/officeart/2005/8/layout/hierarchy4"/>
    <dgm:cxn modelId="{77098004-1688-A04F-BD8D-4E241D747F03}" srcId="{A3ACD022-2F6E-FC49-A4B9-32CA8F0C5650}" destId="{429EF21F-0059-2A4C-912F-22EC80F02D58}" srcOrd="0" destOrd="0" parTransId="{8D89CE18-9EB8-BD4F-A71F-88C76D6799DB}" sibTransId="{7FF46E3A-1918-BC4B-999D-03D7DEF58E1A}"/>
    <dgm:cxn modelId="{B9694432-034E-4D74-93C6-3A9FDB117065}" type="presOf" srcId="{A3ACD022-2F6E-FC49-A4B9-32CA8F0C5650}" destId="{4A188991-91F2-F441-A979-FE3CF2002D9F}" srcOrd="0" destOrd="0" presId="urn:microsoft.com/office/officeart/2005/8/layout/hierarchy4"/>
    <dgm:cxn modelId="{28B1CC8A-FB87-4AB4-A836-4D1F72D56B7A}" type="presParOf" srcId="{4A188991-91F2-F441-A979-FE3CF2002D9F}" destId="{9DD4B022-CC27-244F-A480-546B02F8D2F5}" srcOrd="0" destOrd="0" presId="urn:microsoft.com/office/officeart/2005/8/layout/hierarchy4"/>
    <dgm:cxn modelId="{C902A5FD-3C94-4214-A551-7F71B0922AC7}" type="presParOf" srcId="{9DD4B022-CC27-244F-A480-546B02F8D2F5}" destId="{E30431D6-5B43-B346-838C-86CA7209DF91}" srcOrd="0" destOrd="0" presId="urn:microsoft.com/office/officeart/2005/8/layout/hierarchy4"/>
    <dgm:cxn modelId="{CF6EA5F4-2534-4359-8CA5-DA11A9881107}" type="presParOf" srcId="{9DD4B022-CC27-244F-A480-546B02F8D2F5}" destId="{98AA49DB-B982-824F-8635-60D2A4546696}"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0431D6-5B43-B346-838C-86CA7209DF91}">
      <dsp:nvSpPr>
        <dsp:cNvPr id="0" name=""/>
        <dsp:cNvSpPr/>
      </dsp:nvSpPr>
      <dsp:spPr>
        <a:xfrm>
          <a:off x="0" y="0"/>
          <a:ext cx="7776864" cy="40640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cs-CZ" sz="5400" kern="1200" dirty="0" err="1" smtClean="0"/>
            <a:t>Succesful</a:t>
          </a:r>
          <a:r>
            <a:rPr lang="cs-CZ" sz="5400" kern="1200" dirty="0" smtClean="0"/>
            <a:t> </a:t>
          </a:r>
          <a:r>
            <a:rPr lang="cs-CZ" sz="5400" kern="1200" dirty="0" err="1" smtClean="0"/>
            <a:t>interventions</a:t>
          </a:r>
          <a:r>
            <a:rPr lang="cs-CZ" sz="5400" kern="1200" dirty="0" smtClean="0"/>
            <a:t> are </a:t>
          </a:r>
          <a:r>
            <a:rPr lang="cs-CZ" sz="5400" kern="1200" dirty="0" err="1" smtClean="0"/>
            <a:t>expanding</a:t>
          </a:r>
          <a:r>
            <a:rPr lang="cs-CZ" sz="5400" kern="1200" dirty="0" smtClean="0"/>
            <a:t> </a:t>
          </a:r>
          <a:r>
            <a:rPr lang="cs-CZ" sz="5400" kern="1200" dirty="0" err="1" smtClean="0"/>
            <a:t>the</a:t>
          </a:r>
          <a:r>
            <a:rPr lang="cs-CZ" sz="5400" kern="1200" dirty="0" smtClean="0"/>
            <a:t> </a:t>
          </a:r>
          <a:r>
            <a:rPr lang="cs-CZ" sz="5400" kern="1200" dirty="0" err="1" smtClean="0"/>
            <a:t>capabilities</a:t>
          </a:r>
          <a:r>
            <a:rPr lang="cs-CZ" sz="5400" kern="1200" dirty="0" smtClean="0"/>
            <a:t> </a:t>
          </a:r>
          <a:r>
            <a:rPr lang="cs-CZ" sz="5400" kern="1200" dirty="0" err="1" smtClean="0"/>
            <a:t>of</a:t>
          </a:r>
          <a:r>
            <a:rPr lang="cs-CZ" sz="5400" kern="1200" dirty="0" smtClean="0"/>
            <a:t> </a:t>
          </a:r>
          <a:r>
            <a:rPr lang="cs-CZ" sz="5400" kern="1200" dirty="0" err="1" smtClean="0"/>
            <a:t>individuals</a:t>
          </a:r>
          <a:endParaRPr lang="en-US" sz="5400" kern="1200" dirty="0"/>
        </a:p>
      </dsp:txBody>
      <dsp:txXfrm>
        <a:off x="0" y="0"/>
        <a:ext cx="7776864" cy="4064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827F09-2F15-46D6-ABF9-E90E261B388C}" type="datetimeFigureOut">
              <a:rPr lang="en-GB" smtClean="0"/>
              <a:pPr/>
              <a:t>07/05/2019</a:t>
            </a:fld>
            <a:endParaRPr lang="en-GB"/>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8ECE17-EA9F-405B-B390-E4500219E42D}"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6B260-3E89-4DC1-9ED9-1B244775BE9A}" type="datetimeFigureOut">
              <a:rPr lang="en-GB" smtClean="0"/>
              <a:pPr/>
              <a:t>07/05/2019</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B74AD-4B7C-4B1C-AC88-EFD80B03481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jdelijke aanduiding voor dia-afbeelding 1"/>
          <p:cNvSpPr>
            <a:spLocks noGrp="1" noRot="1" noChangeAspect="1" noTextEdit="1"/>
          </p:cNvSpPr>
          <p:nvPr>
            <p:ph type="sldImg"/>
          </p:nvPr>
        </p:nvSpPr>
        <p:spPr>
          <a:ln/>
        </p:spPr>
      </p:sp>
      <p:sp>
        <p:nvSpPr>
          <p:cNvPr id="201731" name="Tijdelijke aanduiding voor notities 2"/>
          <p:cNvSpPr>
            <a:spLocks noGrp="1"/>
          </p:cNvSpPr>
          <p:nvPr>
            <p:ph type="body" idx="1"/>
          </p:nvPr>
        </p:nvSpPr>
        <p:spPr>
          <a:noFill/>
        </p:spPr>
        <p:txBody>
          <a:bodyPr/>
          <a:lstStyle/>
          <a:p>
            <a:r>
              <a:rPr lang="fr-BE" dirty="0"/>
              <a:t>Double bind: transparency vs fairness: transparency means explicit rules but fairness sometimes calls for deviating from the rules.</a:t>
            </a:r>
            <a:endParaRPr lang="nl-BE" dirty="0"/>
          </a:p>
        </p:txBody>
      </p:sp>
      <p:sp>
        <p:nvSpPr>
          <p:cNvPr id="201732" name="Tijdelijke aanduiding voor dianummer 3"/>
          <p:cNvSpPr>
            <a:spLocks noGrp="1"/>
          </p:cNvSpPr>
          <p:nvPr>
            <p:ph type="sldNum" sz="quarter" idx="5"/>
          </p:nvPr>
        </p:nvSpPr>
        <p:spPr>
          <a:noFill/>
        </p:spPr>
        <p:txBody>
          <a:bodyPr/>
          <a:lstStyle>
            <a:lvl1pPr>
              <a:defRPr sz="2500">
                <a:solidFill>
                  <a:schemeClr val="tx1"/>
                </a:solidFill>
                <a:latin typeface="Times" pitchFamily="18" charset="0"/>
              </a:defRPr>
            </a:lvl1pPr>
            <a:lvl2pPr marL="776364" indent="-298602">
              <a:defRPr sz="2500">
                <a:solidFill>
                  <a:schemeClr val="tx1"/>
                </a:solidFill>
                <a:latin typeface="Times" pitchFamily="18" charset="0"/>
              </a:defRPr>
            </a:lvl2pPr>
            <a:lvl3pPr marL="1194406" indent="-238883">
              <a:defRPr sz="2500">
                <a:solidFill>
                  <a:schemeClr val="tx1"/>
                </a:solidFill>
                <a:latin typeface="Times" pitchFamily="18" charset="0"/>
              </a:defRPr>
            </a:lvl3pPr>
            <a:lvl4pPr marL="1672169" indent="-238883">
              <a:defRPr sz="2500">
                <a:solidFill>
                  <a:schemeClr val="tx1"/>
                </a:solidFill>
                <a:latin typeface="Times" pitchFamily="18" charset="0"/>
              </a:defRPr>
            </a:lvl4pPr>
            <a:lvl5pPr marL="2149931" indent="-238883">
              <a:defRPr sz="2500">
                <a:solidFill>
                  <a:schemeClr val="tx1"/>
                </a:solidFill>
                <a:latin typeface="Times" pitchFamily="18" charset="0"/>
              </a:defRPr>
            </a:lvl5pPr>
            <a:lvl6pPr marL="2627694" indent="-238883" eaLnBrk="0" fontAlgn="base" hangingPunct="0">
              <a:spcBef>
                <a:spcPct val="0"/>
              </a:spcBef>
              <a:spcAft>
                <a:spcPct val="0"/>
              </a:spcAft>
              <a:defRPr sz="2500">
                <a:solidFill>
                  <a:schemeClr val="tx1"/>
                </a:solidFill>
                <a:latin typeface="Times" pitchFamily="18" charset="0"/>
              </a:defRPr>
            </a:lvl6pPr>
            <a:lvl7pPr marL="3105456" indent="-238883" eaLnBrk="0" fontAlgn="base" hangingPunct="0">
              <a:spcBef>
                <a:spcPct val="0"/>
              </a:spcBef>
              <a:spcAft>
                <a:spcPct val="0"/>
              </a:spcAft>
              <a:defRPr sz="2500">
                <a:solidFill>
                  <a:schemeClr val="tx1"/>
                </a:solidFill>
                <a:latin typeface="Times" pitchFamily="18" charset="0"/>
              </a:defRPr>
            </a:lvl7pPr>
            <a:lvl8pPr marL="3583218" indent="-238883" eaLnBrk="0" fontAlgn="base" hangingPunct="0">
              <a:spcBef>
                <a:spcPct val="0"/>
              </a:spcBef>
              <a:spcAft>
                <a:spcPct val="0"/>
              </a:spcAft>
              <a:defRPr sz="2500">
                <a:solidFill>
                  <a:schemeClr val="tx1"/>
                </a:solidFill>
                <a:latin typeface="Times" pitchFamily="18" charset="0"/>
              </a:defRPr>
            </a:lvl8pPr>
            <a:lvl9pPr marL="4060981" indent="-238883" eaLnBrk="0" fontAlgn="base" hangingPunct="0">
              <a:spcBef>
                <a:spcPct val="0"/>
              </a:spcBef>
              <a:spcAft>
                <a:spcPct val="0"/>
              </a:spcAft>
              <a:defRPr sz="2500">
                <a:solidFill>
                  <a:schemeClr val="tx1"/>
                </a:solidFill>
                <a:latin typeface="Times" pitchFamily="18" charset="0"/>
              </a:defRPr>
            </a:lvl9pPr>
          </a:lstStyle>
          <a:p>
            <a:fld id="{CF0BFB20-28B6-47F0-A47E-7ACC9273BF47}" type="slidenum">
              <a:rPr lang="nl-BE" sz="1300">
                <a:solidFill>
                  <a:prstClr val="black"/>
                </a:solidFill>
              </a:rPr>
              <a:pPr/>
              <a:t>15</a:t>
            </a:fld>
            <a:endParaRPr lang="nl-BE" sz="1300" dirty="0">
              <a:solidFill>
                <a:prstClr val="black"/>
              </a:solidFill>
            </a:endParaRPr>
          </a:p>
        </p:txBody>
      </p:sp>
    </p:spTree>
    <p:extLst>
      <p:ext uri="{BB962C8B-B14F-4D97-AF65-F5344CB8AC3E}">
        <p14:creationId xmlns="" xmlns:p14="http://schemas.microsoft.com/office/powerpoint/2010/main" val="63933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0942770-9424-442A-B925-CDFA5BB992BD}" type="slidenum">
              <a:rPr lang="el-GR" smtClean="0"/>
              <a:pPr/>
              <a:t>23</a:t>
            </a:fld>
            <a:endParaRPr lang="el-GR"/>
          </a:p>
        </p:txBody>
      </p:sp>
    </p:spTree>
    <p:extLst>
      <p:ext uri="{BB962C8B-B14F-4D97-AF65-F5344CB8AC3E}">
        <p14:creationId xmlns="" xmlns:p14="http://schemas.microsoft.com/office/powerpoint/2010/main" val="342603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27</a:t>
            </a:fld>
            <a:endParaRPr lang="nl-NL"/>
          </a:p>
        </p:txBody>
      </p:sp>
    </p:spTree>
    <p:extLst>
      <p:ext uri="{BB962C8B-B14F-4D97-AF65-F5344CB8AC3E}">
        <p14:creationId xmlns:p14="http://schemas.microsoft.com/office/powerpoint/2010/main" xmlns="" val="394224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EDD7BDB-743A-4784-9715-2FA3CE9F46C6}" type="slidenum">
              <a:rPr lang="cs-CZ" smtClean="0"/>
              <a:pPr/>
              <a:t>29</a:t>
            </a:fld>
            <a:endParaRPr lang="cs-CZ"/>
          </a:p>
        </p:txBody>
      </p:sp>
    </p:spTree>
    <p:extLst>
      <p:ext uri="{BB962C8B-B14F-4D97-AF65-F5344CB8AC3E}">
        <p14:creationId xmlns="" xmlns:p14="http://schemas.microsoft.com/office/powerpoint/2010/main" val="203716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Close</a:t>
            </a:r>
            <a:r>
              <a:rPr lang="cs-CZ" dirty="0" smtClean="0"/>
              <a:t> </a:t>
            </a:r>
            <a:r>
              <a:rPr lang="cs-CZ" dirty="0" err="1" smtClean="0"/>
              <a:t>your</a:t>
            </a:r>
            <a:r>
              <a:rPr lang="cs-CZ" dirty="0" smtClean="0"/>
              <a:t> </a:t>
            </a:r>
            <a:r>
              <a:rPr lang="cs-CZ" dirty="0" err="1" smtClean="0"/>
              <a:t>eyes</a:t>
            </a:r>
            <a:r>
              <a:rPr lang="cs-CZ" dirty="0" smtClean="0"/>
              <a:t> </a:t>
            </a:r>
            <a:r>
              <a:rPr lang="cs-CZ" dirty="0" err="1" smtClean="0"/>
              <a:t>and</a:t>
            </a:r>
            <a:r>
              <a:rPr lang="cs-CZ" dirty="0" smtClean="0"/>
              <a:t> </a:t>
            </a:r>
            <a:r>
              <a:rPr lang="cs-CZ" dirty="0" err="1" smtClean="0"/>
              <a:t>think</a:t>
            </a:r>
            <a:r>
              <a:rPr lang="cs-CZ" dirty="0" smtClean="0"/>
              <a:t> </a:t>
            </a:r>
            <a:r>
              <a:rPr lang="cs-CZ" dirty="0" err="1" smtClean="0"/>
              <a:t>about</a:t>
            </a:r>
            <a:r>
              <a:rPr lang="cs-CZ" baseline="0" dirty="0" smtClean="0"/>
              <a:t> </a:t>
            </a:r>
            <a:r>
              <a:rPr lang="cs-CZ" baseline="0" dirty="0" err="1" smtClean="0"/>
              <a:t>the</a:t>
            </a:r>
            <a:r>
              <a:rPr lang="cs-CZ" baseline="0" dirty="0" smtClean="0"/>
              <a:t> </a:t>
            </a:r>
            <a:r>
              <a:rPr lang="cs-CZ" baseline="0" dirty="0" err="1" smtClean="0"/>
              <a:t>event</a:t>
            </a:r>
            <a:r>
              <a:rPr lang="cs-CZ" baseline="0" dirty="0" smtClean="0"/>
              <a:t> (1 min)</a:t>
            </a:r>
          </a:p>
          <a:p>
            <a:r>
              <a:rPr lang="cs-CZ" baseline="0" dirty="0" err="1" smtClean="0"/>
              <a:t>Share</a:t>
            </a:r>
            <a:r>
              <a:rPr lang="cs-CZ" baseline="0" dirty="0" smtClean="0"/>
              <a:t> in </a:t>
            </a:r>
            <a:r>
              <a:rPr lang="cs-CZ" baseline="0" dirty="0" err="1" smtClean="0"/>
              <a:t>the</a:t>
            </a:r>
            <a:r>
              <a:rPr lang="cs-CZ" baseline="0" dirty="0" smtClean="0"/>
              <a:t> </a:t>
            </a:r>
            <a:r>
              <a:rPr lang="cs-CZ" baseline="0" dirty="0" err="1" smtClean="0"/>
              <a:t>groups</a:t>
            </a:r>
            <a:r>
              <a:rPr lang="cs-CZ" baseline="0" dirty="0" smtClean="0"/>
              <a:t> </a:t>
            </a:r>
            <a:r>
              <a:rPr lang="cs-CZ" baseline="0" dirty="0" err="1" smtClean="0"/>
              <a:t>the</a:t>
            </a:r>
            <a:r>
              <a:rPr lang="cs-CZ" baseline="0" dirty="0" smtClean="0"/>
              <a:t> </a:t>
            </a:r>
            <a:r>
              <a:rPr lang="cs-CZ" baseline="0" dirty="0" err="1" smtClean="0"/>
              <a:t>cases</a:t>
            </a:r>
            <a:r>
              <a:rPr lang="cs-CZ" baseline="0" dirty="0" smtClean="0"/>
              <a:t> </a:t>
            </a:r>
            <a:r>
              <a:rPr lang="cs-CZ" baseline="0" dirty="0" err="1" smtClean="0"/>
              <a:t>of</a:t>
            </a:r>
            <a:r>
              <a:rPr lang="cs-CZ" baseline="0" dirty="0" smtClean="0"/>
              <a:t> </a:t>
            </a:r>
            <a:r>
              <a:rPr lang="cs-CZ" baseline="0" dirty="0" err="1" smtClean="0"/>
              <a:t>your</a:t>
            </a:r>
            <a:r>
              <a:rPr lang="cs-CZ" baseline="0" dirty="0" smtClean="0"/>
              <a:t> </a:t>
            </a:r>
            <a:r>
              <a:rPr lang="cs-CZ" baseline="0" dirty="0" err="1" smtClean="0"/>
              <a:t>flow</a:t>
            </a:r>
            <a:r>
              <a:rPr lang="cs-CZ" baseline="0" dirty="0" smtClean="0"/>
              <a:t> (5-9 min)</a:t>
            </a:r>
          </a:p>
          <a:p>
            <a:r>
              <a:rPr lang="cs-CZ" baseline="0" dirty="0" err="1" smtClean="0"/>
              <a:t>Try</a:t>
            </a:r>
            <a:r>
              <a:rPr lang="cs-CZ" baseline="0" dirty="0" smtClean="0"/>
              <a:t> to </a:t>
            </a:r>
            <a:r>
              <a:rPr lang="cs-CZ" baseline="0" dirty="0" err="1" smtClean="0"/>
              <a:t>find</a:t>
            </a:r>
            <a:r>
              <a:rPr lang="cs-CZ" baseline="0" dirty="0" smtClean="0"/>
              <a:t> </a:t>
            </a:r>
            <a:r>
              <a:rPr lang="cs-CZ" baseline="0" dirty="0" err="1" smtClean="0"/>
              <a:t>some</a:t>
            </a:r>
            <a:r>
              <a:rPr lang="cs-CZ" baseline="0" dirty="0" smtClean="0"/>
              <a:t> </a:t>
            </a:r>
            <a:r>
              <a:rPr lang="cs-CZ" baseline="0" dirty="0" err="1" smtClean="0"/>
              <a:t>commonalities</a:t>
            </a:r>
            <a:r>
              <a:rPr lang="cs-CZ" baseline="0" dirty="0" smtClean="0"/>
              <a:t> (10 min)</a:t>
            </a:r>
          </a:p>
          <a:p>
            <a:r>
              <a:rPr lang="cs-CZ" baseline="0" dirty="0" err="1" smtClean="0"/>
              <a:t>Sharing</a:t>
            </a:r>
            <a:r>
              <a:rPr lang="cs-CZ" baseline="0" dirty="0" smtClean="0"/>
              <a:t> </a:t>
            </a:r>
            <a:r>
              <a:rPr lang="cs-CZ" baseline="0" dirty="0" err="1" smtClean="0"/>
              <a:t>with</a:t>
            </a:r>
            <a:r>
              <a:rPr lang="cs-CZ" baseline="0" dirty="0" smtClean="0"/>
              <a:t> </a:t>
            </a:r>
            <a:r>
              <a:rPr lang="cs-CZ" baseline="0" dirty="0" err="1" smtClean="0"/>
              <a:t>other</a:t>
            </a:r>
            <a:r>
              <a:rPr lang="cs-CZ" baseline="0" dirty="0" smtClean="0"/>
              <a:t> </a:t>
            </a:r>
            <a:r>
              <a:rPr lang="cs-CZ" baseline="0" dirty="0" err="1" smtClean="0"/>
              <a:t>groups</a:t>
            </a:r>
            <a:r>
              <a:rPr lang="cs-CZ" baseline="0" dirty="0" smtClean="0"/>
              <a:t> (10 min)</a:t>
            </a:r>
            <a:endParaRPr lang="en-GB" dirty="0"/>
          </a:p>
        </p:txBody>
      </p:sp>
      <p:sp>
        <p:nvSpPr>
          <p:cNvPr id="4" name="Zástupný symbol pro číslo snímku 3"/>
          <p:cNvSpPr>
            <a:spLocks noGrp="1"/>
          </p:cNvSpPr>
          <p:nvPr>
            <p:ph type="sldNum" sz="quarter" idx="10"/>
          </p:nvPr>
        </p:nvSpPr>
        <p:spPr/>
        <p:txBody>
          <a:bodyPr/>
          <a:lstStyle/>
          <a:p>
            <a:fld id="{39EEE367-9F19-4033-9481-F1F258622615}" type="slidenum">
              <a:rPr lang="en-GB" smtClean="0"/>
              <a:pPr/>
              <a:t>34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07/05/2019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07/05/2019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07/05/2019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nitřní list s odrážkami">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395536" y="1412776"/>
            <a:ext cx="8291264"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dirty="0" smtClean="0"/>
              <a:t>NADPIS</a:t>
            </a:r>
            <a:endParaRPr lang="cs-CZ" dirty="0"/>
          </a:p>
        </p:txBody>
      </p:sp>
      <p:sp>
        <p:nvSpPr>
          <p:cNvPr id="4" name="Zástupný symbol pro obsah 2"/>
          <p:cNvSpPr>
            <a:spLocks noGrp="1"/>
          </p:cNvSpPr>
          <p:nvPr>
            <p:ph idx="10"/>
          </p:nvPr>
        </p:nvSpPr>
        <p:spPr>
          <a:xfrm>
            <a:off x="467544" y="2060849"/>
            <a:ext cx="8229600" cy="3888431"/>
          </a:xfrm>
          <a:prstGeom prst="rect">
            <a:avLst/>
          </a:prstGeom>
        </p:spPr>
        <p:txBody>
          <a:bodyPr/>
          <a:lstStyle>
            <a:lvl1pPr marL="342900" indent="-342900">
              <a:buClr>
                <a:schemeClr val="accent1"/>
              </a:buClr>
              <a:buFont typeface="Wingdings" pitchFamily="2" charset="2"/>
              <a:buChar char="§"/>
              <a:defRPr/>
            </a:lvl1pPr>
            <a:lvl2pPr marL="742950" indent="-285750">
              <a:buClr>
                <a:schemeClr val="accent1"/>
              </a:buClr>
              <a:buFont typeface="Wingdings" pitchFamily="2" charset="2"/>
              <a:buChar char="§"/>
              <a:defRPr/>
            </a:lvl2pPr>
            <a:lvl3pPr marL="1143000" indent="-228600">
              <a:buClr>
                <a:schemeClr val="accent1"/>
              </a:buClr>
              <a:buFont typeface="Wingdings" pitchFamily="2" charset="2"/>
              <a:buChar char="§"/>
              <a:defRPr/>
            </a:lvl3pPr>
            <a:lvl4pPr marL="1600200" indent="-228600">
              <a:buClr>
                <a:schemeClr val="accent1"/>
              </a:buClr>
              <a:buFont typeface="Wingdings" pitchFamily="2" charset="2"/>
              <a:buChar char="§"/>
              <a:defRPr/>
            </a:lvl4pPr>
            <a:lvl5pPr marL="2057400" indent="-228600">
              <a:buClr>
                <a:schemeClr val="accent1"/>
              </a:buClr>
              <a:buFont typeface="Wingdings" pitchFamily="2"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extLst>
      <p:ext uri="{BB962C8B-B14F-4D97-AF65-F5344CB8AC3E}">
        <p14:creationId xmlns="" xmlns:p14="http://schemas.microsoft.com/office/powerpoint/2010/main" val="9109423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07/05/2019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CD691CA1-9159-43FD-93EB-BFEB5EA57985}" type="datetimeFigureOut">
              <a:rPr lang="en-GB" smtClean="0"/>
              <a:pPr/>
              <a:t>07/05/2019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CD691CA1-9159-43FD-93EB-BFEB5EA57985}" type="datetimeFigureOut">
              <a:rPr lang="en-GB" smtClean="0"/>
              <a:pPr/>
              <a:t>07/05/2019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CD691CA1-9159-43FD-93EB-BFEB5EA57985}" type="datetimeFigureOut">
              <a:rPr lang="en-GB" smtClean="0"/>
              <a:pPr/>
              <a:t>07/05/2019</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datum 2"/>
          <p:cNvSpPr>
            <a:spLocks noGrp="1"/>
          </p:cNvSpPr>
          <p:nvPr>
            <p:ph type="dt" sz="half" idx="10"/>
          </p:nvPr>
        </p:nvSpPr>
        <p:spPr/>
        <p:txBody>
          <a:bodyPr/>
          <a:lstStyle/>
          <a:p>
            <a:fld id="{CD691CA1-9159-43FD-93EB-BFEB5EA57985}" type="datetimeFigureOut">
              <a:rPr lang="en-GB" smtClean="0"/>
              <a:pPr/>
              <a:t>07/05/2019</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D691CA1-9159-43FD-93EB-BFEB5EA57985}" type="datetimeFigureOut">
              <a:rPr lang="en-GB" smtClean="0"/>
              <a:pPr/>
              <a:t>07/05/2019</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07/05/2019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07/05/2019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91CA1-9159-43FD-93EB-BFEB5EA57985}" type="datetimeFigureOut">
              <a:rPr lang="en-GB" smtClean="0"/>
              <a:pPr/>
              <a:t>07/05/2019</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3B408-7DDB-481B-A63D-BE8EEC79CE0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en.wikipedia.org/wiki/Social_indicato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ocialistworker.co.uk/imageFiles/Image/2007/2056/police.jpg" TargetMode="External"/><Relationship Id="rId3" Type="http://schemas.openxmlformats.org/officeDocument/2006/relationships/image" Target="../media/image11.jpeg"/><Relationship Id="rId7" Type="http://schemas.openxmlformats.org/officeDocument/2006/relationships/image" Target="../media/image14.jpeg"/><Relationship Id="rId12"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ww.google.be/url?sa=i&amp;rct=j&amp;q=&amp;esrc=s&amp;frm=1&amp;source=images&amp;cd=&amp;cad=rja&amp;uact=8&amp;docid=Z08aiFCtN3UbHM&amp;tbnid=fmm32n4V-NlOfM:&amp;ved=0CAUQjRw&amp;url=http://blog.bayada.com/cares/the-role-of-the-client-services-manager-in-home-health-care&amp;ei=iRpFU4m5B9GU0QWchoG4Dg&amp;psig=AFQjCNFJZM-JVnxhrCQ-nFO3FK1YSh_LcA&amp;ust=1397124085818860" TargetMode="External"/><Relationship Id="rId11" Type="http://schemas.openxmlformats.org/officeDocument/2006/relationships/image" Target="../media/image16.jpeg"/><Relationship Id="rId5" Type="http://schemas.openxmlformats.org/officeDocument/2006/relationships/image" Target="../media/image13.jpeg"/><Relationship Id="rId10" Type="http://schemas.openxmlformats.org/officeDocument/2006/relationships/hyperlink" Target="http://www.insidebainbridge.com/wp-content/uploads/2011/10/boredkids.jpg" TargetMode="External"/><Relationship Id="rId4" Type="http://schemas.openxmlformats.org/officeDocument/2006/relationships/image" Target="../media/image12.jpeg"/><Relationship Id="rId9"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l1.cuni.cz/mod/resource/view.php?id=291309" TargetMode="External"/><Relationship Id="rId7" Type="http://schemas.openxmlformats.org/officeDocument/2006/relationships/image" Target="../media/image3.jpeg"/><Relationship Id="rId2" Type="http://schemas.openxmlformats.org/officeDocument/2006/relationships/hyperlink" Target="https://dl1.cuni.cz/mod/resource/view.php?id=291308"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s://dl1.cuni.cz/mod/resource/view.php?id=29131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www.google.be/url?sa=i&amp;rct=j&amp;q=&amp;esrc=s&amp;source=images&amp;cd=&amp;cad=rja&amp;uact=8&amp;ved=0ahUKEwjIyPukyIjLAhUL1RQKHekhBqIQjRwIBw&amp;url=http://www.peoplestreme.com/appraisal-1.shtml&amp;psig=AFQjCNHRBEk8WrkgxnNoC8u6b1y-TpLTJA&amp;ust=1456134036746581"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pt.slideshare.net/AndyFrapwell/the-future-of-assessment-in-physical-educ" TargetMode="External"/><Relationship Id="rId7" Type="http://schemas.openxmlformats.org/officeDocument/2006/relationships/hyperlink" Target="http://www.google.be/url?sa=i&amp;rct=j&amp;q=&amp;esrc=s&amp;source=images&amp;cd=&amp;cad=rja&amp;uact=8&amp;ved=0ahUKEwjev_WboYnLAhUKXRoKHT-QAHIQjRwIBw&amp;url=http://chrysmuirheadwrites.blogspot.com/2015_06_01_archive.html&amp;bvm=bv.114733917,d.d2s&amp;psig=AFQjCNGegMzjN5wRcpioyqLOxzTW3X5yBA&amp;ust=1456157912507535"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www.google.be/url?sa=i&amp;rct=j&amp;q=&amp;esrc=s&amp;source=images&amp;cd=&amp;cad=rja&amp;uact=8&amp;ved=0ahUKEwjGpfSezIjLAhVJ7RQKHRSeDi8QjRwIBw&amp;url=http://read.infoteam-consulting.com/dont-flog-a-dead-horse-rfps&amp;bvm=bv.114733917,d.d24&amp;psig=AFQjCNG0gp8sS6XIjuNoYUurzjk8BF9FzQ&amp;ust=1456135065221938" TargetMode="External"/><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hyperlink" Target="http://www.google.be/url?sa=i&amp;rct=j&amp;q=&amp;esrc=s&amp;source=images&amp;cd=&amp;cad=rja&amp;uact=8&amp;ved=0ahUKEwjitt-RzojLAhUBERQKHYKtDdIQjRwIBw&amp;url=http://www.dreamstime.com/stock-photo-cutting-strings-image17953190&amp;bvm=bv.114733917,d.d24&amp;psig=AFQjCNHeL8LxVUgWD9dl0q_SXrYRptVrFQ&amp;ust=1456135621734190" TargetMode="External"/><Relationship Id="rId5" Type="http://schemas.openxmlformats.org/officeDocument/2006/relationships/image" Target="../media/image34.pn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7.jpeg"/><Relationship Id="rId7" Type="http://schemas.openxmlformats.org/officeDocument/2006/relationships/hyperlink" Target="http://www.google.be/url?sa=i&amp;rct=j&amp;q=&amp;esrc=s&amp;source=images&amp;cd=&amp;cad=rja&amp;uact=8&amp;ved=0ahUKEwiWrZXBm4nLAhVDWBoKHZ7RAMMQjRwIBw&amp;url=http://letsstopfoodwastage.blogspot.com/2015/01/overproduction-main-cause-of-food.html&amp;psig=AFQjCNFLn96fTZNe8xiseJreJnKJQbrSZA&amp;ust=1456156331633657" TargetMode="External"/><Relationship Id="rId12" Type="http://schemas.openxmlformats.org/officeDocument/2006/relationships/image" Target="../media/image42.jpeg"/><Relationship Id="rId2" Type="http://schemas.openxmlformats.org/officeDocument/2006/relationships/hyperlink" Target="http://www.google.be/url?sa=i&amp;rct=j&amp;q=&amp;esrc=s&amp;source=images&amp;cd=&amp;cad=rja&amp;uact=8&amp;ved=0ahUKEwjums7FzIjLAhWCTBQKHR6rAgUQjRwIBw&amp;url=http://www.groundreport.com/amanda-knox-mignini-witchcraft-and-tunnel-vision-a-postscript/&amp;bvm=bv.114733917,d.d24&amp;psig=AFQjCNFCBoHx4cg7QE7E1OdEQL6QxChChA&amp;ust=1456135179431368" TargetMode="External"/><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hyperlink" Target="https://www.cartoonstock.com/directory/s/short_term_memory.asp" TargetMode="External"/><Relationship Id="rId5" Type="http://schemas.openxmlformats.org/officeDocument/2006/relationships/hyperlink" Target="http://www.google.be/url?sa=i&amp;rct=j&amp;q=&amp;esrc=s&amp;source=images&amp;cd=&amp;cad=rja&amp;uact=8&amp;ved=0ahUKEwj8jYXn0IjLAhXKXRQKHaEyAPAQjRwIBw&amp;url=http://gaianeconomics.blogspot.com/2011/07/market-failure.html&amp;bvm=bv.114733917,d.d24&amp;psig=AFQjCNEGUr_dALTpH6YvjdMuJOANzgcHXw&amp;ust=1456136344211263" TargetMode="External"/><Relationship Id="rId10" Type="http://schemas.openxmlformats.org/officeDocument/2006/relationships/image" Target="../media/image41.jpeg"/><Relationship Id="rId4" Type="http://schemas.openxmlformats.org/officeDocument/2006/relationships/image" Target="../media/image38.png"/><Relationship Id="rId9" Type="http://schemas.openxmlformats.org/officeDocument/2006/relationships/hyperlink" Target="http://www.google.be/url?sa=i&amp;rct=j&amp;q=&amp;esrc=s&amp;source=images&amp;cd=&amp;cad=rja&amp;uact=8&amp;ved=0ahUKEwiZtdCp14jLAhUHVxQKHZlNBdwQjRwIBw&amp;url=http://www.canstockphoto.com/fight-14676063.html&amp;psig=AFQjCNHk3edU2XQExErWgeVCW6IaEHqAmQ&amp;ust=1456138097496502"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google.be/url?sa=i&amp;rct=j&amp;q=&amp;esrc=s&amp;source=images&amp;cd=&amp;cad=rja&amp;uact=8&amp;ved=0ahUKEwjewbf1n4nLAhXFvRoKHZ5KCkEQjRwIBw&amp;url=http://www.workplacerantings.com/how-to-create-and-maintain-trust-at-work/&amp;bvm=bv.114733917,d.d2s&amp;psig=AFQjCNFgxf48_SzqnZWBeq8v3A-ANjghLg&amp;ust=1456157490308086" TargetMode="External"/><Relationship Id="rId3" Type="http://schemas.openxmlformats.org/officeDocument/2006/relationships/image" Target="../media/image43.png"/><Relationship Id="rId7" Type="http://schemas.openxmlformats.org/officeDocument/2006/relationships/image" Target="../media/image45.jpeg"/><Relationship Id="rId2" Type="http://schemas.openxmlformats.org/officeDocument/2006/relationships/hyperlink" Target="http://www.google.be/url?sa=i&amp;rct=j&amp;q=&amp;esrc=s&amp;source=images&amp;cd=&amp;cad=rja&amp;uact=8&amp;ved=0ahUKEwjWic7-nonLAhXEVhoKHYGvALIQjRwIBw&amp;url=http://spotstrackingsystems.com/collaboration-social-media-style/&amp;bvm=bv.114733917,d.d2s&amp;psig=AFQjCNH27yo-XPrJ9VzZySL_ECevgwZ2Cg&amp;ust=1456157301473751" TargetMode="External"/><Relationship Id="rId1" Type="http://schemas.openxmlformats.org/officeDocument/2006/relationships/slideLayout" Target="../slideLayouts/slideLayout2.xml"/><Relationship Id="rId6" Type="http://schemas.openxmlformats.org/officeDocument/2006/relationships/hyperlink" Target="https://www.google.be/url?sa=i&amp;rct=j&amp;q=&amp;esrc=s&amp;source=images&amp;cd=&amp;cad=rja&amp;uact=8&amp;ved=0ahUKEwio0pvhn4nLAhUBLhoKHQzVCfYQjRwIBw&amp;url=https://pixabay.com/en/photos/trust/&amp;bvm=bv.114733917,d.d2s&amp;psig=AFQjCNFgxf48_SzqnZWBeq8v3A-ANjghLg&amp;ust=1456157490308086" TargetMode="External"/><Relationship Id="rId11" Type="http://schemas.openxmlformats.org/officeDocument/2006/relationships/image" Target="../media/image47.jpeg"/><Relationship Id="rId5" Type="http://schemas.openxmlformats.org/officeDocument/2006/relationships/image" Target="../media/image44.jpeg"/><Relationship Id="rId10" Type="http://schemas.openxmlformats.org/officeDocument/2006/relationships/hyperlink" Target="https://www.google.be/url?sa=i&amp;rct=j&amp;q=&amp;esrc=s&amp;source=images&amp;cd=&amp;cad=rja&amp;uact=8&amp;ved=0ahUKEwjk_ZDAo4nLAhXGvRoKHdwKAQ8QjRwIBw&amp;url=https://www.flickr.com/photos/59632563@N04/6239670686&amp;bvm=bv.114733917,d.d2s&amp;psig=AFQjCNHIXxlUiqmwC2FmEkBzCtVj_tIblA&amp;ust=1456158452904066" TargetMode="External"/><Relationship Id="rId4" Type="http://schemas.openxmlformats.org/officeDocument/2006/relationships/hyperlink" Target="http://www.google.be/url?sa=i&amp;rct=j&amp;q=&amp;esrc=s&amp;source=images&amp;cd=&amp;cad=rja&amp;uact=8&amp;ved=0ahUKEwiIvMadn4nLAhXMWRoKHTNzBHcQjRwIBw&amp;url=http://elearningindustry.com/tags/collaboration-in-elearning&amp;bvm=bv.114733917,d.d2s&amp;psig=AFQjCNH27yo-XPrJ9VzZySL_ECevgwZ2Cg&amp;ust=1456157301473751" TargetMode="External"/><Relationship Id="rId9" Type="http://schemas.openxmlformats.org/officeDocument/2006/relationships/image" Target="../media/image4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8.jpeg"/><Relationship Id="rId7" Type="http://schemas.openxmlformats.org/officeDocument/2006/relationships/hyperlink" Target="https://www.google.be/url?sa=i&amp;rct=j&amp;q=&amp;esrc=s&amp;source=images&amp;cd=&amp;cad=rja&amp;uact=8&amp;ved=0ahUKEwi7tNX7p4nLAhWFXRQKHYykAiMQjRwIBw&amp;url=https://www.cartoonstock.com/directory/l/long_winded.asp&amp;bvm=bv.114733917,d.d24&amp;psig=AFQjCNF3RvLm_wuUvMPAgVsdAKUt3HZgjA&amp;ust=1456159705662342" TargetMode="External"/><Relationship Id="rId2" Type="http://schemas.openxmlformats.org/officeDocument/2006/relationships/hyperlink" Target="https://www.google.be/url?sa=i&amp;rct=j&amp;q=&amp;esrc=s&amp;source=images&amp;cd=&amp;cad=rja&amp;uact=8&amp;ved=0ahUKEwik0MWMoonLAhXGORoKHQCSDJ4QjRwIBw&amp;url=https://www.pinterest.com/wallstservices/job-search-comedy/&amp;bvm=bv.114733917,d.d2s&amp;psig=AFQjCNEJ2l7z1QKyKfdy9smLofUDrn8Kag&amp;ust=1456158171589113" TargetMode="Externa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hyperlink" Target="http://www.google.be/url?sa=i&amp;rct=j&amp;q=&amp;esrc=s&amp;source=images&amp;cd=&amp;cad=rja&amp;uact=8&amp;ved=0ahUKEwjLtPWYp4nLAhUEuxQKHb94CaoQjRwIBw&amp;url=http://s3.amazonaws.com/lakeboat/how-to-build-a-house-of-cards.html&amp;bvm=bv.114733917,d.d24&amp;psig=AFQjCNHPWF6vkQ-C8QKidDVuGv4YbrGBWQ&amp;ust=1456159542998351"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businessdictionary.com/definition/accountability.htm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smtClean="0"/>
              <a:t>Public Management for 21st Century</a:t>
            </a:r>
            <a:endParaRPr lang="en-GB" noProof="0"/>
          </a:p>
        </p:txBody>
      </p:sp>
      <p:sp>
        <p:nvSpPr>
          <p:cNvPr id="3" name="Podnadpis 2"/>
          <p:cNvSpPr>
            <a:spLocks noGrp="1"/>
          </p:cNvSpPr>
          <p:nvPr>
            <p:ph type="subTitle" idx="1"/>
          </p:nvPr>
        </p:nvSpPr>
        <p:spPr/>
        <p:txBody>
          <a:bodyPr/>
          <a:lstStyle/>
          <a:p>
            <a:r>
              <a:rPr lang="en-GB" noProof="0" dirty="0" smtClean="0"/>
              <a:t>#</a:t>
            </a:r>
            <a:r>
              <a:rPr lang="cs-CZ" dirty="0" smtClean="0"/>
              <a:t>7</a:t>
            </a:r>
            <a:endParaRPr lang="cs-CZ" noProof="0" dirty="0" smtClean="0"/>
          </a:p>
          <a:p>
            <a:r>
              <a:rPr lang="cs-CZ" dirty="0" smtClean="0"/>
              <a:t>May</a:t>
            </a:r>
            <a:r>
              <a:rPr lang="en-GB" noProof="0" dirty="0" smtClean="0"/>
              <a:t> </a:t>
            </a:r>
            <a:r>
              <a:rPr lang="cs-CZ" noProof="0" dirty="0" smtClean="0"/>
              <a:t>7</a:t>
            </a:r>
            <a:r>
              <a:rPr lang="en-GB" noProof="0" dirty="0" smtClean="0"/>
              <a:t>, 2018</a:t>
            </a:r>
            <a:endParaRPr lang="en-GB" noProof="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a:t>Different concepts of accountability</a:t>
            </a:r>
            <a:endParaRPr lang="nl-BE" dirty="0"/>
          </a:p>
        </p:txBody>
      </p:sp>
      <p:sp>
        <p:nvSpPr>
          <p:cNvPr id="3" name="Tijdelijke aanduiding voor inhoud 2"/>
          <p:cNvSpPr>
            <a:spLocks noGrp="1"/>
          </p:cNvSpPr>
          <p:nvPr>
            <p:ph idx="1"/>
          </p:nvPr>
        </p:nvSpPr>
        <p:spPr/>
        <p:txBody>
          <a:bodyPr/>
          <a:lstStyle/>
          <a:p>
            <a:r>
              <a:rPr lang="en-US" sz="2800" dirty="0"/>
              <a:t>“honest and fair”:</a:t>
            </a:r>
          </a:p>
          <a:p>
            <a:pPr lvl="1"/>
            <a:r>
              <a:rPr lang="en-US" sz="2400" dirty="0"/>
              <a:t>focus is on preventing distortion, bias, abuse of office and inequity</a:t>
            </a:r>
          </a:p>
          <a:p>
            <a:pPr lvl="1"/>
            <a:r>
              <a:rPr lang="en-US" sz="2400" dirty="0"/>
              <a:t>proper discharge of duties in terms of procedures AND substance is of prime importance:</a:t>
            </a:r>
          </a:p>
          <a:p>
            <a:pPr lvl="2"/>
            <a:r>
              <a:rPr lang="en-US" sz="2000" dirty="0"/>
              <a:t> “how the job gets done” rather  than just “getting the job done with the least possible input”</a:t>
            </a:r>
          </a:p>
          <a:p>
            <a:pPr lvl="1"/>
            <a:r>
              <a:rPr lang="en-US" sz="2400" dirty="0"/>
              <a:t>emanations: </a:t>
            </a:r>
          </a:p>
          <a:p>
            <a:pPr lvl="2"/>
            <a:r>
              <a:rPr lang="en-US" sz="2000" dirty="0"/>
              <a:t>process controls (rather than output)</a:t>
            </a:r>
          </a:p>
          <a:p>
            <a:pPr lvl="2"/>
            <a:r>
              <a:rPr lang="en-US" sz="2000" dirty="0"/>
              <a:t>words like transparency, prevention and detection of fraud, compliance with rules, etc. fit here</a:t>
            </a:r>
            <a:endParaRPr lang="nl-BE" sz="20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 xmlns:p14="http://schemas.microsoft.com/office/powerpoint/2010/main" val="372129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el 1"/>
          <p:cNvSpPr>
            <a:spLocks noGrp="1"/>
          </p:cNvSpPr>
          <p:nvPr>
            <p:ph type="title"/>
          </p:nvPr>
        </p:nvSpPr>
        <p:spPr>
          <a:xfrm>
            <a:off x="590550" y="179388"/>
            <a:ext cx="8229600" cy="735012"/>
          </a:xfrm>
        </p:spPr>
        <p:txBody>
          <a:bodyPr>
            <a:normAutofit fontScale="90000"/>
          </a:bodyPr>
          <a:lstStyle/>
          <a:p>
            <a:r>
              <a:rPr lang="nl-BE"/>
              <a:t>Accountability for what?</a:t>
            </a:r>
          </a:p>
        </p:txBody>
      </p:sp>
      <p:sp>
        <p:nvSpPr>
          <p:cNvPr id="41987" name="Tijdelijke aanduiding voor dianumm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514FC8C-59D7-45F3-846B-D54AC7DBA98A}" type="slidenum">
              <a:rPr lang="nl-BE" sz="1400">
                <a:solidFill>
                  <a:prstClr val="black"/>
                </a:solidFill>
              </a:rPr>
              <a:pPr/>
              <a:t>11</a:t>
            </a:fld>
            <a:endParaRPr lang="nl-BE" sz="1400" dirty="0">
              <a:solidFill>
                <a:prstClr val="black"/>
              </a:solidFill>
            </a:endParaRPr>
          </a:p>
        </p:txBody>
      </p:sp>
      <p:pic>
        <p:nvPicPr>
          <p:cNvPr id="41988" name="Picture 2" descr="d:\gebruikersgegevens\wauterbe\Bureaublad\FunnySalesCartoonsTrainingReinforcementDilbertQprojectionsforecast.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4213" y="2276475"/>
            <a:ext cx="7707312" cy="227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304723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0038"/>
            <a:ext cx="8229600" cy="647700"/>
          </a:xfrm>
        </p:spPr>
        <p:txBody>
          <a:bodyPr>
            <a:normAutofit fontScale="90000"/>
          </a:bodyPr>
          <a:lstStyle/>
          <a:p>
            <a:r>
              <a:rPr lang="nl-BE" dirty="0"/>
              <a:t>Different </a:t>
            </a:r>
            <a:r>
              <a:rPr lang="nl-BE" dirty="0" err="1"/>
              <a:t>concepts</a:t>
            </a:r>
            <a:r>
              <a:rPr lang="nl-BE" dirty="0"/>
              <a:t> of accountability</a:t>
            </a:r>
          </a:p>
        </p:txBody>
      </p:sp>
      <p:sp>
        <p:nvSpPr>
          <p:cNvPr id="3" name="Tijdelijke aanduiding voor inhoud 2"/>
          <p:cNvSpPr>
            <a:spLocks noGrp="1"/>
          </p:cNvSpPr>
          <p:nvPr>
            <p:ph idx="1"/>
          </p:nvPr>
        </p:nvSpPr>
        <p:spPr/>
        <p:txBody>
          <a:bodyPr/>
          <a:lstStyle/>
          <a:p>
            <a:r>
              <a:rPr lang="en-US" sz="2800" dirty="0"/>
              <a:t>“lean and purposeful”: </a:t>
            </a:r>
          </a:p>
          <a:p>
            <a:pPr lvl="1"/>
            <a:r>
              <a:rPr lang="en-US" sz="2000" dirty="0"/>
              <a:t>match narrowly defined tasks and circumstances with resources (time and money) as tightly as possible, cutting any slack</a:t>
            </a:r>
          </a:p>
          <a:p>
            <a:pPr lvl="1"/>
            <a:r>
              <a:rPr lang="en-US" sz="2000" dirty="0"/>
              <a:t>it is very important to have “checkable” objectives that are not overlapping</a:t>
            </a:r>
          </a:p>
          <a:p>
            <a:pPr lvl="1"/>
            <a:r>
              <a:rPr lang="en-US" sz="2000" dirty="0"/>
              <a:t>hence the focus on outputs, ideally to be provided by independent departments</a:t>
            </a:r>
            <a:endParaRPr lang="nl-BE" sz="2000" dirty="0"/>
          </a:p>
          <a:p>
            <a:pPr lvl="1"/>
            <a:r>
              <a:rPr lang="en-US" sz="2000" dirty="0"/>
              <a:t>emanations:</a:t>
            </a:r>
          </a:p>
          <a:p>
            <a:pPr lvl="2"/>
            <a:r>
              <a:rPr lang="en-US" sz="2000" dirty="0"/>
              <a:t>words like effectiveness, efficiency, impact, value for money, achieving targets </a:t>
            </a:r>
          </a:p>
          <a:p>
            <a:pPr lvl="2"/>
            <a:r>
              <a:rPr lang="en-US" sz="2000" dirty="0"/>
              <a:t>approaches like payment by results, just in time delivery and zero based budgeting </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 xmlns:p14="http://schemas.microsoft.com/office/powerpoint/2010/main" val="383275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el 1"/>
          <p:cNvSpPr>
            <a:spLocks noGrp="1"/>
          </p:cNvSpPr>
          <p:nvPr>
            <p:ph type="title"/>
          </p:nvPr>
        </p:nvSpPr>
        <p:spPr>
          <a:xfrm>
            <a:off x="590550" y="266700"/>
            <a:ext cx="8229600" cy="776288"/>
          </a:xfrm>
        </p:spPr>
        <p:txBody>
          <a:bodyPr/>
          <a:lstStyle/>
          <a:p>
            <a:r>
              <a:rPr lang="nl-BE"/>
              <a:t>Accountability for what?</a:t>
            </a:r>
          </a:p>
        </p:txBody>
      </p:sp>
      <p:sp>
        <p:nvSpPr>
          <p:cNvPr id="46083" name="Tijdelijke aanduiding voor dianumm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B973CB54-86C4-4BD7-B848-018C6B082C81}" type="slidenum">
              <a:rPr lang="nl-BE">
                <a:solidFill>
                  <a:prstClr val="black"/>
                </a:solidFill>
              </a:rPr>
              <a:pPr/>
              <a:t>13</a:t>
            </a:fld>
            <a:endParaRPr lang="nl-BE">
              <a:solidFill>
                <a:prstClr val="black"/>
              </a:solidFill>
            </a:endParaRPr>
          </a:p>
        </p:txBody>
      </p:sp>
      <p:pic>
        <p:nvPicPr>
          <p:cNvPr id="46084" name="Picture 4" descr="d:\gebruikersgegevens\wauterbe\Bureaublad\23900_strip_sunday.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850" y="1557338"/>
            <a:ext cx="8385175" cy="3589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509399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Different </a:t>
            </a:r>
            <a:r>
              <a:rPr lang="nl-BE" dirty="0" err="1"/>
              <a:t>concepts</a:t>
            </a:r>
            <a:r>
              <a:rPr lang="nl-BE" dirty="0"/>
              <a:t> of accountability</a:t>
            </a:r>
          </a:p>
        </p:txBody>
      </p:sp>
      <p:sp>
        <p:nvSpPr>
          <p:cNvPr id="3" name="Tijdelijke aanduiding voor inhoud 2"/>
          <p:cNvSpPr>
            <a:spLocks noGrp="1"/>
          </p:cNvSpPr>
          <p:nvPr>
            <p:ph idx="1"/>
          </p:nvPr>
        </p:nvSpPr>
        <p:spPr>
          <a:xfrm>
            <a:off x="457200" y="1227138"/>
            <a:ext cx="8229600" cy="5076825"/>
          </a:xfrm>
        </p:spPr>
        <p:txBody>
          <a:bodyPr/>
          <a:lstStyle/>
          <a:p>
            <a:r>
              <a:rPr lang="en-US" sz="2800" dirty="0"/>
              <a:t>“robust, resilient, adaptive”:</a:t>
            </a:r>
          </a:p>
          <a:p>
            <a:pPr lvl="1"/>
            <a:r>
              <a:rPr lang="en-US" sz="2400" dirty="0"/>
              <a:t>focus is on:</a:t>
            </a:r>
          </a:p>
          <a:p>
            <a:pPr lvl="2"/>
            <a:r>
              <a:rPr lang="en-US" sz="2000" dirty="0"/>
              <a:t>being able to adapt rapidly to changing environments</a:t>
            </a:r>
          </a:p>
          <a:p>
            <a:pPr lvl="2"/>
            <a:r>
              <a:rPr lang="en-US" sz="2000" dirty="0"/>
              <a:t>to withstand shocks, to keep operating even under the most dire circumstances (e.g.  in a crisis)</a:t>
            </a:r>
          </a:p>
          <a:p>
            <a:pPr lvl="1"/>
            <a:r>
              <a:rPr lang="en-US" sz="2400" dirty="0"/>
              <a:t>emanations:</a:t>
            </a:r>
          </a:p>
          <a:p>
            <a:pPr lvl="2"/>
            <a:r>
              <a:rPr lang="en-US" sz="2000" dirty="0"/>
              <a:t>back-up systems, maintaining adequate diversity to avoid widespread common failure (including in the social sense e.g. avoiding groupthink) and building in safety margins (e.g. in planning work or using materials)</a:t>
            </a:r>
            <a:endParaRPr lang="nl-BE" sz="2000" dirty="0"/>
          </a:p>
          <a:p>
            <a:pPr lvl="2"/>
            <a:r>
              <a:rPr lang="en-US" sz="2000" dirty="0"/>
              <a:t>words like diversity, empowerment, sustainability etc. </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14</a:t>
            </a:fld>
            <a:endParaRPr lang="en-US" dirty="0">
              <a:solidFill>
                <a:prstClr val="black">
                  <a:tint val="75000"/>
                </a:prstClr>
              </a:solidFill>
            </a:endParaRPr>
          </a:p>
        </p:txBody>
      </p:sp>
    </p:spTree>
    <p:extLst>
      <p:ext uri="{BB962C8B-B14F-4D97-AF65-F5344CB8AC3E}">
        <p14:creationId xmlns="" xmlns:p14="http://schemas.microsoft.com/office/powerpoint/2010/main" val="207540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5202" t="11850" r="15201" b="7541"/>
          <a:stretch/>
        </p:blipFill>
        <p:spPr bwMode="auto">
          <a:xfrm>
            <a:off x="975639" y="89293"/>
            <a:ext cx="7266038" cy="61423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7111" name="Tekstvak 7"/>
          <p:cNvSpPr txBox="1">
            <a:spLocks noChangeArrowheads="1"/>
          </p:cNvSpPr>
          <p:nvPr/>
        </p:nvSpPr>
        <p:spPr bwMode="auto">
          <a:xfrm>
            <a:off x="3491880" y="6321425"/>
            <a:ext cx="9667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sz="1200" dirty="0">
                <a:solidFill>
                  <a:prstClr val="black"/>
                </a:solidFill>
              </a:rPr>
              <a:t>Hood (1991)</a:t>
            </a:r>
          </a:p>
        </p:txBody>
      </p:sp>
    </p:spTree>
    <p:extLst>
      <p:ext uri="{BB962C8B-B14F-4D97-AF65-F5344CB8AC3E}">
        <p14:creationId xmlns="" xmlns:p14="http://schemas.microsoft.com/office/powerpoint/2010/main" val="3835888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Your</a:t>
            </a:r>
            <a:r>
              <a:rPr lang="cs-CZ" dirty="0" smtClean="0"/>
              <a:t> </a:t>
            </a:r>
            <a:r>
              <a:rPr lang="cs-CZ" dirty="0" err="1" smtClean="0"/>
              <a:t>recap</a:t>
            </a:r>
            <a:endParaRPr lang="en-GB" dirty="0"/>
          </a:p>
        </p:txBody>
      </p:sp>
      <p:sp>
        <p:nvSpPr>
          <p:cNvPr id="3" name="Zástupný symbol pro obsah 2"/>
          <p:cNvSpPr>
            <a:spLocks noGrp="1"/>
          </p:cNvSpPr>
          <p:nvPr>
            <p:ph idx="1"/>
          </p:nvPr>
        </p:nvSpPr>
        <p:spPr/>
        <p:txBody>
          <a:bodyPr/>
          <a:lstStyle/>
          <a:p>
            <a:r>
              <a:rPr lang="cs-CZ" dirty="0" err="1" smtClean="0"/>
              <a:t>What</a:t>
            </a:r>
            <a:r>
              <a:rPr lang="cs-CZ" dirty="0" smtClean="0"/>
              <a:t> </a:t>
            </a:r>
            <a:r>
              <a:rPr lang="cs-CZ" dirty="0" err="1" smtClean="0"/>
              <a:t>have</a:t>
            </a:r>
            <a:r>
              <a:rPr lang="cs-CZ" dirty="0" smtClean="0"/>
              <a:t> </a:t>
            </a:r>
            <a:r>
              <a:rPr lang="cs-CZ" dirty="0" err="1" smtClean="0"/>
              <a:t>you</a:t>
            </a:r>
            <a:r>
              <a:rPr lang="cs-CZ" dirty="0" smtClean="0"/>
              <a:t> </a:t>
            </a:r>
            <a:r>
              <a:rPr lang="cs-CZ" dirty="0" err="1" smtClean="0"/>
              <a:t>learnt</a:t>
            </a:r>
            <a:r>
              <a:rPr lang="cs-CZ" dirty="0" smtClean="0"/>
              <a:t> </a:t>
            </a:r>
            <a:r>
              <a:rPr lang="cs-CZ" dirty="0" err="1" smtClean="0"/>
              <a:t>during</a:t>
            </a:r>
            <a:r>
              <a:rPr lang="cs-CZ" dirty="0" smtClean="0"/>
              <a:t> </a:t>
            </a:r>
            <a:r>
              <a:rPr lang="cs-CZ" dirty="0" err="1" smtClean="0"/>
              <a:t>the</a:t>
            </a:r>
            <a:r>
              <a:rPr lang="cs-CZ" dirty="0" smtClean="0"/>
              <a:t> </a:t>
            </a:r>
            <a:r>
              <a:rPr lang="cs-CZ" dirty="0" err="1" smtClean="0"/>
              <a:t>course</a:t>
            </a:r>
            <a:r>
              <a:rPr lang="cs-CZ" dirty="0" smtClean="0"/>
              <a:t>?</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My </a:t>
            </a:r>
            <a:r>
              <a:rPr lang="cs-CZ" dirty="0" err="1" smtClean="0"/>
              <a:t>recap</a:t>
            </a:r>
            <a:endParaRPr lang="en-GB" dirty="0"/>
          </a:p>
        </p:txBody>
      </p:sp>
      <p:sp>
        <p:nvSpPr>
          <p:cNvPr id="3" name="Zástupný symbol pro obsah 2"/>
          <p:cNvSpPr>
            <a:spLocks noGrp="1"/>
          </p:cNvSpPr>
          <p:nvPr>
            <p:ph idx="1"/>
          </p:nvPr>
        </p:nvSpPr>
        <p:spPr/>
        <p:txBody>
          <a:bodyPr/>
          <a:lstStyle/>
          <a:p>
            <a:pPr>
              <a:buNone/>
            </a:pP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pPr lvl="0"/>
            <a:r>
              <a:rPr lang="en-GB" b="1" noProof="0" dirty="0" smtClean="0"/>
              <a:t>#</a:t>
            </a:r>
            <a:r>
              <a:rPr lang="cs-CZ" b="1" noProof="0" dirty="0" smtClean="0"/>
              <a:t>1</a:t>
            </a:r>
            <a:r>
              <a:rPr lang="en-GB" b="1" noProof="0" dirty="0" smtClean="0"/>
              <a:t/>
            </a:r>
            <a:br>
              <a:rPr lang="en-GB" b="1" noProof="0" dirty="0" smtClean="0"/>
            </a:br>
            <a:r>
              <a:rPr lang="en-GB" sz="3200" b="1" dirty="0" smtClean="0"/>
              <a:t>The Environment: Paradigm shift from relatively stable and predictable to volatile, uncertain, complex and ambiguous world.</a:t>
            </a:r>
            <a:endParaRPr lang="en-GB" sz="3600" noProof="0" dirty="0"/>
          </a:p>
        </p:txBody>
      </p:sp>
      <p:sp>
        <p:nvSpPr>
          <p:cNvPr id="3" name="Podnadpis 2"/>
          <p:cNvSpPr>
            <a:spLocks noGrp="1"/>
          </p:cNvSpPr>
          <p:nvPr>
            <p:ph type="subTitle" idx="1"/>
          </p:nvPr>
        </p:nvSpPr>
        <p:spPr>
          <a:xfrm>
            <a:off x="611560" y="3212976"/>
            <a:ext cx="7920880" cy="3384376"/>
          </a:xfrm>
        </p:spPr>
        <p:txBody>
          <a:bodyPr>
            <a:normAutofit fontScale="70000" lnSpcReduction="20000"/>
          </a:bodyPr>
          <a:lstStyle/>
          <a:p>
            <a:r>
              <a:rPr lang="en-GB" dirty="0" smtClean="0"/>
              <a:t>Most public policies implicitly assume the world is relatively stable and predictable. Patterns repeat. Causalities are known. We know what we </a:t>
            </a:r>
            <a:r>
              <a:rPr lang="en-GB" sz="3500" dirty="0" smtClean="0"/>
              <a:t>are</a:t>
            </a:r>
            <a:r>
              <a:rPr lang="en-GB" dirty="0" smtClean="0"/>
              <a:t> facing and we can agree with each other about it. </a:t>
            </a:r>
            <a:r>
              <a:rPr lang="cs-CZ" dirty="0" smtClean="0"/>
              <a:t/>
            </a:r>
            <a:br>
              <a:rPr lang="cs-CZ" dirty="0" smtClean="0"/>
            </a:br>
            <a:r>
              <a:rPr lang="en-GB" dirty="0" smtClean="0"/>
              <a:t>V. U. C. A. world is different, determined by Volatility - Fast, unpredictable changes without clear patterns or trends; Uncertainty - Frequent disruptive changes where the past is not a very good predictor of the future; Complexity - Multiple, complex, intertwined technological, societal, geopolitical and ecological evolutions; and Ambiguity - Little clarity on what is real or true and difficult to predict the impact of action or initiatives. The environment is constantly changing. Not even with expertise we are able to analyze it towards the future. </a:t>
            </a:r>
            <a:endParaRPr lang="en-GB" noProof="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srcRect t="3234" r="8457" b="7167"/>
          <a:stretch>
            <a:fillRect/>
          </a:stretch>
        </p:blipFill>
        <p:spPr bwMode="auto">
          <a:xfrm>
            <a:off x="323527" y="692696"/>
            <a:ext cx="8501467" cy="468052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HW feedback</a:t>
            </a:r>
            <a:endParaRPr lang="en-GB" dirty="0"/>
          </a:p>
        </p:txBody>
      </p:sp>
      <p:sp>
        <p:nvSpPr>
          <p:cNvPr id="3" name="Zástupný symbol pro obsah 2"/>
          <p:cNvSpPr>
            <a:spLocks noGrp="1"/>
          </p:cNvSpPr>
          <p:nvPr>
            <p:ph idx="1"/>
          </p:nvPr>
        </p:nvSpPr>
        <p:spPr/>
        <p:txBody>
          <a:bodyPr/>
          <a:lstStyle/>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cstate="print"/>
          <a:srcRect l="18700" t="3934" r="39169" b="33333"/>
          <a:stretch>
            <a:fillRect/>
          </a:stretch>
        </p:blipFill>
        <p:spPr bwMode="auto">
          <a:xfrm>
            <a:off x="467544" y="202332"/>
            <a:ext cx="7704856" cy="645333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smtClean="0"/>
              <a:t>#2</a:t>
            </a:r>
            <a:br>
              <a:rPr lang="en-GB" b="1" noProof="0" smtClean="0"/>
            </a:br>
            <a:r>
              <a:rPr lang="en-GB" sz="3600" b="1" noProof="0" smtClean="0"/>
              <a:t>The People we Serve: Paradigm shift from selecting measures of human well-being from the point of view of policy-makers to understanding human development from the point of view of a diversity of citizens.</a:t>
            </a:r>
            <a:endParaRPr lang="en-GB" sz="3600" noProof="0"/>
          </a:p>
        </p:txBody>
      </p:sp>
      <p:sp>
        <p:nvSpPr>
          <p:cNvPr id="3" name="Podnadpis 2"/>
          <p:cNvSpPr>
            <a:spLocks noGrp="1"/>
          </p:cNvSpPr>
          <p:nvPr>
            <p:ph type="subTitle" idx="1"/>
          </p:nvPr>
        </p:nvSpPr>
        <p:spPr/>
        <p:txBody>
          <a:bodyPr>
            <a:normAutofit fontScale="85000" lnSpcReduction="20000"/>
          </a:bodyPr>
          <a:lstStyle/>
          <a:p>
            <a:r>
              <a:rPr lang="en-GB" noProof="0"/>
              <a:t>The purpose of any public service is positive change in the well-being of people and an expansion of their possibilities. These are the results we look for, not indicators or targets.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dirty="0"/>
          </a:p>
        </p:txBody>
      </p:sp>
      <p:sp>
        <p:nvSpPr>
          <p:cNvPr id="3" name="Zástupný symbol pro obsah 2"/>
          <p:cNvSpPr>
            <a:spLocks noGrp="1"/>
          </p:cNvSpPr>
          <p:nvPr>
            <p:ph idx="1"/>
          </p:nvPr>
        </p:nvSpPr>
        <p:spPr/>
        <p:txBody>
          <a:bodyPr/>
          <a:lstStyle/>
          <a:p>
            <a:r>
              <a:rPr lang="cs-CZ" dirty="0" err="1" smtClean="0"/>
              <a:t>Functionings</a:t>
            </a:r>
            <a:r>
              <a:rPr lang="cs-CZ" dirty="0" smtClean="0"/>
              <a:t> (</a:t>
            </a:r>
            <a:r>
              <a:rPr lang="cs-CZ" dirty="0" err="1" smtClean="0"/>
              <a:t>what</a:t>
            </a:r>
            <a:r>
              <a:rPr lang="cs-CZ" dirty="0" smtClean="0"/>
              <a:t> </a:t>
            </a:r>
            <a:r>
              <a:rPr lang="cs-CZ" dirty="0" err="1" smtClean="0"/>
              <a:t>people</a:t>
            </a:r>
            <a:r>
              <a:rPr lang="cs-CZ" dirty="0" smtClean="0"/>
              <a:t> </a:t>
            </a:r>
            <a:r>
              <a:rPr lang="cs-CZ" dirty="0" err="1" smtClean="0"/>
              <a:t>value</a:t>
            </a:r>
            <a:r>
              <a:rPr lang="cs-CZ" dirty="0" smtClean="0"/>
              <a:t>) are </a:t>
            </a:r>
            <a:r>
              <a:rPr lang="cs-CZ" dirty="0" err="1" smtClean="0"/>
              <a:t>very</a:t>
            </a:r>
            <a:r>
              <a:rPr lang="cs-CZ" dirty="0" smtClean="0"/>
              <a:t> diverse – </a:t>
            </a:r>
            <a:r>
              <a:rPr lang="cs-CZ" dirty="0" err="1" smtClean="0"/>
              <a:t>each</a:t>
            </a:r>
            <a:r>
              <a:rPr lang="cs-CZ" dirty="0" smtClean="0"/>
              <a:t> person </a:t>
            </a:r>
            <a:r>
              <a:rPr lang="cs-CZ" dirty="0" err="1" smtClean="0"/>
              <a:t>is</a:t>
            </a:r>
            <a:r>
              <a:rPr lang="cs-CZ" dirty="0" smtClean="0"/>
              <a:t> </a:t>
            </a:r>
            <a:r>
              <a:rPr lang="cs-CZ" dirty="0" err="1" smtClean="0"/>
              <a:t>somehow</a:t>
            </a:r>
            <a:r>
              <a:rPr lang="cs-CZ" dirty="0" smtClean="0"/>
              <a:t> </a:t>
            </a:r>
            <a:r>
              <a:rPr lang="cs-CZ" dirty="0" err="1" smtClean="0"/>
              <a:t>different</a:t>
            </a:r>
            <a:r>
              <a:rPr lang="cs-CZ" dirty="0" smtClean="0"/>
              <a:t>.</a:t>
            </a:r>
          </a:p>
          <a:p>
            <a:r>
              <a:rPr lang="cs-CZ" dirty="0" err="1" smtClean="0"/>
              <a:t>This</a:t>
            </a:r>
            <a:r>
              <a:rPr lang="cs-CZ" dirty="0" smtClean="0"/>
              <a:t> </a:t>
            </a:r>
            <a:r>
              <a:rPr lang="cs-CZ" dirty="0" err="1" smtClean="0"/>
              <a:t>establishes</a:t>
            </a:r>
            <a:r>
              <a:rPr lang="cs-CZ" dirty="0" smtClean="0"/>
              <a:t> </a:t>
            </a:r>
            <a:r>
              <a:rPr lang="cs-CZ" dirty="0" err="1" smtClean="0"/>
              <a:t>high</a:t>
            </a:r>
            <a:r>
              <a:rPr lang="cs-CZ" dirty="0" smtClean="0"/>
              <a:t> </a:t>
            </a:r>
            <a:r>
              <a:rPr lang="cs-CZ" dirty="0" err="1" smtClean="0"/>
              <a:t>diversity</a:t>
            </a:r>
            <a:r>
              <a:rPr lang="cs-CZ" dirty="0" smtClean="0"/>
              <a:t> </a:t>
            </a:r>
            <a:r>
              <a:rPr lang="cs-CZ" dirty="0" err="1" smtClean="0"/>
              <a:t>of</a:t>
            </a:r>
            <a:r>
              <a:rPr lang="cs-CZ" dirty="0" smtClean="0"/>
              <a:t> </a:t>
            </a:r>
            <a:r>
              <a:rPr lang="cs-CZ" dirty="0" err="1" smtClean="0"/>
              <a:t>needs</a:t>
            </a:r>
            <a:r>
              <a:rPr lang="cs-CZ" dirty="0" smtClean="0"/>
              <a:t>.</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Capability Approach</a:t>
            </a:r>
            <a:endParaRPr lang="en-GB" noProof="0"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17825534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 xmlns:p14="http://schemas.microsoft.com/office/powerpoint/2010/main" val="2544998388"/>
              </p:ext>
            </p:extLst>
          </p:nvPr>
        </p:nvGraphicFramePr>
        <p:xfrm>
          <a:off x="611560" y="1484784"/>
          <a:ext cx="777686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3649025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0825" y="1242265"/>
            <a:ext cx="8496300" cy="4176713"/>
            <a:chOff x="839" y="1207"/>
            <a:chExt cx="3855" cy="1951"/>
          </a:xfrm>
        </p:grpSpPr>
        <p:sp>
          <p:nvSpPr>
            <p:cNvPr id="138246" name="AutoShape 3"/>
            <p:cNvSpPr>
              <a:spLocks noChangeArrowheads="1"/>
            </p:cNvSpPr>
            <p:nvPr/>
          </p:nvSpPr>
          <p:spPr bwMode="auto">
            <a:xfrm>
              <a:off x="1928" y="1253"/>
              <a:ext cx="1724" cy="1859"/>
            </a:xfrm>
            <a:prstGeom prst="cube">
              <a:avLst>
                <a:gd name="adj" fmla="val 25000"/>
              </a:avLst>
            </a:prstGeom>
            <a:solidFill>
              <a:schemeClr val="bg1"/>
            </a:solidFill>
            <a:ln w="9525">
              <a:solidFill>
                <a:schemeClr val="tx1"/>
              </a:solidFill>
              <a:miter lim="800000"/>
              <a:headEnd/>
              <a:tailEnd/>
            </a:ln>
            <a:effectLst>
              <a:outerShdw dist="35921" dir="2700000" algn="ctr" rotWithShape="0">
                <a:schemeClr val="bg1"/>
              </a:outerShdw>
            </a:effectLst>
          </p:spPr>
          <p:txBody>
            <a:bodyPr wrap="none" anchor="ctr"/>
            <a:lstStyle/>
            <a:p>
              <a:endParaRPr lang="en-US"/>
            </a:p>
          </p:txBody>
        </p:sp>
        <p:sp>
          <p:nvSpPr>
            <p:cNvPr id="138247" name="Rectangle 4"/>
            <p:cNvSpPr>
              <a:spLocks noChangeArrowheads="1"/>
            </p:cNvSpPr>
            <p:nvPr/>
          </p:nvSpPr>
          <p:spPr bwMode="auto">
            <a:xfrm>
              <a:off x="2789" y="2069"/>
              <a:ext cx="409" cy="68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138248" name="AutoShape 5"/>
            <p:cNvSpPr>
              <a:spLocks noChangeArrowheads="1"/>
            </p:cNvSpPr>
            <p:nvPr/>
          </p:nvSpPr>
          <p:spPr bwMode="auto">
            <a:xfrm rot="-2843796">
              <a:off x="3315" y="1544"/>
              <a:ext cx="447" cy="227"/>
            </a:xfrm>
            <a:prstGeom prst="parallelogram">
              <a:avLst>
                <a:gd name="adj" fmla="val 113546"/>
              </a:avLst>
            </a:prstGeom>
            <a:solidFill>
              <a:schemeClr val="folHlink"/>
            </a:solidFill>
            <a:ln w="9525">
              <a:solidFill>
                <a:schemeClr val="tx1"/>
              </a:solidFill>
              <a:miter lim="800000"/>
              <a:headEnd/>
              <a:tailEnd/>
            </a:ln>
          </p:spPr>
          <p:txBody>
            <a:bodyPr wrap="none" anchor="ctr"/>
            <a:lstStyle/>
            <a:p>
              <a:endParaRPr lang="en-US"/>
            </a:p>
          </p:txBody>
        </p:sp>
        <p:sp>
          <p:nvSpPr>
            <p:cNvPr id="138249" name="AutoShape 6"/>
            <p:cNvSpPr>
              <a:spLocks/>
            </p:cNvSpPr>
            <p:nvPr/>
          </p:nvSpPr>
          <p:spPr bwMode="auto">
            <a:xfrm>
              <a:off x="1610" y="1207"/>
              <a:ext cx="318" cy="1951"/>
            </a:xfrm>
            <a:prstGeom prst="leftBrace">
              <a:avLst>
                <a:gd name="adj1" fmla="val 51127"/>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8250" name="AutoShape 7"/>
            <p:cNvSpPr>
              <a:spLocks/>
            </p:cNvSpPr>
            <p:nvPr/>
          </p:nvSpPr>
          <p:spPr bwMode="auto">
            <a:xfrm flipH="1">
              <a:off x="2652" y="2069"/>
              <a:ext cx="137" cy="681"/>
            </a:xfrm>
            <a:prstGeom prst="rightBrace">
              <a:avLst>
                <a:gd name="adj1" fmla="val 48741"/>
                <a:gd name="adj2" fmla="val 49509"/>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8251" name="Text Box 8"/>
            <p:cNvSpPr txBox="1">
              <a:spLocks noChangeArrowheads="1"/>
            </p:cNvSpPr>
            <p:nvPr/>
          </p:nvSpPr>
          <p:spPr bwMode="auto">
            <a:xfrm>
              <a:off x="839" y="1888"/>
              <a:ext cx="771"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t>What we </a:t>
              </a:r>
              <a:r>
                <a:rPr lang="en-GB" u="sng"/>
                <a:t>want</a:t>
              </a:r>
              <a:r>
                <a:rPr lang="en-GB"/>
                <a:t> to ‘measure’</a:t>
              </a:r>
              <a:endParaRPr lang="en-US"/>
            </a:p>
          </p:txBody>
        </p:sp>
        <p:sp>
          <p:nvSpPr>
            <p:cNvPr id="138252" name="Text Box 9"/>
            <p:cNvSpPr txBox="1">
              <a:spLocks noChangeArrowheads="1"/>
            </p:cNvSpPr>
            <p:nvPr/>
          </p:nvSpPr>
          <p:spPr bwMode="auto">
            <a:xfrm>
              <a:off x="1973" y="2432"/>
              <a:ext cx="726"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t>Metric A</a:t>
              </a:r>
              <a:endParaRPr lang="en-US"/>
            </a:p>
          </p:txBody>
        </p:sp>
        <p:sp>
          <p:nvSpPr>
            <p:cNvPr id="138253" name="AutoShape 10"/>
            <p:cNvSpPr>
              <a:spLocks/>
            </p:cNvSpPr>
            <p:nvPr/>
          </p:nvSpPr>
          <p:spPr bwMode="auto">
            <a:xfrm>
              <a:off x="3606" y="1434"/>
              <a:ext cx="136" cy="317"/>
            </a:xfrm>
            <a:prstGeom prst="rightBrace">
              <a:avLst>
                <a:gd name="adj1" fmla="val 19424"/>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8254" name="Text Box 11"/>
            <p:cNvSpPr txBox="1">
              <a:spLocks noChangeArrowheads="1"/>
            </p:cNvSpPr>
            <p:nvPr/>
          </p:nvSpPr>
          <p:spPr bwMode="auto">
            <a:xfrm>
              <a:off x="3651" y="1479"/>
              <a:ext cx="817"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t>Metric B</a:t>
              </a:r>
              <a:endParaRPr lang="en-US"/>
            </a:p>
          </p:txBody>
        </p:sp>
        <p:sp>
          <p:nvSpPr>
            <p:cNvPr id="138255" name="Text Box 12"/>
            <p:cNvSpPr txBox="1">
              <a:spLocks noChangeArrowheads="1"/>
            </p:cNvSpPr>
            <p:nvPr/>
          </p:nvSpPr>
          <p:spPr bwMode="auto">
            <a:xfrm>
              <a:off x="3923" y="2432"/>
              <a:ext cx="771"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t>What we </a:t>
              </a:r>
              <a:r>
                <a:rPr lang="en-GB" u="sng"/>
                <a:t>can</a:t>
              </a:r>
              <a:r>
                <a:rPr lang="en-GB"/>
                <a:t> ‘measure’</a:t>
              </a:r>
              <a:endParaRPr lang="en-US"/>
            </a:p>
          </p:txBody>
        </p:sp>
        <p:sp>
          <p:nvSpPr>
            <p:cNvPr id="138256" name="Line 13"/>
            <p:cNvSpPr>
              <a:spLocks noChangeShapeType="1"/>
            </p:cNvSpPr>
            <p:nvPr/>
          </p:nvSpPr>
          <p:spPr bwMode="auto">
            <a:xfrm>
              <a:off x="3016" y="2523"/>
              <a:ext cx="907" cy="9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nl-BE"/>
            </a:p>
          </p:txBody>
        </p:sp>
        <p:sp>
          <p:nvSpPr>
            <p:cNvPr id="138257" name="Line 14"/>
            <p:cNvSpPr>
              <a:spLocks noChangeShapeType="1"/>
            </p:cNvSpPr>
            <p:nvPr/>
          </p:nvSpPr>
          <p:spPr bwMode="auto">
            <a:xfrm>
              <a:off x="3515" y="1706"/>
              <a:ext cx="408" cy="90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nl-BE"/>
            </a:p>
          </p:txBody>
        </p:sp>
      </p:grpSp>
      <p:sp>
        <p:nvSpPr>
          <p:cNvPr id="138244" name="Footer Placeholder 3"/>
          <p:cNvSpPr>
            <a:spLocks noGrp="1"/>
          </p:cNvSpPr>
          <p:nvPr>
            <p:ph type="ftr" sz="quarter" idx="4294967295"/>
          </p:nvPr>
        </p:nvSpPr>
        <p:spPr>
          <a:xfrm>
            <a:off x="250825" y="6553200"/>
            <a:ext cx="8107363" cy="476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dirty="0">
                <a:solidFill>
                  <a:srgbClr val="3E3E3E"/>
                </a:solidFill>
              </a:rPr>
              <a:t>www.ap-institute.com      </a:t>
            </a:r>
            <a:endParaRPr lang="en-GB" b="1" dirty="0">
              <a:solidFill>
                <a:srgbClr val="3E3E3E"/>
              </a:solidFill>
            </a:endParaRPr>
          </a:p>
        </p:txBody>
      </p:sp>
      <p:sp>
        <p:nvSpPr>
          <p:cNvPr id="138245" name="Slide Number Placeholder 4"/>
          <p:cNvSpPr>
            <a:spLocks noGrp="1"/>
          </p:cNvSpPr>
          <p:nvPr>
            <p:ph type="sldNum" sz="quarter" idx="4294967295"/>
          </p:nvPr>
        </p:nvSpPr>
        <p:spPr>
          <a:xfrm>
            <a:off x="7348706" y="6492875"/>
            <a:ext cx="2895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CD8BF8-D4ED-40C5-9878-6E0A6C5423E4}" type="slidenum">
              <a:rPr lang="en-GB" smtClean="0">
                <a:solidFill>
                  <a:srgbClr val="3E3E3E"/>
                </a:solidFill>
              </a:rPr>
              <a:pPr eaLnBrk="1" hangingPunct="1"/>
              <a:t>24</a:t>
            </a:fld>
            <a:endParaRPr lang="en-GB">
              <a:solidFill>
                <a:srgbClr val="3E3E3E"/>
              </a:solidFill>
            </a:endParaRPr>
          </a:p>
        </p:txBody>
      </p:sp>
    </p:spTree>
    <p:extLst>
      <p:ext uri="{BB962C8B-B14F-4D97-AF65-F5344CB8AC3E}">
        <p14:creationId xmlns="" xmlns:p14="http://schemas.microsoft.com/office/powerpoint/2010/main" val="13832013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GB" altLang="cs-CZ" smtClean="0"/>
              <a:t>Problem of targets</a:t>
            </a:r>
          </a:p>
        </p:txBody>
      </p:sp>
      <p:sp>
        <p:nvSpPr>
          <p:cNvPr id="4100" name="Rectangle 3"/>
          <p:cNvSpPr>
            <a:spLocks noGrp="1" noChangeArrowheads="1"/>
          </p:cNvSpPr>
          <p:nvPr>
            <p:ph type="body" idx="1"/>
          </p:nvPr>
        </p:nvSpPr>
        <p:spPr/>
        <p:txBody>
          <a:bodyPr>
            <a:noAutofit/>
          </a:bodyPr>
          <a:lstStyle/>
          <a:p>
            <a:pPr>
              <a:defRPr/>
            </a:pPr>
            <a:r>
              <a:rPr lang="en-GB" sz="2400" dirty="0" smtClean="0"/>
              <a:t>"The more any quantitative </a:t>
            </a:r>
            <a:r>
              <a:rPr lang="en-GB" sz="2400" dirty="0" smtClean="0">
                <a:hlinkClick r:id="rId2" tooltip="Social indicator"/>
              </a:rPr>
              <a:t>social indicator</a:t>
            </a:r>
            <a:r>
              <a:rPr lang="en-GB" sz="2400" dirty="0" smtClean="0"/>
              <a:t> (or even some qualitative indicator) is used for social decision-making, the more subject it will be to corruption pressures and the more apt it will be to distort and corrupt the social processes it is intended to monitor.“ </a:t>
            </a:r>
            <a:r>
              <a:rPr lang="en-GB" sz="2400" i="1" dirty="0" smtClean="0"/>
              <a:t>Campbell‘s law</a:t>
            </a:r>
          </a:p>
          <a:p>
            <a:pPr>
              <a:defRPr/>
            </a:pPr>
            <a:r>
              <a:rPr lang="en-GB" sz="2400" dirty="0" smtClean="0"/>
              <a:t>"When a measure becomes a target, it ceases to be a good measure.“ | „Any observed statistical regularity will tend to collapse once pressure is placed upon it for control purposes.“ </a:t>
            </a:r>
            <a:br>
              <a:rPr lang="en-GB" sz="2400" dirty="0" smtClean="0"/>
            </a:br>
            <a:r>
              <a:rPr lang="en-GB" sz="2400" i="1" dirty="0" err="1" smtClean="0"/>
              <a:t>Goodhart‘s</a:t>
            </a:r>
            <a:r>
              <a:rPr lang="en-GB" sz="2400" i="1" dirty="0" smtClean="0"/>
              <a:t> law</a:t>
            </a:r>
            <a:endParaRPr lang="en-GB" sz="2400" dirty="0" smtClean="0"/>
          </a:p>
          <a:p>
            <a:pPr>
              <a:defRPr/>
            </a:pPr>
            <a:endParaRPr lang="en-GB" sz="2400" dirty="0" smtClean="0"/>
          </a:p>
          <a:p>
            <a:pPr marL="0" indent="0">
              <a:buFontTx/>
              <a:buNone/>
              <a:defRPr/>
            </a:pPr>
            <a:r>
              <a:rPr lang="en-GB" sz="2400" dirty="0" smtClean="0"/>
              <a:t>By using targets as a tool for evidence-based policy-making we just create an environment of policy-based evidence-making.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smtClean="0"/>
              <a:t>#3</a:t>
            </a:r>
            <a:br>
              <a:rPr lang="en-GB" b="1" noProof="0" smtClean="0"/>
            </a:br>
            <a:r>
              <a:rPr lang="en-GB" sz="3200" b="1" noProof="0" smtClean="0"/>
              <a:t> The Way of Management: Paradigm shift from products to services</a:t>
            </a:r>
            <a:r>
              <a:rPr lang="en-GB" sz="3600" b="1" noProof="0" smtClean="0"/>
              <a:t>.</a:t>
            </a:r>
            <a:endParaRPr lang="en-GB" sz="3600" noProof="0"/>
          </a:p>
        </p:txBody>
      </p:sp>
      <p:sp>
        <p:nvSpPr>
          <p:cNvPr id="3" name="Podnadpis 2"/>
          <p:cNvSpPr>
            <a:spLocks noGrp="1"/>
          </p:cNvSpPr>
          <p:nvPr>
            <p:ph type="subTitle" idx="1"/>
          </p:nvPr>
        </p:nvSpPr>
        <p:spPr>
          <a:xfrm>
            <a:off x="755576" y="2996952"/>
            <a:ext cx="7920880" cy="3384376"/>
          </a:xfrm>
        </p:spPr>
        <p:txBody>
          <a:bodyPr>
            <a:noAutofit/>
          </a:bodyPr>
          <a:lstStyle/>
          <a:p>
            <a:pPr algn="just"/>
            <a:r>
              <a:rPr lang="en-GB" sz="2400" noProof="0" dirty="0" smtClean="0">
                <a:solidFill>
                  <a:schemeClr val="tx1"/>
                </a:solidFill>
              </a:rPr>
              <a:t>Public services are often managed in </a:t>
            </a:r>
            <a:r>
              <a:rPr lang="en-GB" sz="2400" b="1" noProof="0" dirty="0" smtClean="0">
                <a:solidFill>
                  <a:schemeClr val="tx1"/>
                </a:solidFill>
              </a:rPr>
              <a:t>product </a:t>
            </a:r>
            <a:r>
              <a:rPr lang="en-GB" sz="2400" noProof="0" dirty="0" smtClean="0">
                <a:solidFill>
                  <a:schemeClr val="tx1"/>
                </a:solidFill>
              </a:rPr>
              <a:t>manufacturing style. Production and consumption of products is separated in time and space and variety of products is relatively limited. But public services are </a:t>
            </a:r>
            <a:r>
              <a:rPr lang="en-GB" sz="2400" b="1" noProof="0" dirty="0" smtClean="0">
                <a:solidFill>
                  <a:schemeClr val="tx1"/>
                </a:solidFill>
              </a:rPr>
              <a:t>services</a:t>
            </a:r>
            <a:r>
              <a:rPr lang="en-GB" sz="2400" noProof="0" dirty="0" smtClean="0">
                <a:solidFill>
                  <a:schemeClr val="tx1"/>
                </a:solidFill>
              </a:rPr>
              <a:t>, not products. Each service is co-produced in interaction between user and provider and consumed at the moment of its provision. As people have different needs, this leads to enormous variety in demand on services. Thus, service provision should be managed in a way different from manufacturing in order to cope with the variety and complexity of demand.</a:t>
            </a:r>
            <a:endParaRPr lang="en-GB" sz="2400" noProof="0" dirty="0">
              <a:solidFill>
                <a:schemeClr val="tx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802B94B-DEDC-4217-ABD8-8BEE7570EBDC}"/>
              </a:ext>
            </a:extLst>
          </p:cNvPr>
          <p:cNvSpPr>
            <a:spLocks noGrp="1"/>
          </p:cNvSpPr>
          <p:nvPr>
            <p:ph type="title"/>
          </p:nvPr>
        </p:nvSpPr>
        <p:spPr>
          <a:xfrm>
            <a:off x="457200" y="103188"/>
            <a:ext cx="8229600" cy="647700"/>
          </a:xfrm>
        </p:spPr>
        <p:txBody>
          <a:bodyPr>
            <a:normAutofit fontScale="90000"/>
          </a:bodyPr>
          <a:lstStyle/>
          <a:p>
            <a:r>
              <a:rPr lang="nl-BE" dirty="0"/>
              <a:t>A </a:t>
            </a:r>
            <a:r>
              <a:rPr lang="nl-BE" dirty="0" err="1"/>
              <a:t>continuum</a:t>
            </a:r>
            <a:r>
              <a:rPr lang="nl-BE" dirty="0"/>
              <a:t> of services…</a:t>
            </a:r>
          </a:p>
        </p:txBody>
      </p:sp>
      <p:sp>
        <p:nvSpPr>
          <p:cNvPr id="5" name="Tekstvak 4">
            <a:extLst>
              <a:ext uri="{FF2B5EF4-FFF2-40B4-BE49-F238E27FC236}">
                <a16:creationId xmlns:a16="http://schemas.microsoft.com/office/drawing/2014/main" xmlns="" id="{D3826477-012F-47C6-965C-805B86FF0514}"/>
              </a:ext>
            </a:extLst>
          </p:cNvPr>
          <p:cNvSpPr txBox="1"/>
          <p:nvPr/>
        </p:nvSpPr>
        <p:spPr>
          <a:xfrm>
            <a:off x="697230" y="948690"/>
            <a:ext cx="1811365" cy="2031325"/>
          </a:xfrm>
          <a:prstGeom prst="rect">
            <a:avLst/>
          </a:prstGeom>
          <a:noFill/>
        </p:spPr>
        <p:txBody>
          <a:bodyPr wrap="square" rtlCol="0">
            <a:spAutoFit/>
          </a:bodyPr>
          <a:lstStyle/>
          <a:p>
            <a:pPr algn="ctr"/>
            <a:r>
              <a:rPr lang="nl-BE" dirty="0"/>
              <a:t>Drivers </a:t>
            </a:r>
            <a:r>
              <a:rPr lang="nl-BE" dirty="0" err="1"/>
              <a:t>licence</a:t>
            </a:r>
            <a:endParaRPr lang="nl-BE" dirty="0"/>
          </a:p>
          <a:p>
            <a:pPr algn="ctr"/>
            <a:r>
              <a:rPr lang="nl-BE" dirty="0"/>
              <a:t>License </a:t>
            </a:r>
            <a:r>
              <a:rPr lang="nl-BE" dirty="0" err="1"/>
              <a:t>plates</a:t>
            </a:r>
            <a:endParaRPr lang="nl-BE" dirty="0"/>
          </a:p>
          <a:p>
            <a:pPr algn="ctr"/>
            <a:r>
              <a:rPr lang="nl-BE" dirty="0" err="1"/>
              <a:t>Birth</a:t>
            </a:r>
            <a:r>
              <a:rPr lang="nl-BE" dirty="0"/>
              <a:t> </a:t>
            </a:r>
            <a:r>
              <a:rPr lang="nl-BE" dirty="0" err="1"/>
              <a:t>certificate</a:t>
            </a:r>
            <a:endParaRPr lang="nl-BE" dirty="0"/>
          </a:p>
          <a:p>
            <a:pPr algn="ctr"/>
            <a:r>
              <a:rPr lang="nl-BE" dirty="0"/>
              <a:t>ID card</a:t>
            </a:r>
          </a:p>
          <a:p>
            <a:pPr algn="ctr"/>
            <a:r>
              <a:rPr lang="nl-BE" dirty="0"/>
              <a:t>Child benefits </a:t>
            </a:r>
          </a:p>
          <a:p>
            <a:pPr algn="ctr"/>
            <a:r>
              <a:rPr lang="nl-BE" dirty="0"/>
              <a:t>…</a:t>
            </a:r>
          </a:p>
          <a:p>
            <a:pPr algn="ctr"/>
            <a:endParaRPr lang="nl-BE" dirty="0"/>
          </a:p>
        </p:txBody>
      </p:sp>
      <p:sp>
        <p:nvSpPr>
          <p:cNvPr id="6" name="Tekstvak 5">
            <a:extLst>
              <a:ext uri="{FF2B5EF4-FFF2-40B4-BE49-F238E27FC236}">
                <a16:creationId xmlns:a16="http://schemas.microsoft.com/office/drawing/2014/main" xmlns="" id="{12D67E52-CCCC-412E-8829-6294E266B488}"/>
              </a:ext>
            </a:extLst>
          </p:cNvPr>
          <p:cNvSpPr txBox="1"/>
          <p:nvPr/>
        </p:nvSpPr>
        <p:spPr>
          <a:xfrm>
            <a:off x="3294882" y="953046"/>
            <a:ext cx="2262158" cy="1754326"/>
          </a:xfrm>
          <a:prstGeom prst="rect">
            <a:avLst/>
          </a:prstGeom>
          <a:noFill/>
        </p:spPr>
        <p:txBody>
          <a:bodyPr wrap="none" rtlCol="0">
            <a:spAutoFit/>
          </a:bodyPr>
          <a:lstStyle/>
          <a:p>
            <a:pPr algn="ctr"/>
            <a:r>
              <a:rPr lang="nl-BE" dirty="0" err="1"/>
              <a:t>Emergency</a:t>
            </a:r>
            <a:r>
              <a:rPr lang="nl-BE" dirty="0"/>
              <a:t> services</a:t>
            </a:r>
          </a:p>
          <a:p>
            <a:pPr algn="ctr"/>
            <a:r>
              <a:rPr lang="nl-BE" dirty="0"/>
              <a:t>(</a:t>
            </a:r>
            <a:r>
              <a:rPr lang="nl-BE" dirty="0" err="1"/>
              <a:t>police</a:t>
            </a:r>
            <a:r>
              <a:rPr lang="nl-BE" dirty="0"/>
              <a:t>, </a:t>
            </a:r>
            <a:r>
              <a:rPr lang="nl-BE" dirty="0" err="1"/>
              <a:t>hospital</a:t>
            </a:r>
            <a:r>
              <a:rPr lang="nl-BE" dirty="0"/>
              <a:t>,…)</a:t>
            </a:r>
          </a:p>
          <a:p>
            <a:pPr algn="ctr"/>
            <a:r>
              <a:rPr lang="nl-BE" dirty="0" err="1"/>
              <a:t>Housing</a:t>
            </a:r>
            <a:r>
              <a:rPr lang="nl-BE" dirty="0"/>
              <a:t> </a:t>
            </a:r>
            <a:r>
              <a:rPr lang="nl-BE" dirty="0" err="1"/>
              <a:t>repairs</a:t>
            </a:r>
            <a:endParaRPr lang="nl-BE" dirty="0"/>
          </a:p>
          <a:p>
            <a:pPr algn="ctr"/>
            <a:r>
              <a:rPr lang="nl-BE" dirty="0"/>
              <a:t>Acute health care</a:t>
            </a:r>
          </a:p>
          <a:p>
            <a:pPr algn="ctr"/>
            <a:r>
              <a:rPr lang="nl-BE" dirty="0"/>
              <a:t>…</a:t>
            </a:r>
          </a:p>
          <a:p>
            <a:pPr algn="ctr"/>
            <a:endParaRPr lang="nl-BE" dirty="0"/>
          </a:p>
        </p:txBody>
      </p:sp>
      <p:sp>
        <p:nvSpPr>
          <p:cNvPr id="7" name="Tekstvak 6">
            <a:extLst>
              <a:ext uri="{FF2B5EF4-FFF2-40B4-BE49-F238E27FC236}">
                <a16:creationId xmlns:a16="http://schemas.microsoft.com/office/drawing/2014/main" xmlns="" id="{6D6BBA6F-8445-4B4C-B59A-6C1BFAE9DEC4}"/>
              </a:ext>
            </a:extLst>
          </p:cNvPr>
          <p:cNvSpPr txBox="1"/>
          <p:nvPr/>
        </p:nvSpPr>
        <p:spPr>
          <a:xfrm>
            <a:off x="5652120" y="692696"/>
            <a:ext cx="3303270" cy="2308324"/>
          </a:xfrm>
          <a:prstGeom prst="rect">
            <a:avLst/>
          </a:prstGeom>
          <a:noFill/>
        </p:spPr>
        <p:txBody>
          <a:bodyPr wrap="square" rtlCol="0">
            <a:spAutoFit/>
          </a:bodyPr>
          <a:lstStyle/>
          <a:p>
            <a:pPr algn="ctr"/>
            <a:r>
              <a:rPr lang="nl-BE" dirty="0" err="1"/>
              <a:t>Education</a:t>
            </a:r>
            <a:endParaRPr lang="nl-BE" dirty="0"/>
          </a:p>
          <a:p>
            <a:pPr algn="ctr"/>
            <a:r>
              <a:rPr lang="nl-BE" dirty="0"/>
              <a:t>Human services (welfare, </a:t>
            </a:r>
            <a:r>
              <a:rPr lang="nl-BE" dirty="0" err="1"/>
              <a:t>mental</a:t>
            </a:r>
            <a:r>
              <a:rPr lang="nl-BE" dirty="0"/>
              <a:t> health, </a:t>
            </a:r>
            <a:r>
              <a:rPr lang="nl-BE" dirty="0" err="1"/>
              <a:t>child</a:t>
            </a:r>
            <a:r>
              <a:rPr lang="nl-BE" dirty="0"/>
              <a:t> </a:t>
            </a:r>
            <a:r>
              <a:rPr lang="nl-BE" dirty="0" err="1"/>
              <a:t>protection</a:t>
            </a:r>
            <a:r>
              <a:rPr lang="nl-BE" dirty="0"/>
              <a:t>, </a:t>
            </a:r>
            <a:r>
              <a:rPr lang="nl-BE" dirty="0" err="1"/>
              <a:t>elderly</a:t>
            </a:r>
            <a:r>
              <a:rPr lang="nl-BE" dirty="0"/>
              <a:t> care, </a:t>
            </a:r>
            <a:r>
              <a:rPr lang="nl-BE" dirty="0" err="1"/>
              <a:t>chronic</a:t>
            </a:r>
            <a:r>
              <a:rPr lang="nl-BE" dirty="0"/>
              <a:t> care…) </a:t>
            </a:r>
          </a:p>
          <a:p>
            <a:pPr algn="ctr"/>
            <a:r>
              <a:rPr lang="nl-BE" dirty="0" err="1"/>
              <a:t>Criminal</a:t>
            </a:r>
            <a:r>
              <a:rPr lang="nl-BE" dirty="0"/>
              <a:t> </a:t>
            </a:r>
            <a:r>
              <a:rPr lang="nl-BE" dirty="0" err="1"/>
              <a:t>justice</a:t>
            </a:r>
            <a:endParaRPr lang="nl-BE" dirty="0"/>
          </a:p>
          <a:p>
            <a:pPr algn="ctr"/>
            <a:r>
              <a:rPr lang="nl-BE" dirty="0" err="1"/>
              <a:t>Social</a:t>
            </a:r>
            <a:r>
              <a:rPr lang="nl-BE" dirty="0"/>
              <a:t> </a:t>
            </a:r>
            <a:r>
              <a:rPr lang="nl-BE" dirty="0" err="1"/>
              <a:t>housing</a:t>
            </a:r>
            <a:endParaRPr lang="nl-BE" dirty="0"/>
          </a:p>
          <a:p>
            <a:pPr algn="ctr"/>
            <a:r>
              <a:rPr lang="nl-BE" dirty="0"/>
              <a:t>…</a:t>
            </a:r>
          </a:p>
          <a:p>
            <a:pPr algn="ctr"/>
            <a:endParaRPr lang="nl-BE" dirty="0"/>
          </a:p>
        </p:txBody>
      </p:sp>
      <p:sp>
        <p:nvSpPr>
          <p:cNvPr id="3" name="Rechthoek 2">
            <a:extLst>
              <a:ext uri="{FF2B5EF4-FFF2-40B4-BE49-F238E27FC236}">
                <a16:creationId xmlns:a16="http://schemas.microsoft.com/office/drawing/2014/main" xmlns="" id="{3259DDF1-84E0-4A83-BA7C-24F8B67BA312}"/>
              </a:ext>
            </a:extLst>
          </p:cNvPr>
          <p:cNvSpPr/>
          <p:nvPr/>
        </p:nvSpPr>
        <p:spPr>
          <a:xfrm>
            <a:off x="389379" y="3030489"/>
            <a:ext cx="2250951" cy="738664"/>
          </a:xfrm>
          <a:prstGeom prst="rect">
            <a:avLst/>
          </a:prstGeom>
        </p:spPr>
        <p:txBody>
          <a:bodyPr wrap="square">
            <a:spAutoFit/>
          </a:bodyPr>
          <a:lstStyle/>
          <a:p>
            <a:pPr algn="ctr"/>
            <a:r>
              <a:rPr lang="nl-BE" sz="1400" dirty="0" err="1"/>
              <a:t>What</a:t>
            </a:r>
            <a:r>
              <a:rPr lang="nl-BE" sz="1400" dirty="0"/>
              <a:t>: </a:t>
            </a:r>
            <a:r>
              <a:rPr lang="nl-BE" sz="1400" dirty="0" err="1"/>
              <a:t>Give</a:t>
            </a:r>
            <a:r>
              <a:rPr lang="nl-BE" sz="1400" dirty="0"/>
              <a:t> </a:t>
            </a:r>
            <a:r>
              <a:rPr lang="nl-BE" sz="1400" dirty="0" err="1"/>
              <a:t>what</a:t>
            </a:r>
            <a:r>
              <a:rPr lang="nl-BE" sz="1400" dirty="0"/>
              <a:t> </a:t>
            </a:r>
            <a:r>
              <a:rPr lang="nl-BE" sz="1400" dirty="0" err="1"/>
              <a:t>they</a:t>
            </a:r>
            <a:r>
              <a:rPr lang="nl-BE" sz="1400" dirty="0"/>
              <a:t> want as </a:t>
            </a:r>
            <a:r>
              <a:rPr lang="nl-BE" sz="1400" dirty="0" err="1"/>
              <a:t>quickly</a:t>
            </a:r>
            <a:r>
              <a:rPr lang="nl-BE" sz="1400" dirty="0"/>
              <a:t> as </a:t>
            </a:r>
            <a:r>
              <a:rPr lang="nl-BE" sz="1400" dirty="0" err="1"/>
              <a:t>possible</a:t>
            </a:r>
            <a:r>
              <a:rPr lang="nl-BE" sz="1400" dirty="0"/>
              <a:t> (</a:t>
            </a:r>
            <a:r>
              <a:rPr lang="nl-BE" sz="1400" dirty="0" err="1"/>
              <a:t>categorise</a:t>
            </a:r>
            <a:r>
              <a:rPr lang="nl-BE" sz="1400" dirty="0"/>
              <a:t>-act) </a:t>
            </a:r>
          </a:p>
        </p:txBody>
      </p:sp>
      <p:sp>
        <p:nvSpPr>
          <p:cNvPr id="8" name="Rechthoek 7">
            <a:extLst>
              <a:ext uri="{FF2B5EF4-FFF2-40B4-BE49-F238E27FC236}">
                <a16:creationId xmlns:a16="http://schemas.microsoft.com/office/drawing/2014/main" xmlns="" id="{89F736FF-0F56-475D-A573-F7D282FF08D9}"/>
              </a:ext>
            </a:extLst>
          </p:cNvPr>
          <p:cNvSpPr/>
          <p:nvPr/>
        </p:nvSpPr>
        <p:spPr>
          <a:xfrm>
            <a:off x="-490332" y="4205478"/>
            <a:ext cx="3170417" cy="1169551"/>
          </a:xfrm>
          <a:prstGeom prst="rect">
            <a:avLst/>
          </a:prstGeom>
        </p:spPr>
        <p:txBody>
          <a:bodyPr wrap="square">
            <a:spAutoFit/>
          </a:bodyPr>
          <a:lstStyle/>
          <a:p>
            <a:pPr lvl="2" algn="ctr"/>
            <a:r>
              <a:rPr lang="nl-BE" sz="1400" dirty="0"/>
              <a:t>How: Focus on </a:t>
            </a:r>
            <a:r>
              <a:rPr lang="nl-BE" sz="1400" dirty="0" err="1"/>
              <a:t>how</a:t>
            </a:r>
            <a:r>
              <a:rPr lang="nl-BE" sz="1400" dirty="0"/>
              <a:t> </a:t>
            </a:r>
            <a:r>
              <a:rPr lang="nl-BE" sz="1400" dirty="0" err="1"/>
              <a:t>to</a:t>
            </a:r>
            <a:r>
              <a:rPr lang="nl-BE" sz="1400" dirty="0"/>
              <a:t> </a:t>
            </a:r>
            <a:r>
              <a:rPr lang="nl-BE" sz="1400" dirty="0" err="1"/>
              <a:t>process</a:t>
            </a:r>
            <a:r>
              <a:rPr lang="nl-BE" sz="1400" dirty="0"/>
              <a:t> </a:t>
            </a:r>
            <a:r>
              <a:rPr lang="nl-BE" sz="1400" dirty="0" err="1"/>
              <a:t>demand</a:t>
            </a:r>
            <a:r>
              <a:rPr lang="nl-BE" sz="1400" dirty="0"/>
              <a:t> right first time </a:t>
            </a:r>
            <a:r>
              <a:rPr lang="nl-BE" sz="1400" dirty="0" err="1"/>
              <a:t>and</a:t>
            </a:r>
            <a:r>
              <a:rPr lang="nl-BE" sz="1400" dirty="0"/>
              <a:t> </a:t>
            </a:r>
            <a:r>
              <a:rPr lang="nl-BE" sz="1400" dirty="0" err="1"/>
              <a:t>frequency</a:t>
            </a:r>
            <a:r>
              <a:rPr lang="nl-BE" sz="1400" dirty="0"/>
              <a:t> of </a:t>
            </a:r>
            <a:r>
              <a:rPr lang="nl-BE" sz="1400" dirty="0" err="1"/>
              <a:t>errors</a:t>
            </a:r>
            <a:r>
              <a:rPr lang="nl-BE" sz="1400" dirty="0"/>
              <a:t> </a:t>
            </a:r>
            <a:r>
              <a:rPr lang="nl-BE" sz="1400" dirty="0" err="1"/>
              <a:t>caused</a:t>
            </a:r>
            <a:r>
              <a:rPr lang="nl-BE" sz="1400" dirty="0"/>
              <a:t> </a:t>
            </a:r>
            <a:r>
              <a:rPr lang="nl-BE" sz="1400" dirty="0" err="1"/>
              <a:t>by</a:t>
            </a:r>
            <a:r>
              <a:rPr lang="nl-BE" sz="1400" dirty="0"/>
              <a:t> </a:t>
            </a:r>
            <a:r>
              <a:rPr lang="nl-BE" sz="1400" dirty="0" err="1"/>
              <a:t>the</a:t>
            </a:r>
            <a:r>
              <a:rPr lang="nl-BE" sz="1400" dirty="0"/>
              <a:t> system</a:t>
            </a:r>
          </a:p>
        </p:txBody>
      </p:sp>
      <p:sp>
        <p:nvSpPr>
          <p:cNvPr id="17" name="Rechthoek 16">
            <a:extLst>
              <a:ext uri="{FF2B5EF4-FFF2-40B4-BE49-F238E27FC236}">
                <a16:creationId xmlns:a16="http://schemas.microsoft.com/office/drawing/2014/main" xmlns="" id="{492F7BE3-9294-4E71-85E2-976F3EBE6157}"/>
              </a:ext>
            </a:extLst>
          </p:cNvPr>
          <p:cNvSpPr/>
          <p:nvPr/>
        </p:nvSpPr>
        <p:spPr>
          <a:xfrm>
            <a:off x="-634830" y="5566291"/>
            <a:ext cx="3338670" cy="523220"/>
          </a:xfrm>
          <a:prstGeom prst="rect">
            <a:avLst/>
          </a:prstGeom>
        </p:spPr>
        <p:txBody>
          <a:bodyPr wrap="square">
            <a:spAutoFit/>
          </a:bodyPr>
          <a:lstStyle/>
          <a:p>
            <a:pPr lvl="2" algn="ctr"/>
            <a:r>
              <a:rPr lang="nl-BE" sz="1400" dirty="0" err="1"/>
              <a:t>Main</a:t>
            </a:r>
            <a:r>
              <a:rPr lang="nl-BE" sz="1400" dirty="0"/>
              <a:t> issue: </a:t>
            </a:r>
            <a:r>
              <a:rPr lang="nl-BE" sz="1400" b="1" dirty="0" err="1">
                <a:solidFill>
                  <a:srgbClr val="FF0000"/>
                </a:solidFill>
              </a:rPr>
              <a:t>v</a:t>
            </a:r>
            <a:r>
              <a:rPr lang="nl-BE" sz="1400" dirty="0" err="1"/>
              <a:t>olitality</a:t>
            </a:r>
            <a:r>
              <a:rPr lang="nl-BE" sz="1400" dirty="0"/>
              <a:t> of volume/change of </a:t>
            </a:r>
            <a:r>
              <a:rPr lang="nl-BE" sz="1400" dirty="0" err="1"/>
              <a:t>demand</a:t>
            </a:r>
            <a:endParaRPr lang="nl-BE" sz="1400" dirty="0"/>
          </a:p>
        </p:txBody>
      </p:sp>
      <p:sp>
        <p:nvSpPr>
          <p:cNvPr id="11" name="Pijl: omlaag 10">
            <a:extLst>
              <a:ext uri="{FF2B5EF4-FFF2-40B4-BE49-F238E27FC236}">
                <a16:creationId xmlns:a16="http://schemas.microsoft.com/office/drawing/2014/main" xmlns="" id="{E442C219-2198-4B51-B761-7E5F6D9202EB}"/>
              </a:ext>
            </a:extLst>
          </p:cNvPr>
          <p:cNvSpPr/>
          <p:nvPr/>
        </p:nvSpPr>
        <p:spPr>
          <a:xfrm>
            <a:off x="1391457" y="2673065"/>
            <a:ext cx="422910" cy="3231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0" name="Pijl: omlaag 19">
            <a:extLst>
              <a:ext uri="{FF2B5EF4-FFF2-40B4-BE49-F238E27FC236}">
                <a16:creationId xmlns:a16="http://schemas.microsoft.com/office/drawing/2014/main" xmlns="" id="{B5C4FB89-017D-473A-9665-268E5E79A950}"/>
              </a:ext>
            </a:extLst>
          </p:cNvPr>
          <p:cNvSpPr/>
          <p:nvPr/>
        </p:nvSpPr>
        <p:spPr>
          <a:xfrm>
            <a:off x="4293177" y="2664054"/>
            <a:ext cx="422910" cy="3231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3" name="Pijl: omlaag 22">
            <a:extLst>
              <a:ext uri="{FF2B5EF4-FFF2-40B4-BE49-F238E27FC236}">
                <a16:creationId xmlns:a16="http://schemas.microsoft.com/office/drawing/2014/main" xmlns="" id="{7AC17B2B-6D4D-4773-AB52-C763B66C80AA}"/>
              </a:ext>
            </a:extLst>
          </p:cNvPr>
          <p:cNvSpPr/>
          <p:nvPr/>
        </p:nvSpPr>
        <p:spPr>
          <a:xfrm>
            <a:off x="7476851" y="2689230"/>
            <a:ext cx="422910" cy="3231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xmlns="" id="{AC2E1D54-F324-44CA-8E80-54DE65A89A65}"/>
              </a:ext>
            </a:extLst>
          </p:cNvPr>
          <p:cNvSpPr/>
          <p:nvPr/>
        </p:nvSpPr>
        <p:spPr>
          <a:xfrm>
            <a:off x="2927360" y="4063794"/>
            <a:ext cx="3290559" cy="1169551"/>
          </a:xfrm>
          <a:prstGeom prst="rect">
            <a:avLst/>
          </a:prstGeom>
        </p:spPr>
        <p:txBody>
          <a:bodyPr wrap="square">
            <a:spAutoFit/>
          </a:bodyPr>
          <a:lstStyle/>
          <a:p>
            <a:pPr algn="ctr"/>
            <a:r>
              <a:rPr lang="nl-BE" sz="1400" dirty="0"/>
              <a:t>How: Focus on </a:t>
            </a:r>
            <a:r>
              <a:rPr lang="nl-BE" sz="1400" dirty="0" err="1"/>
              <a:t>understanding</a:t>
            </a:r>
            <a:r>
              <a:rPr lang="nl-BE" sz="1400" dirty="0"/>
              <a:t> type </a:t>
            </a:r>
            <a:r>
              <a:rPr lang="nl-BE" sz="1400" dirty="0" err="1"/>
              <a:t>and</a:t>
            </a:r>
            <a:r>
              <a:rPr lang="nl-BE" sz="1400" dirty="0"/>
              <a:t> </a:t>
            </a:r>
            <a:r>
              <a:rPr lang="nl-BE" sz="1400" dirty="0" err="1"/>
              <a:t>frequency</a:t>
            </a:r>
            <a:r>
              <a:rPr lang="nl-BE" sz="1400" dirty="0"/>
              <a:t> of </a:t>
            </a:r>
            <a:r>
              <a:rPr lang="nl-BE" sz="1400" dirty="0" err="1"/>
              <a:t>value</a:t>
            </a:r>
            <a:r>
              <a:rPr lang="nl-BE" sz="1400" dirty="0"/>
              <a:t> </a:t>
            </a:r>
            <a:r>
              <a:rPr lang="nl-BE" sz="1400" dirty="0" err="1"/>
              <a:t>demand</a:t>
            </a:r>
            <a:r>
              <a:rPr lang="nl-BE" sz="1400" dirty="0"/>
              <a:t>, train </a:t>
            </a:r>
            <a:r>
              <a:rPr lang="nl-BE" sz="1400" dirty="0" err="1"/>
              <a:t>against</a:t>
            </a:r>
            <a:r>
              <a:rPr lang="nl-BE" sz="1400" dirty="0"/>
              <a:t> high </a:t>
            </a:r>
            <a:r>
              <a:rPr lang="nl-BE" sz="1400" dirty="0" err="1"/>
              <a:t>frequency</a:t>
            </a:r>
            <a:r>
              <a:rPr lang="nl-BE" sz="1400" dirty="0"/>
              <a:t> </a:t>
            </a:r>
            <a:r>
              <a:rPr lang="nl-BE" sz="1400" dirty="0" err="1"/>
              <a:t>demand</a:t>
            </a:r>
            <a:r>
              <a:rPr lang="nl-BE" sz="1400" dirty="0"/>
              <a:t> </a:t>
            </a:r>
            <a:r>
              <a:rPr lang="nl-BE" sz="1400" dirty="0" err="1"/>
              <a:t>and</a:t>
            </a:r>
            <a:r>
              <a:rPr lang="nl-BE" sz="1400" dirty="0"/>
              <a:t> put expertise on frontline; pull in expertise </a:t>
            </a:r>
            <a:r>
              <a:rPr lang="nl-BE" sz="1400" dirty="0" err="1"/>
              <a:t>for</a:t>
            </a:r>
            <a:r>
              <a:rPr lang="nl-BE" sz="1400" dirty="0"/>
              <a:t> low </a:t>
            </a:r>
            <a:r>
              <a:rPr lang="nl-BE" sz="1400" dirty="0" err="1"/>
              <a:t>frequency</a:t>
            </a:r>
            <a:r>
              <a:rPr lang="nl-BE" sz="1400" dirty="0"/>
              <a:t> </a:t>
            </a:r>
            <a:r>
              <a:rPr lang="nl-BE" sz="1400" dirty="0" err="1"/>
              <a:t>demand</a:t>
            </a:r>
            <a:endParaRPr lang="nl-BE" sz="1400" dirty="0"/>
          </a:p>
        </p:txBody>
      </p:sp>
      <p:sp>
        <p:nvSpPr>
          <p:cNvPr id="19" name="Rechthoek 18">
            <a:extLst>
              <a:ext uri="{FF2B5EF4-FFF2-40B4-BE49-F238E27FC236}">
                <a16:creationId xmlns:a16="http://schemas.microsoft.com/office/drawing/2014/main" xmlns="" id="{E1240F98-1EB1-4F5A-B755-002BFD6C5011}"/>
              </a:ext>
            </a:extLst>
          </p:cNvPr>
          <p:cNvSpPr/>
          <p:nvPr/>
        </p:nvSpPr>
        <p:spPr>
          <a:xfrm>
            <a:off x="3170323" y="3025090"/>
            <a:ext cx="3078076" cy="954107"/>
          </a:xfrm>
          <a:prstGeom prst="rect">
            <a:avLst/>
          </a:prstGeom>
        </p:spPr>
        <p:txBody>
          <a:bodyPr wrap="square">
            <a:spAutoFit/>
          </a:bodyPr>
          <a:lstStyle/>
          <a:p>
            <a:pPr algn="ctr"/>
            <a:r>
              <a:rPr lang="en-US" sz="1400" dirty="0"/>
              <a:t>What: Interpret/</a:t>
            </a:r>
            <a:r>
              <a:rPr lang="en-US" sz="1400" dirty="0" err="1"/>
              <a:t>analyse</a:t>
            </a:r>
            <a:r>
              <a:rPr lang="en-US" sz="1400" dirty="0"/>
              <a:t> what comes into the system and provide correct response at first point of contact (sense-act)</a:t>
            </a:r>
            <a:endParaRPr lang="nl-BE" sz="1400" dirty="0"/>
          </a:p>
        </p:txBody>
      </p:sp>
      <p:sp>
        <p:nvSpPr>
          <p:cNvPr id="24" name="Rechthoek 23">
            <a:extLst>
              <a:ext uri="{FF2B5EF4-FFF2-40B4-BE49-F238E27FC236}">
                <a16:creationId xmlns:a16="http://schemas.microsoft.com/office/drawing/2014/main" xmlns="" id="{61129F44-03E1-409E-95C1-40B5119FB9C1}"/>
              </a:ext>
            </a:extLst>
          </p:cNvPr>
          <p:cNvSpPr/>
          <p:nvPr/>
        </p:nvSpPr>
        <p:spPr>
          <a:xfrm>
            <a:off x="2086781" y="5455503"/>
            <a:ext cx="4100658" cy="738664"/>
          </a:xfrm>
          <a:prstGeom prst="rect">
            <a:avLst/>
          </a:prstGeom>
        </p:spPr>
        <p:txBody>
          <a:bodyPr wrap="square">
            <a:spAutoFit/>
          </a:bodyPr>
          <a:lstStyle/>
          <a:p>
            <a:pPr lvl="2" algn="ctr"/>
            <a:r>
              <a:rPr lang="nl-BE" sz="1400" dirty="0" err="1"/>
              <a:t>Main</a:t>
            </a:r>
            <a:r>
              <a:rPr lang="nl-BE" sz="1400" dirty="0"/>
              <a:t> issues: correct </a:t>
            </a:r>
            <a:r>
              <a:rPr lang="nl-BE" sz="1400" dirty="0" err="1"/>
              <a:t>interpretation</a:t>
            </a:r>
            <a:r>
              <a:rPr lang="nl-BE" sz="1400" dirty="0"/>
              <a:t> of </a:t>
            </a:r>
            <a:r>
              <a:rPr lang="nl-BE" sz="1400" dirty="0" err="1"/>
              <a:t>somewhat</a:t>
            </a:r>
            <a:r>
              <a:rPr lang="nl-BE" sz="1400" dirty="0"/>
              <a:t> </a:t>
            </a:r>
            <a:r>
              <a:rPr lang="nl-BE" sz="1400" b="1" dirty="0" err="1">
                <a:solidFill>
                  <a:srgbClr val="FF0000"/>
                </a:solidFill>
              </a:rPr>
              <a:t>a</a:t>
            </a:r>
            <a:r>
              <a:rPr lang="nl-BE" sz="1400" dirty="0" err="1"/>
              <a:t>mbiguous</a:t>
            </a:r>
            <a:r>
              <a:rPr lang="nl-BE" sz="1400" dirty="0"/>
              <a:t> / </a:t>
            </a:r>
            <a:r>
              <a:rPr lang="nl-BE" sz="1400" b="1" dirty="0">
                <a:solidFill>
                  <a:srgbClr val="FF0000"/>
                </a:solidFill>
              </a:rPr>
              <a:t>c</a:t>
            </a:r>
            <a:r>
              <a:rPr lang="nl-BE" sz="1400" dirty="0"/>
              <a:t>omplex </a:t>
            </a:r>
            <a:r>
              <a:rPr lang="nl-BE" sz="1400" dirty="0" err="1"/>
              <a:t>demand</a:t>
            </a:r>
            <a:r>
              <a:rPr lang="nl-BE" sz="1400" dirty="0"/>
              <a:t> </a:t>
            </a:r>
            <a:r>
              <a:rPr lang="nl-BE" sz="1400" dirty="0" err="1"/>
              <a:t>and</a:t>
            </a:r>
            <a:r>
              <a:rPr lang="nl-BE" sz="1400" dirty="0"/>
              <a:t> </a:t>
            </a:r>
            <a:r>
              <a:rPr lang="nl-BE" sz="1400" b="1" dirty="0" err="1">
                <a:solidFill>
                  <a:srgbClr val="FF0000"/>
                </a:solidFill>
              </a:rPr>
              <a:t>v</a:t>
            </a:r>
            <a:r>
              <a:rPr lang="nl-BE" sz="1400" dirty="0" err="1"/>
              <a:t>olatity</a:t>
            </a:r>
            <a:endParaRPr lang="nl-BE" sz="1400" dirty="0"/>
          </a:p>
        </p:txBody>
      </p:sp>
      <p:sp>
        <p:nvSpPr>
          <p:cNvPr id="26" name="Rechthoek 25">
            <a:extLst>
              <a:ext uri="{FF2B5EF4-FFF2-40B4-BE49-F238E27FC236}">
                <a16:creationId xmlns:a16="http://schemas.microsoft.com/office/drawing/2014/main" xmlns="" id="{6D6DCFC6-0D8E-4DF2-94DC-7305082702B5}"/>
              </a:ext>
            </a:extLst>
          </p:cNvPr>
          <p:cNvSpPr/>
          <p:nvPr/>
        </p:nvSpPr>
        <p:spPr>
          <a:xfrm>
            <a:off x="6084168" y="3068960"/>
            <a:ext cx="3173569" cy="954107"/>
          </a:xfrm>
          <a:prstGeom prst="rect">
            <a:avLst/>
          </a:prstGeom>
        </p:spPr>
        <p:txBody>
          <a:bodyPr wrap="square">
            <a:spAutoFit/>
          </a:bodyPr>
          <a:lstStyle/>
          <a:p>
            <a:pPr algn="ctr"/>
            <a:r>
              <a:rPr lang="en-US" sz="1400" dirty="0"/>
              <a:t>What: explore/discover  the many ambiguous demands coming from the same user(s), over longer term engagement (act-sense)</a:t>
            </a:r>
            <a:endParaRPr lang="nl-BE" sz="1400" dirty="0"/>
          </a:p>
        </p:txBody>
      </p:sp>
      <p:sp>
        <p:nvSpPr>
          <p:cNvPr id="27" name="Tekstvak 26">
            <a:extLst>
              <a:ext uri="{FF2B5EF4-FFF2-40B4-BE49-F238E27FC236}">
                <a16:creationId xmlns:a16="http://schemas.microsoft.com/office/drawing/2014/main" xmlns="" id="{2A5DEB1E-5B22-4CB5-AD6B-C482C4030CC0}"/>
              </a:ext>
            </a:extLst>
          </p:cNvPr>
          <p:cNvSpPr txBox="1"/>
          <p:nvPr/>
        </p:nvSpPr>
        <p:spPr>
          <a:xfrm>
            <a:off x="6262298" y="4077072"/>
            <a:ext cx="2881702" cy="1384995"/>
          </a:xfrm>
          <a:prstGeom prst="rect">
            <a:avLst/>
          </a:prstGeom>
          <a:noFill/>
        </p:spPr>
        <p:txBody>
          <a:bodyPr wrap="square" rtlCol="0">
            <a:spAutoFit/>
          </a:bodyPr>
          <a:lstStyle/>
          <a:p>
            <a:pPr algn="ctr"/>
            <a:r>
              <a:rPr lang="nl-BE" sz="1400" dirty="0"/>
              <a:t>How: focus on </a:t>
            </a:r>
            <a:r>
              <a:rPr lang="nl-BE" sz="1400" dirty="0" err="1"/>
              <a:t>understanding</a:t>
            </a:r>
            <a:r>
              <a:rPr lang="nl-BE" sz="1400" dirty="0"/>
              <a:t> </a:t>
            </a:r>
            <a:r>
              <a:rPr lang="nl-BE" sz="1400" dirty="0" err="1"/>
              <a:t>patterns</a:t>
            </a:r>
            <a:r>
              <a:rPr lang="nl-BE" sz="1400" dirty="0"/>
              <a:t> of </a:t>
            </a:r>
            <a:r>
              <a:rPr lang="nl-BE" sz="1400" dirty="0" err="1"/>
              <a:t>demand</a:t>
            </a:r>
            <a:r>
              <a:rPr lang="nl-BE" sz="1400" dirty="0"/>
              <a:t> (e.g. </a:t>
            </a:r>
            <a:r>
              <a:rPr lang="nl-BE" sz="1400" dirty="0" err="1"/>
              <a:t>using</a:t>
            </a:r>
            <a:r>
              <a:rPr lang="nl-BE" sz="1400" dirty="0"/>
              <a:t> </a:t>
            </a:r>
            <a:r>
              <a:rPr lang="nl-BE" sz="1400" dirty="0" err="1"/>
              <a:t>persona’s</a:t>
            </a:r>
            <a:r>
              <a:rPr lang="nl-BE" sz="1400" dirty="0"/>
              <a:t>) </a:t>
            </a:r>
            <a:r>
              <a:rPr lang="nl-BE" sz="1400" dirty="0" err="1"/>
              <a:t>and</a:t>
            </a:r>
            <a:r>
              <a:rPr lang="nl-BE" sz="1400" dirty="0"/>
              <a:t> construct </a:t>
            </a:r>
            <a:r>
              <a:rPr lang="en-US" sz="1400" dirty="0"/>
              <a:t>response flexibly (sequence/combination) with known elements</a:t>
            </a:r>
            <a:r>
              <a:rPr lang="nl-BE" sz="1400" dirty="0"/>
              <a:t> </a:t>
            </a:r>
          </a:p>
        </p:txBody>
      </p:sp>
      <p:sp>
        <p:nvSpPr>
          <p:cNvPr id="28" name="Rechthoek 27">
            <a:extLst>
              <a:ext uri="{FF2B5EF4-FFF2-40B4-BE49-F238E27FC236}">
                <a16:creationId xmlns:a16="http://schemas.microsoft.com/office/drawing/2014/main" xmlns="" id="{FED88456-7D39-4C34-B7BA-C506D116D371}"/>
              </a:ext>
            </a:extLst>
          </p:cNvPr>
          <p:cNvSpPr/>
          <p:nvPr/>
        </p:nvSpPr>
        <p:spPr>
          <a:xfrm>
            <a:off x="5043342" y="5445224"/>
            <a:ext cx="4100658" cy="738664"/>
          </a:xfrm>
          <a:prstGeom prst="rect">
            <a:avLst/>
          </a:prstGeom>
        </p:spPr>
        <p:txBody>
          <a:bodyPr wrap="square">
            <a:spAutoFit/>
          </a:bodyPr>
          <a:lstStyle/>
          <a:p>
            <a:pPr lvl="2" algn="ctr"/>
            <a:r>
              <a:rPr lang="nl-BE" sz="1400" dirty="0" err="1"/>
              <a:t>Main</a:t>
            </a:r>
            <a:r>
              <a:rPr lang="nl-BE" sz="1400" dirty="0"/>
              <a:t> issues: correct </a:t>
            </a:r>
            <a:r>
              <a:rPr lang="nl-BE" sz="1400" dirty="0" err="1"/>
              <a:t>interpretation</a:t>
            </a:r>
            <a:r>
              <a:rPr lang="nl-BE" sz="1400" dirty="0"/>
              <a:t> of </a:t>
            </a:r>
            <a:r>
              <a:rPr lang="nl-BE" sz="1400" dirty="0" err="1"/>
              <a:t>highly</a:t>
            </a:r>
            <a:r>
              <a:rPr lang="nl-BE" sz="1400" dirty="0"/>
              <a:t> </a:t>
            </a:r>
            <a:r>
              <a:rPr lang="nl-BE" sz="1400" b="1" dirty="0" err="1">
                <a:solidFill>
                  <a:srgbClr val="FF0000"/>
                </a:solidFill>
              </a:rPr>
              <a:t>a</a:t>
            </a:r>
            <a:r>
              <a:rPr lang="nl-BE" sz="1400" dirty="0" err="1"/>
              <a:t>mbiguous</a:t>
            </a:r>
            <a:r>
              <a:rPr lang="nl-BE" sz="1400" dirty="0"/>
              <a:t> / </a:t>
            </a:r>
            <a:r>
              <a:rPr lang="nl-BE" sz="1400" b="1" dirty="0">
                <a:solidFill>
                  <a:srgbClr val="FF0000"/>
                </a:solidFill>
              </a:rPr>
              <a:t>c</a:t>
            </a:r>
            <a:r>
              <a:rPr lang="nl-BE" sz="1400" dirty="0"/>
              <a:t>omplex </a:t>
            </a:r>
            <a:r>
              <a:rPr lang="nl-BE" sz="1400" dirty="0" err="1"/>
              <a:t>demand</a:t>
            </a:r>
            <a:r>
              <a:rPr lang="nl-BE" sz="1400" dirty="0"/>
              <a:t>, </a:t>
            </a:r>
            <a:r>
              <a:rPr lang="nl-BE" sz="1400" b="1" dirty="0" err="1">
                <a:solidFill>
                  <a:srgbClr val="FF0000"/>
                </a:solidFill>
              </a:rPr>
              <a:t>u</a:t>
            </a:r>
            <a:r>
              <a:rPr lang="nl-BE" sz="1400" dirty="0" err="1"/>
              <a:t>ncertainty</a:t>
            </a:r>
            <a:r>
              <a:rPr lang="nl-BE" sz="1400" dirty="0"/>
              <a:t> </a:t>
            </a:r>
            <a:r>
              <a:rPr lang="nl-BE" sz="1400" dirty="0" err="1"/>
              <a:t>and</a:t>
            </a:r>
            <a:r>
              <a:rPr lang="nl-BE" sz="1400" dirty="0"/>
              <a:t> </a:t>
            </a:r>
            <a:r>
              <a:rPr lang="nl-BE" sz="1400" b="1" dirty="0" err="1">
                <a:solidFill>
                  <a:srgbClr val="FF0000"/>
                </a:solidFill>
              </a:rPr>
              <a:t>v</a:t>
            </a:r>
            <a:r>
              <a:rPr lang="nl-BE" sz="1400" dirty="0" err="1"/>
              <a:t>olatity</a:t>
            </a:r>
            <a:endParaRPr lang="nl-BE" sz="1400" dirty="0"/>
          </a:p>
        </p:txBody>
      </p:sp>
      <p:sp>
        <p:nvSpPr>
          <p:cNvPr id="29" name="Rechthoek 28">
            <a:extLst>
              <a:ext uri="{FF2B5EF4-FFF2-40B4-BE49-F238E27FC236}">
                <a16:creationId xmlns:a16="http://schemas.microsoft.com/office/drawing/2014/main" xmlns="" id="{2576498F-19C1-44A2-8F52-2CDAB87097E0}"/>
              </a:ext>
            </a:extLst>
          </p:cNvPr>
          <p:cNvSpPr/>
          <p:nvPr/>
        </p:nvSpPr>
        <p:spPr>
          <a:xfrm>
            <a:off x="389379" y="833120"/>
            <a:ext cx="5167661" cy="1605280"/>
          </a:xfrm>
          <a:prstGeom prst="rect">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0" name="Tekstvak 29">
            <a:extLst>
              <a:ext uri="{FF2B5EF4-FFF2-40B4-BE49-F238E27FC236}">
                <a16:creationId xmlns:a16="http://schemas.microsoft.com/office/drawing/2014/main" xmlns="" id="{B9A336E8-C0E1-46A4-9978-8AB4487F6EE2}"/>
              </a:ext>
            </a:extLst>
          </p:cNvPr>
          <p:cNvSpPr txBox="1"/>
          <p:nvPr/>
        </p:nvSpPr>
        <p:spPr>
          <a:xfrm>
            <a:off x="-5251" y="833120"/>
            <a:ext cx="314510" cy="1815882"/>
          </a:xfrm>
          <a:prstGeom prst="rect">
            <a:avLst/>
          </a:prstGeom>
          <a:noFill/>
        </p:spPr>
        <p:txBody>
          <a:bodyPr wrap="none" rtlCol="0">
            <a:spAutoFit/>
          </a:bodyPr>
          <a:lstStyle/>
          <a:p>
            <a:r>
              <a:rPr lang="nl-BE" sz="1400" b="1" dirty="0"/>
              <a:t>T</a:t>
            </a:r>
          </a:p>
          <a:p>
            <a:r>
              <a:rPr lang="nl-BE" sz="1400" b="1" dirty="0"/>
              <a:t>R</a:t>
            </a:r>
          </a:p>
          <a:p>
            <a:r>
              <a:rPr lang="nl-BE" sz="1400" b="1" dirty="0"/>
              <a:t>A</a:t>
            </a:r>
          </a:p>
          <a:p>
            <a:r>
              <a:rPr lang="nl-BE" sz="1400" b="1" dirty="0"/>
              <a:t>N</a:t>
            </a:r>
          </a:p>
          <a:p>
            <a:r>
              <a:rPr lang="nl-BE" sz="1400" b="1" dirty="0"/>
              <a:t>S</a:t>
            </a:r>
          </a:p>
          <a:p>
            <a:r>
              <a:rPr lang="nl-BE" sz="1400" b="1" dirty="0"/>
              <a:t>A</a:t>
            </a:r>
          </a:p>
          <a:p>
            <a:r>
              <a:rPr lang="nl-BE" sz="1400" b="1" dirty="0"/>
              <a:t>C</a:t>
            </a:r>
          </a:p>
          <a:p>
            <a:r>
              <a:rPr lang="nl-BE" sz="1400" b="1" dirty="0"/>
              <a:t>T</a:t>
            </a:r>
          </a:p>
        </p:txBody>
      </p:sp>
      <p:sp>
        <p:nvSpPr>
          <p:cNvPr id="21" name="Tekstvak 20">
            <a:extLst>
              <a:ext uri="{FF2B5EF4-FFF2-40B4-BE49-F238E27FC236}">
                <a16:creationId xmlns:a16="http://schemas.microsoft.com/office/drawing/2014/main" xmlns="" id="{7E7D8A00-A1EC-416A-9AA8-846E9F97BF6A}"/>
              </a:ext>
            </a:extLst>
          </p:cNvPr>
          <p:cNvSpPr txBox="1"/>
          <p:nvPr/>
        </p:nvSpPr>
        <p:spPr>
          <a:xfrm>
            <a:off x="8829490" y="836712"/>
            <a:ext cx="314510" cy="1384995"/>
          </a:xfrm>
          <a:prstGeom prst="rect">
            <a:avLst/>
          </a:prstGeom>
          <a:noFill/>
        </p:spPr>
        <p:txBody>
          <a:bodyPr wrap="none" rtlCol="0">
            <a:spAutoFit/>
          </a:bodyPr>
          <a:lstStyle/>
          <a:p>
            <a:r>
              <a:rPr lang="nl-BE" sz="1400" b="1" dirty="0"/>
              <a:t>R</a:t>
            </a:r>
          </a:p>
          <a:p>
            <a:r>
              <a:rPr lang="nl-BE" sz="1400" b="1" dirty="0"/>
              <a:t>E</a:t>
            </a:r>
          </a:p>
          <a:p>
            <a:r>
              <a:rPr lang="nl-BE" sz="1400" b="1" dirty="0"/>
              <a:t>L</a:t>
            </a:r>
          </a:p>
          <a:p>
            <a:r>
              <a:rPr lang="nl-BE" sz="1400" b="1" dirty="0"/>
              <a:t>A</a:t>
            </a:r>
          </a:p>
          <a:p>
            <a:r>
              <a:rPr lang="nl-BE" sz="1400" b="1" dirty="0"/>
              <a:t>T</a:t>
            </a:r>
          </a:p>
          <a:p>
            <a:r>
              <a:rPr lang="nl-BE" sz="1400" b="1" dirty="0"/>
              <a:t>E</a:t>
            </a:r>
          </a:p>
        </p:txBody>
      </p:sp>
    </p:spTree>
    <p:extLst>
      <p:ext uri="{BB962C8B-B14F-4D97-AF65-F5344CB8AC3E}">
        <p14:creationId xmlns:p14="http://schemas.microsoft.com/office/powerpoint/2010/main" xmlns="" val="52351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P spid="8" grpId="0"/>
      <p:bldP spid="17" grpId="0"/>
      <p:bldP spid="11" grpId="0" animBg="1"/>
      <p:bldP spid="20" grpId="0" animBg="1"/>
      <p:bldP spid="23" grpId="0" animBg="1"/>
      <p:bldP spid="14" grpId="0"/>
      <p:bldP spid="19" grpId="0"/>
      <p:bldP spid="24" grpId="0"/>
      <p:bldP spid="26" grpId="0"/>
      <p:bldP spid="27" grpId="0"/>
      <p:bldP spid="28" grpId="0"/>
      <p:bldP spid="29" grpId="0" animBg="1"/>
      <p:bldP spid="3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ging_fir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82950" y="1104901"/>
            <a:ext cx="2362200" cy="177864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el 1"/>
          <p:cNvSpPr>
            <a:spLocks noGrp="1"/>
          </p:cNvSpPr>
          <p:nvPr>
            <p:ph type="title"/>
          </p:nvPr>
        </p:nvSpPr>
        <p:spPr>
          <a:xfrm>
            <a:off x="444500" y="223838"/>
            <a:ext cx="8229600" cy="647700"/>
          </a:xfrm>
        </p:spPr>
        <p:txBody>
          <a:bodyPr>
            <a:normAutofit/>
          </a:bodyPr>
          <a:lstStyle/>
          <a:p>
            <a:r>
              <a:rPr lang="en-GB" sz="3200" b="1" noProof="0" smtClean="0">
                <a:latin typeface="Calibri" pitchFamily="34" charset="0"/>
                <a:cs typeface="Calibri" pitchFamily="34" charset="0"/>
              </a:rPr>
              <a:t>Where are the factories?</a:t>
            </a:r>
            <a:endParaRPr lang="en-GB" sz="3200" b="1" noProof="0">
              <a:latin typeface="Calibri" pitchFamily="34" charset="0"/>
              <a:cs typeface="Calibri" pitchFamily="34" charset="0"/>
            </a:endParaRPr>
          </a:p>
        </p:txBody>
      </p:sp>
      <p:pic>
        <p:nvPicPr>
          <p:cNvPr id="7174" name="Picture 6" descr="https://encrypted-tbn3.gstatic.com/images?q=tbn:ANd9GcSCeBFslijdhZin3LPGd7_9dSRbo56Z4kVw3_TO3xc29c3ggwyXD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4375" y="1104901"/>
            <a:ext cx="2790825" cy="2090426"/>
          </a:xfrm>
          <a:prstGeom prst="rect">
            <a:avLst/>
          </a:prstGeom>
          <a:noFill/>
          <a:extLst>
            <a:ext uri="{909E8E84-426E-40DD-AFC4-6F175D3DCCD1}">
              <a14:hiddenFill xmlns="" xmlns:a14="http://schemas.microsoft.com/office/drawing/2010/main">
                <a:solidFill>
                  <a:srgbClr val="FFFFFF"/>
                </a:solidFill>
              </a14:hiddenFill>
            </a:ext>
          </a:extLst>
        </p:spPr>
      </p:pic>
      <p:pic>
        <p:nvPicPr>
          <p:cNvPr id="7178" name="Picture 10" descr="http://www.toonaripost.com/wp-content/themes/Yen/timthumb.php?src=http://www.toonaripost.com/wp-content/uploads/2012/11/Elsevier-Launch-New-Journal-on-Health-Care-Delivery.jpg&amp;w=580&amp;zc=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44900" y="4133058"/>
            <a:ext cx="2762249" cy="1871662"/>
          </a:xfrm>
          <a:prstGeom prst="rect">
            <a:avLst/>
          </a:prstGeom>
          <a:noFill/>
          <a:extLst>
            <a:ext uri="{909E8E84-426E-40DD-AFC4-6F175D3DCCD1}">
              <a14:hiddenFill xmlns="" xmlns:a14="http://schemas.microsoft.com/office/drawing/2010/main">
                <a:solidFill>
                  <a:srgbClr val="FFFFFF"/>
                </a:solidFill>
              </a14:hiddenFill>
            </a:ext>
          </a:extLst>
        </p:spPr>
      </p:pic>
      <p:pic>
        <p:nvPicPr>
          <p:cNvPr id="7180" name="Picture 12" descr="http://3.bp.blogspot.com/-eGcJMzy5BkU/TjeZZEZxBCI/AAAAAAAAAIQ/V1jmfVMn3Os/s320/Health%2Beducation%2Bsession%2BDr.%2BUndarmaa%2B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56300" y="2671764"/>
            <a:ext cx="3048000" cy="2038351"/>
          </a:xfrm>
          <a:prstGeom prst="rect">
            <a:avLst/>
          </a:prstGeom>
          <a:noFill/>
          <a:extLst>
            <a:ext uri="{909E8E84-426E-40DD-AFC4-6F175D3DCCD1}">
              <a14:hiddenFill xmlns="" xmlns:a14="http://schemas.microsoft.com/office/drawing/2010/main">
                <a:solidFill>
                  <a:srgbClr val="FFFFFF"/>
                </a:solidFill>
              </a14:hiddenFill>
            </a:ext>
          </a:extLst>
        </p:spPr>
      </p:pic>
      <p:pic>
        <p:nvPicPr>
          <p:cNvPr id="7182" name="Picture 14" descr="http://cdn2.hubspot.net/hub/201792/file-505462721-jpg/BAYADA_Cares/Stock_BayadaTouchNurse_art.jpg?t=1391616547000">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516687" y="4398549"/>
            <a:ext cx="2606675" cy="1739141"/>
          </a:xfrm>
          <a:prstGeom prst="rect">
            <a:avLst/>
          </a:prstGeom>
          <a:noFill/>
          <a:extLst>
            <a:ext uri="{909E8E84-426E-40DD-AFC4-6F175D3DCCD1}">
              <a14:hiddenFill xmlns="" xmlns:a14="http://schemas.microsoft.com/office/drawing/2010/main">
                <a:solidFill>
                  <a:srgbClr val="FFFFFF"/>
                </a:solidFill>
              </a14:hiddenFill>
            </a:ext>
          </a:extLst>
        </p:spPr>
      </p:pic>
      <p:pic>
        <p:nvPicPr>
          <p:cNvPr id="7184" name="Picture 16" descr="The relationship between police and young black people has come under scrutiny in the recent home affairs report  (Pic: http://www.guysmallman.com/">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079875" y="2360276"/>
            <a:ext cx="1876425" cy="2390775"/>
          </a:xfrm>
          <a:prstGeom prst="rect">
            <a:avLst/>
          </a:prstGeom>
          <a:noFill/>
          <a:extLst>
            <a:ext uri="{909E8E84-426E-40DD-AFC4-6F175D3DCCD1}">
              <a14:hiddenFill xmlns="" xmlns:a14="http://schemas.microsoft.com/office/drawing/2010/main">
                <a:solidFill>
                  <a:srgbClr val="FFFFFF"/>
                </a:solidFill>
              </a14:hiddenFill>
            </a:ext>
          </a:extLst>
        </p:spPr>
      </p:pic>
      <p:pic>
        <p:nvPicPr>
          <p:cNvPr id="7186" name="Picture 18" descr="bored kids in classroom">
            <a:hlinkClick r:id="rId10"/>
          </p:cNvP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889000" y="4368009"/>
            <a:ext cx="2571750" cy="16002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are For Older People"/>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139825" y="2432340"/>
            <a:ext cx="2841625" cy="189597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kstvak 2"/>
          <p:cNvSpPr txBox="1"/>
          <p:nvPr/>
        </p:nvSpPr>
        <p:spPr>
          <a:xfrm>
            <a:off x="304800" y="1066801"/>
            <a:ext cx="2940050" cy="1200329"/>
          </a:xfrm>
          <a:prstGeom prst="rect">
            <a:avLst/>
          </a:prstGeom>
          <a:noFill/>
        </p:spPr>
        <p:txBody>
          <a:bodyPr wrap="square" rtlCol="0">
            <a:spAutoFit/>
          </a:bodyPr>
          <a:lstStyle/>
          <a:p>
            <a:r>
              <a:rPr lang="nl-BE" sz="2400" b="1" dirty="0" smtClean="0"/>
              <a:t>The public service is </a:t>
            </a:r>
            <a:r>
              <a:rPr lang="nl-BE" sz="2400" b="1" dirty="0" err="1" smtClean="0"/>
              <a:t>predominantly</a:t>
            </a:r>
            <a:r>
              <a:rPr lang="nl-BE" sz="2400" b="1" dirty="0" smtClean="0"/>
              <a:t> </a:t>
            </a:r>
            <a:r>
              <a:rPr lang="nl-BE" sz="2400" b="1" dirty="0" err="1" smtClean="0"/>
              <a:t>about</a:t>
            </a:r>
            <a:r>
              <a:rPr lang="nl-BE" sz="2400" b="1" dirty="0" smtClean="0"/>
              <a:t>… services!</a:t>
            </a:r>
            <a:endParaRPr lang="nl-BE" sz="2400" b="1" dirty="0"/>
          </a:p>
        </p:txBody>
      </p:sp>
    </p:spTree>
    <p:extLst>
      <p:ext uri="{BB962C8B-B14F-4D97-AF65-F5344CB8AC3E}">
        <p14:creationId xmlns="" xmlns:p14="http://schemas.microsoft.com/office/powerpoint/2010/main" val="20768473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56692"/>
            <a:ext cx="8291264" cy="504056"/>
          </a:xfrm>
        </p:spPr>
        <p:txBody>
          <a:bodyPr/>
          <a:lstStyle/>
          <a:p>
            <a:pPr algn="ctr"/>
            <a:r>
              <a:rPr lang="en-GB" noProof="0" smtClean="0">
                <a:solidFill>
                  <a:schemeClr val="tx1"/>
                </a:solidFill>
                <a:latin typeface="Calibri" pitchFamily="34" charset="0"/>
                <a:cs typeface="Calibri" pitchFamily="34" charset="0"/>
              </a:rPr>
              <a:t>Why services (including public) differ?</a:t>
            </a:r>
            <a:endParaRPr lang="en-GB" noProof="0">
              <a:solidFill>
                <a:schemeClr val="tx1"/>
              </a:solidFill>
              <a:latin typeface="Calibri" pitchFamily="34" charset="0"/>
              <a:cs typeface="Calibri" pitchFamily="34" charset="0"/>
            </a:endParaRPr>
          </a:p>
        </p:txBody>
      </p:sp>
      <p:sp>
        <p:nvSpPr>
          <p:cNvPr id="3" name="Zástupný symbol pro obsah 2"/>
          <p:cNvSpPr>
            <a:spLocks noGrp="1"/>
          </p:cNvSpPr>
          <p:nvPr>
            <p:ph idx="10"/>
          </p:nvPr>
        </p:nvSpPr>
        <p:spPr>
          <a:xfrm>
            <a:off x="467544" y="1556792"/>
            <a:ext cx="8229600" cy="4536504"/>
          </a:xfrm>
        </p:spPr>
        <p:txBody>
          <a:bodyPr>
            <a:noAutofit/>
          </a:bodyPr>
          <a:lstStyle/>
          <a:p>
            <a:r>
              <a:rPr lang="en-GB" sz="2600" noProof="0" smtClean="0">
                <a:latin typeface="Calibri" pitchFamily="34" charset="0"/>
                <a:cs typeface="Calibri" pitchFamily="34" charset="0"/>
              </a:rPr>
              <a:t>There is </a:t>
            </a:r>
            <a:r>
              <a:rPr lang="en-GB" sz="2600" b="1" noProof="0" smtClean="0">
                <a:latin typeface="Calibri" pitchFamily="34" charset="0"/>
                <a:cs typeface="Calibri" pitchFamily="34" charset="0"/>
              </a:rPr>
              <a:t>much higher</a:t>
            </a:r>
            <a:r>
              <a:rPr lang="en-GB" sz="2600" noProof="0" smtClean="0">
                <a:latin typeface="Calibri" pitchFamily="34" charset="0"/>
                <a:cs typeface="Calibri" pitchFamily="34" charset="0"/>
              </a:rPr>
              <a:t> variability of demand </a:t>
            </a:r>
            <a:r>
              <a:rPr lang="en-GB" sz="2600" i="1" noProof="0" smtClean="0">
                <a:latin typeface="Calibri" pitchFamily="34" charset="0"/>
                <a:cs typeface="Calibri" pitchFamily="34" charset="0"/>
              </a:rPr>
              <a:t>(every person in different).</a:t>
            </a:r>
            <a:endParaRPr lang="en-GB" sz="2600" noProof="0" smtClean="0">
              <a:latin typeface="Calibri" pitchFamily="34" charset="0"/>
              <a:cs typeface="Calibri" pitchFamily="34" charset="0"/>
            </a:endParaRPr>
          </a:p>
          <a:p>
            <a:r>
              <a:rPr lang="en-GB" sz="2600" noProof="0" smtClean="0">
                <a:latin typeface="Calibri" pitchFamily="34" charset="0"/>
                <a:cs typeface="Calibri" pitchFamily="34" charset="0"/>
              </a:rPr>
              <a:t>As demands on services are very variable</a:t>
            </a:r>
          </a:p>
          <a:p>
            <a:pPr lvl="1"/>
            <a:r>
              <a:rPr lang="en-GB" sz="2600" noProof="0" smtClean="0">
                <a:latin typeface="Calibri" pitchFamily="34" charset="0"/>
                <a:cs typeface="Calibri" pitchFamily="34" charset="0"/>
              </a:rPr>
              <a:t>It is difficult to set meaningful standards, guidelines are very detailed, but stil insufficient to cope with everything possible</a:t>
            </a:r>
          </a:p>
          <a:p>
            <a:pPr lvl="1"/>
            <a:r>
              <a:rPr lang="en-GB" sz="2600" noProof="0" smtClean="0">
                <a:latin typeface="Calibri" pitchFamily="34" charset="0"/>
                <a:cs typeface="Calibri" pitchFamily="34" charset="0"/>
              </a:rPr>
              <a:t>It is difficult to quantify the quality of human interaction</a:t>
            </a:r>
          </a:p>
          <a:p>
            <a:r>
              <a:rPr lang="en-GB" sz="2600" noProof="0" smtClean="0">
                <a:latin typeface="Calibri" pitchFamily="34" charset="0"/>
                <a:cs typeface="Calibri" pitchFamily="34" charset="0"/>
              </a:rPr>
              <a:t>Service is always co-produced in interaction between the client and provider in given time. To stock of services available.</a:t>
            </a:r>
            <a:endParaRPr lang="en-GB" sz="2600" i="1" noProof="0">
              <a:latin typeface="Calibri" pitchFamily="34" charset="0"/>
              <a:cs typeface="Calibri" pitchFamily="34" charset="0"/>
            </a:endParaRPr>
          </a:p>
        </p:txBody>
      </p:sp>
    </p:spTree>
    <p:extLst>
      <p:ext uri="{BB962C8B-B14F-4D97-AF65-F5344CB8AC3E}">
        <p14:creationId xmlns="" xmlns:p14="http://schemas.microsoft.com/office/powerpoint/2010/main" val="1997763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Some</a:t>
            </a:r>
            <a:r>
              <a:rPr lang="cs-CZ" dirty="0" smtClean="0"/>
              <a:t> </a:t>
            </a:r>
            <a:r>
              <a:rPr lang="cs-CZ" dirty="0" err="1" smtClean="0"/>
              <a:t>good</a:t>
            </a:r>
            <a:r>
              <a:rPr lang="cs-CZ" dirty="0" smtClean="0"/>
              <a:t> </a:t>
            </a:r>
            <a:r>
              <a:rPr lang="cs-CZ" dirty="0" err="1" smtClean="0"/>
              <a:t>accountability</a:t>
            </a:r>
            <a:r>
              <a:rPr lang="cs-CZ" dirty="0" smtClean="0"/>
              <a:t> </a:t>
            </a:r>
            <a:r>
              <a:rPr lang="cs-CZ" dirty="0" err="1" smtClean="0"/>
              <a:t>for</a:t>
            </a:r>
            <a:r>
              <a:rPr lang="cs-CZ" dirty="0" smtClean="0"/>
              <a:t> </a:t>
            </a:r>
            <a:r>
              <a:rPr lang="cs-CZ" dirty="0" err="1" smtClean="0"/>
              <a:t>learning</a:t>
            </a:r>
            <a:r>
              <a:rPr lang="cs-CZ" dirty="0" smtClean="0"/>
              <a:t> </a:t>
            </a:r>
            <a:r>
              <a:rPr lang="cs-CZ" dirty="0" err="1" smtClean="0"/>
              <a:t>questions</a:t>
            </a:r>
            <a:r>
              <a:rPr lang="cs-CZ" dirty="0" smtClean="0"/>
              <a:t>:</a:t>
            </a:r>
            <a:endParaRPr lang="en-GB" dirty="0"/>
          </a:p>
        </p:txBody>
      </p:sp>
      <p:sp>
        <p:nvSpPr>
          <p:cNvPr id="3" name="Zástupný symbol pro obsah 2"/>
          <p:cNvSpPr>
            <a:spLocks noGrp="1"/>
          </p:cNvSpPr>
          <p:nvPr>
            <p:ph idx="1"/>
          </p:nvPr>
        </p:nvSpPr>
        <p:spPr/>
        <p:txBody>
          <a:bodyPr/>
          <a:lstStyle/>
          <a:p>
            <a:r>
              <a:rPr lang="cs-CZ" dirty="0" err="1" smtClean="0"/>
              <a:t>How</a:t>
            </a:r>
            <a:r>
              <a:rPr lang="cs-CZ" dirty="0" smtClean="0"/>
              <a:t> do </a:t>
            </a:r>
            <a:r>
              <a:rPr lang="cs-CZ" dirty="0" err="1" smtClean="0"/>
              <a:t>you</a:t>
            </a:r>
            <a:r>
              <a:rPr lang="cs-CZ" dirty="0" smtClean="0"/>
              <a:t> </a:t>
            </a:r>
            <a:r>
              <a:rPr lang="cs-CZ" dirty="0" err="1" smtClean="0"/>
              <a:t>know</a:t>
            </a:r>
            <a:r>
              <a:rPr lang="cs-CZ" dirty="0" smtClean="0"/>
              <a:t> </a:t>
            </a:r>
            <a:r>
              <a:rPr lang="cs-CZ" dirty="0" err="1" smtClean="0"/>
              <a:t>you</a:t>
            </a:r>
            <a:r>
              <a:rPr lang="cs-CZ" dirty="0" smtClean="0"/>
              <a:t> do a </a:t>
            </a:r>
            <a:r>
              <a:rPr lang="cs-CZ" dirty="0" err="1" smtClean="0"/>
              <a:t>good</a:t>
            </a:r>
            <a:r>
              <a:rPr lang="cs-CZ" dirty="0" smtClean="0"/>
              <a:t> </a:t>
            </a:r>
            <a:r>
              <a:rPr lang="cs-CZ" dirty="0" err="1" smtClean="0"/>
              <a:t>job</a:t>
            </a:r>
            <a:r>
              <a:rPr lang="cs-CZ" dirty="0" smtClean="0"/>
              <a:t>?</a:t>
            </a:r>
          </a:p>
          <a:p>
            <a:r>
              <a:rPr lang="cs-CZ" dirty="0" err="1" smtClean="0"/>
              <a:t>What</a:t>
            </a:r>
            <a:r>
              <a:rPr lang="cs-CZ" dirty="0" smtClean="0"/>
              <a:t> </a:t>
            </a:r>
            <a:r>
              <a:rPr lang="cs-CZ" dirty="0" err="1" smtClean="0"/>
              <a:t>have</a:t>
            </a:r>
            <a:r>
              <a:rPr lang="cs-CZ" dirty="0" smtClean="0"/>
              <a:t> </a:t>
            </a:r>
            <a:r>
              <a:rPr lang="cs-CZ" dirty="0" err="1" smtClean="0"/>
              <a:t>you</a:t>
            </a:r>
            <a:r>
              <a:rPr lang="cs-CZ" dirty="0" smtClean="0"/>
              <a:t> </a:t>
            </a:r>
            <a:r>
              <a:rPr lang="cs-CZ" dirty="0" err="1" smtClean="0"/>
              <a:t>changed</a:t>
            </a:r>
            <a:r>
              <a:rPr lang="cs-CZ" dirty="0" smtClean="0"/>
              <a:t> last </a:t>
            </a:r>
            <a:r>
              <a:rPr lang="cs-CZ" dirty="0" err="1" smtClean="0"/>
              <a:t>week</a:t>
            </a:r>
            <a:r>
              <a:rPr lang="cs-CZ" dirty="0" smtClean="0"/>
              <a:t> </a:t>
            </a:r>
            <a:r>
              <a:rPr lang="cs-CZ" dirty="0" err="1" smtClean="0"/>
              <a:t>and</a:t>
            </a:r>
            <a:r>
              <a:rPr lang="cs-CZ" dirty="0" smtClean="0"/>
              <a:t> </a:t>
            </a:r>
            <a:r>
              <a:rPr lang="cs-CZ" dirty="0" err="1" smtClean="0"/>
              <a:t>why</a:t>
            </a:r>
            <a:r>
              <a:rPr lang="cs-CZ" dirty="0" smtClean="0"/>
              <a:t>?</a:t>
            </a:r>
          </a:p>
          <a:p>
            <a:r>
              <a:rPr lang="cs-CZ" dirty="0" err="1" smtClean="0"/>
              <a:t>What</a:t>
            </a:r>
            <a:r>
              <a:rPr lang="cs-CZ" dirty="0" smtClean="0"/>
              <a:t> do </a:t>
            </a:r>
            <a:r>
              <a:rPr lang="cs-CZ" dirty="0" err="1" smtClean="0"/>
              <a:t>you</a:t>
            </a:r>
            <a:r>
              <a:rPr lang="cs-CZ" dirty="0" smtClean="0"/>
              <a:t> </a:t>
            </a:r>
            <a:r>
              <a:rPr lang="cs-CZ" dirty="0" err="1" smtClean="0"/>
              <a:t>want</a:t>
            </a:r>
            <a:r>
              <a:rPr lang="cs-CZ" dirty="0" smtClean="0"/>
              <a:t> to </a:t>
            </a:r>
            <a:r>
              <a:rPr lang="cs-CZ" dirty="0" err="1" smtClean="0"/>
              <a:t>change</a:t>
            </a:r>
            <a:r>
              <a:rPr lang="cs-CZ" dirty="0" smtClean="0"/>
              <a:t> </a:t>
            </a:r>
            <a:r>
              <a:rPr lang="cs-CZ" dirty="0" err="1" smtClean="0"/>
              <a:t>next</a:t>
            </a:r>
            <a:r>
              <a:rPr lang="cs-CZ" dirty="0" smtClean="0"/>
              <a:t> </a:t>
            </a:r>
            <a:r>
              <a:rPr lang="cs-CZ" dirty="0" err="1" smtClean="0"/>
              <a:t>week</a:t>
            </a:r>
            <a:r>
              <a:rPr lang="cs-CZ" dirty="0" smtClean="0"/>
              <a:t> </a:t>
            </a:r>
            <a:r>
              <a:rPr lang="cs-CZ" dirty="0" err="1" smtClean="0"/>
              <a:t>and</a:t>
            </a:r>
            <a:r>
              <a:rPr lang="cs-CZ" dirty="0" smtClean="0"/>
              <a:t> </a:t>
            </a:r>
            <a:r>
              <a:rPr lang="cs-CZ" dirty="0" err="1" smtClean="0"/>
              <a:t>why</a:t>
            </a:r>
            <a:r>
              <a:rPr lang="cs-CZ" dirty="0" smtClean="0"/>
              <a:t>?</a:t>
            </a:r>
          </a:p>
          <a:p>
            <a:r>
              <a:rPr lang="cs-CZ" dirty="0" err="1" smtClean="0"/>
              <a:t>What</a:t>
            </a:r>
            <a:r>
              <a:rPr lang="cs-CZ" dirty="0" smtClean="0"/>
              <a:t> help do </a:t>
            </a:r>
            <a:r>
              <a:rPr lang="cs-CZ" dirty="0" err="1" smtClean="0"/>
              <a:t>you</a:t>
            </a:r>
            <a:r>
              <a:rPr lang="cs-CZ" dirty="0" smtClean="0"/>
              <a:t> </a:t>
            </a:r>
            <a:r>
              <a:rPr lang="cs-CZ" dirty="0" err="1" smtClean="0"/>
              <a:t>need</a:t>
            </a:r>
            <a:r>
              <a:rPr lang="cs-CZ" dirty="0" smtClean="0"/>
              <a:t> </a:t>
            </a:r>
            <a:r>
              <a:rPr lang="cs-CZ" dirty="0" err="1" smtClean="0"/>
              <a:t>from</a:t>
            </a:r>
            <a:r>
              <a:rPr lang="cs-CZ" dirty="0" smtClean="0"/>
              <a:t> </a:t>
            </a:r>
            <a:r>
              <a:rPr lang="cs-CZ" dirty="0" err="1" smtClean="0"/>
              <a:t>us</a:t>
            </a:r>
            <a:r>
              <a:rPr lang="cs-CZ" smtClean="0"/>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623682" y="1567419"/>
            <a:ext cx="3952875" cy="338137"/>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What is the purpose (in customer terms)?</a:t>
            </a:r>
          </a:p>
        </p:txBody>
      </p:sp>
      <p:grpSp>
        <p:nvGrpSpPr>
          <p:cNvPr id="2" name="Group 4"/>
          <p:cNvGrpSpPr>
            <a:grpSpLocks/>
          </p:cNvGrpSpPr>
          <p:nvPr/>
        </p:nvGrpSpPr>
        <p:grpSpPr bwMode="auto">
          <a:xfrm>
            <a:off x="1107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1</a:t>
              </a:r>
            </a:p>
          </p:txBody>
        </p:sp>
      </p:grpSp>
      <p:sp>
        <p:nvSpPr>
          <p:cNvPr id="12293" name="Line 7"/>
          <p:cNvSpPr>
            <a:spLocks noChangeShapeType="1"/>
          </p:cNvSpPr>
          <p:nvPr/>
        </p:nvSpPr>
        <p:spPr bwMode="auto">
          <a:xfrm>
            <a:off x="1488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4" name="Line 8"/>
          <p:cNvSpPr>
            <a:spLocks noChangeShapeType="1"/>
          </p:cNvSpPr>
          <p:nvPr/>
        </p:nvSpPr>
        <p:spPr bwMode="auto">
          <a:xfrm>
            <a:off x="1488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5" name="Line 9"/>
          <p:cNvSpPr>
            <a:spLocks noChangeShapeType="1"/>
          </p:cNvSpPr>
          <p:nvPr/>
        </p:nvSpPr>
        <p:spPr bwMode="auto">
          <a:xfrm>
            <a:off x="421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6" name="Line 10"/>
          <p:cNvSpPr>
            <a:spLocks noChangeShapeType="1"/>
          </p:cNvSpPr>
          <p:nvPr/>
        </p:nvSpPr>
        <p:spPr bwMode="auto">
          <a:xfrm>
            <a:off x="421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7" name="Line 11"/>
          <p:cNvSpPr>
            <a:spLocks noChangeShapeType="1"/>
          </p:cNvSpPr>
          <p:nvPr/>
        </p:nvSpPr>
        <p:spPr bwMode="auto">
          <a:xfrm>
            <a:off x="421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8" name="Line 12"/>
          <p:cNvSpPr>
            <a:spLocks noChangeShapeType="1"/>
          </p:cNvSpPr>
          <p:nvPr/>
        </p:nvSpPr>
        <p:spPr bwMode="auto">
          <a:xfrm>
            <a:off x="421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9" name="Rectangle 13"/>
          <p:cNvSpPr>
            <a:spLocks noChangeArrowheads="1"/>
          </p:cNvSpPr>
          <p:nvPr/>
        </p:nvSpPr>
        <p:spPr bwMode="auto">
          <a:xfrm>
            <a:off x="1722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0" name="Rectangle 14"/>
          <p:cNvSpPr>
            <a:spLocks noChangeArrowheads="1"/>
          </p:cNvSpPr>
          <p:nvPr/>
        </p:nvSpPr>
        <p:spPr bwMode="auto">
          <a:xfrm>
            <a:off x="1717344"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1" name="Rectangle 15"/>
          <p:cNvSpPr>
            <a:spLocks noChangeArrowheads="1"/>
          </p:cNvSpPr>
          <p:nvPr/>
        </p:nvSpPr>
        <p:spPr bwMode="auto">
          <a:xfrm>
            <a:off x="2671432" y="2216706"/>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2" name="Rectangle 16"/>
          <p:cNvSpPr>
            <a:spLocks noChangeArrowheads="1"/>
          </p:cNvSpPr>
          <p:nvPr/>
        </p:nvSpPr>
        <p:spPr bwMode="auto">
          <a:xfrm>
            <a:off x="2665082" y="288663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3" name="Line 17"/>
          <p:cNvSpPr>
            <a:spLocks noChangeShapeType="1"/>
          </p:cNvSpPr>
          <p:nvPr/>
        </p:nvSpPr>
        <p:spPr bwMode="auto">
          <a:xfrm>
            <a:off x="2131682" y="2400856"/>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4" name="Line 18"/>
          <p:cNvSpPr>
            <a:spLocks noChangeShapeType="1"/>
          </p:cNvSpPr>
          <p:nvPr/>
        </p:nvSpPr>
        <p:spPr bwMode="auto">
          <a:xfrm>
            <a:off x="2122157" y="30818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5" name="Rectangle 19"/>
          <p:cNvSpPr>
            <a:spLocks noChangeArrowheads="1"/>
          </p:cNvSpPr>
          <p:nvPr/>
        </p:nvSpPr>
        <p:spPr bwMode="auto">
          <a:xfrm>
            <a:off x="1736394" y="3674031"/>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6" name="Rectangle 20"/>
          <p:cNvSpPr>
            <a:spLocks noChangeArrowheads="1"/>
          </p:cNvSpPr>
          <p:nvPr/>
        </p:nvSpPr>
        <p:spPr bwMode="auto">
          <a:xfrm>
            <a:off x="2684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7" name="Line 21"/>
          <p:cNvSpPr>
            <a:spLocks noChangeShapeType="1"/>
          </p:cNvSpPr>
          <p:nvPr/>
        </p:nvSpPr>
        <p:spPr bwMode="auto">
          <a:xfrm>
            <a:off x="2141207" y="3883581"/>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8" name="Line 22"/>
          <p:cNvSpPr>
            <a:spLocks noChangeShapeType="1"/>
          </p:cNvSpPr>
          <p:nvPr/>
        </p:nvSpPr>
        <p:spPr bwMode="auto">
          <a:xfrm>
            <a:off x="3088944" y="3888344"/>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9" name="Rectangle 23"/>
          <p:cNvSpPr>
            <a:spLocks noChangeArrowheads="1"/>
          </p:cNvSpPr>
          <p:nvPr/>
        </p:nvSpPr>
        <p:spPr bwMode="auto">
          <a:xfrm>
            <a:off x="3658857" y="369308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0" name="Rectangle 24"/>
          <p:cNvSpPr>
            <a:spLocks noChangeArrowheads="1"/>
          </p:cNvSpPr>
          <p:nvPr/>
        </p:nvSpPr>
        <p:spPr bwMode="auto">
          <a:xfrm>
            <a:off x="4606594"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1" name="Line 25"/>
          <p:cNvSpPr>
            <a:spLocks noChangeShapeType="1"/>
          </p:cNvSpPr>
          <p:nvPr/>
        </p:nvSpPr>
        <p:spPr bwMode="auto">
          <a:xfrm>
            <a:off x="4063669" y="3902631"/>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2" name="Line 26"/>
          <p:cNvSpPr>
            <a:spLocks noChangeShapeType="1"/>
          </p:cNvSpPr>
          <p:nvPr/>
        </p:nvSpPr>
        <p:spPr bwMode="auto">
          <a:xfrm>
            <a:off x="5011407" y="39073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3" name="Rectangle 27"/>
          <p:cNvSpPr>
            <a:spLocks noChangeArrowheads="1"/>
          </p:cNvSpPr>
          <p:nvPr/>
        </p:nvSpPr>
        <p:spPr bwMode="auto">
          <a:xfrm>
            <a:off x="5549569"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grpSp>
        <p:nvGrpSpPr>
          <p:cNvPr id="3" name="Group 28"/>
          <p:cNvGrpSpPr>
            <a:grpSpLocks/>
          </p:cNvGrpSpPr>
          <p:nvPr/>
        </p:nvGrpSpPr>
        <p:grpSpPr bwMode="auto">
          <a:xfrm>
            <a:off x="3384219" y="3189844"/>
            <a:ext cx="3044825" cy="347662"/>
            <a:chOff x="2106" y="2465"/>
            <a:chExt cx="1918" cy="219"/>
          </a:xfrm>
        </p:grpSpPr>
        <p:sp>
          <p:nvSpPr>
            <p:cNvPr id="12339" name="Text Box 29"/>
            <p:cNvSpPr txBox="1">
              <a:spLocks noChangeArrowheads="1"/>
            </p:cNvSpPr>
            <p:nvPr/>
          </p:nvSpPr>
          <p:spPr bwMode="auto">
            <a:xfrm>
              <a:off x="2388" y="2471"/>
              <a:ext cx="1636"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Flow : Value work + Waste</a:t>
              </a:r>
            </a:p>
          </p:txBody>
        </p:sp>
        <p:grpSp>
          <p:nvGrpSpPr>
            <p:cNvPr id="4" name="Group 30"/>
            <p:cNvGrpSpPr>
              <a:grpSpLocks/>
            </p:cNvGrpSpPr>
            <p:nvPr/>
          </p:nvGrpSpPr>
          <p:grpSpPr bwMode="auto">
            <a:xfrm>
              <a:off x="2106" y="2465"/>
              <a:ext cx="192" cy="213"/>
              <a:chOff x="1344" y="2572"/>
              <a:chExt cx="192" cy="213"/>
            </a:xfrm>
          </p:grpSpPr>
          <p:sp>
            <p:nvSpPr>
              <p:cNvPr id="12341" name="Oval 3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2" name="Text Box 3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4</a:t>
                </a:r>
              </a:p>
            </p:txBody>
          </p:sp>
        </p:grpSp>
      </p:grpSp>
      <p:grpSp>
        <p:nvGrpSpPr>
          <p:cNvPr id="5" name="Group 33"/>
          <p:cNvGrpSpPr>
            <a:grpSpLocks/>
          </p:cNvGrpSpPr>
          <p:nvPr/>
        </p:nvGrpSpPr>
        <p:grpSpPr bwMode="auto">
          <a:xfrm>
            <a:off x="1780844" y="4266169"/>
            <a:ext cx="2630488" cy="346075"/>
            <a:chOff x="1096" y="3143"/>
            <a:chExt cx="1657" cy="218"/>
          </a:xfrm>
        </p:grpSpPr>
        <p:sp>
          <p:nvSpPr>
            <p:cNvPr id="12335" name="Text Box 34"/>
            <p:cNvSpPr txBox="1">
              <a:spLocks noChangeArrowheads="1"/>
            </p:cNvSpPr>
            <p:nvPr/>
          </p:nvSpPr>
          <p:spPr bwMode="auto">
            <a:xfrm>
              <a:off x="1359" y="3143"/>
              <a:ext cx="1394"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Capability of response</a:t>
              </a:r>
            </a:p>
          </p:txBody>
        </p:sp>
        <p:grpSp>
          <p:nvGrpSpPr>
            <p:cNvPr id="6" name="Group 35"/>
            <p:cNvGrpSpPr>
              <a:grpSpLocks/>
            </p:cNvGrpSpPr>
            <p:nvPr/>
          </p:nvGrpSpPr>
          <p:grpSpPr bwMode="auto">
            <a:xfrm>
              <a:off x="1096" y="3148"/>
              <a:ext cx="192" cy="213"/>
              <a:chOff x="1344" y="2572"/>
              <a:chExt cx="192" cy="213"/>
            </a:xfrm>
          </p:grpSpPr>
          <p:sp>
            <p:nvSpPr>
              <p:cNvPr id="12337"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8"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3</a:t>
                </a:r>
              </a:p>
            </p:txBody>
          </p:sp>
        </p:grpSp>
      </p:grpSp>
      <p:grpSp>
        <p:nvGrpSpPr>
          <p:cNvPr id="7" name="Group 38"/>
          <p:cNvGrpSpPr>
            <a:grpSpLocks/>
          </p:cNvGrpSpPr>
          <p:nvPr/>
        </p:nvGrpSpPr>
        <p:grpSpPr bwMode="auto">
          <a:xfrm>
            <a:off x="1196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Demand : </a:t>
              </a:r>
              <a:r>
                <a:rPr lang="en-GB" sz="1600" dirty="0" smtClean="0">
                  <a:solidFill>
                    <a:srgbClr val="0000FF"/>
                  </a:solidFill>
                  <a:latin typeface="+mn-lt"/>
                </a:rPr>
                <a:t>Type </a:t>
              </a:r>
              <a:r>
                <a:rPr lang="en-GB" sz="1600" dirty="0">
                  <a:solidFill>
                    <a:srgbClr val="0000FF"/>
                  </a:solidFill>
                  <a:latin typeface="+mn-lt"/>
                </a:rPr>
                <a:t>+ </a:t>
              </a:r>
              <a:r>
                <a:rPr lang="en-GB" sz="1600" dirty="0" smtClean="0">
                  <a:solidFill>
                    <a:srgbClr val="0000FF"/>
                  </a:solidFill>
                  <a:latin typeface="+mn-lt"/>
                </a:rPr>
                <a:t>Frequency</a:t>
              </a:r>
              <a:endParaRPr lang="en-GB" sz="1600" dirty="0">
                <a:solidFill>
                  <a:srgbClr val="0000FF"/>
                </a:solidFill>
                <a:latin typeface="+mn-lt"/>
              </a:endParaRPr>
            </a:p>
            <a:p>
              <a:pPr>
                <a:buFontTx/>
                <a:buNone/>
                <a:defRPr/>
              </a:pPr>
              <a:r>
                <a:rPr lang="en-GB" sz="1600" dirty="0">
                  <a:solidFill>
                    <a:srgbClr val="0000FF"/>
                  </a:solidFill>
                  <a:latin typeface="+mn-lt"/>
                </a:rPr>
                <a:t>What matters?</a:t>
              </a:r>
            </a:p>
          </p:txBody>
        </p:sp>
        <p:grpSp>
          <p:nvGrpSpPr>
            <p:cNvPr id="8"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2</a:t>
                </a:r>
              </a:p>
            </p:txBody>
          </p:sp>
        </p:grpSp>
      </p:grpSp>
      <p:grpSp>
        <p:nvGrpSpPr>
          <p:cNvPr id="9" name="Group 43"/>
          <p:cNvGrpSpPr>
            <a:grpSpLocks/>
          </p:cNvGrpSpPr>
          <p:nvPr/>
        </p:nvGrpSpPr>
        <p:grpSpPr bwMode="auto">
          <a:xfrm>
            <a:off x="6614782" y="1522969"/>
            <a:ext cx="1270000" cy="877887"/>
            <a:chOff x="4141" y="1415"/>
            <a:chExt cx="800" cy="553"/>
          </a:xfrm>
        </p:grpSpPr>
        <p:sp>
          <p:nvSpPr>
            <p:cNvPr id="12325" name="Text Box 44"/>
            <p:cNvSpPr txBox="1">
              <a:spLocks noChangeArrowheads="1"/>
            </p:cNvSpPr>
            <p:nvPr/>
          </p:nvSpPr>
          <p:spPr bwMode="auto">
            <a:xfrm>
              <a:off x="4338" y="1415"/>
              <a:ext cx="603"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Thinking</a:t>
              </a:r>
            </a:p>
          </p:txBody>
        </p:sp>
        <p:grpSp>
          <p:nvGrpSpPr>
            <p:cNvPr id="10" name="Group 45"/>
            <p:cNvGrpSpPr>
              <a:grpSpLocks/>
            </p:cNvGrpSpPr>
            <p:nvPr/>
          </p:nvGrpSpPr>
          <p:grpSpPr bwMode="auto">
            <a:xfrm>
              <a:off x="4141" y="1416"/>
              <a:ext cx="192" cy="213"/>
              <a:chOff x="1344" y="2572"/>
              <a:chExt cx="192" cy="213"/>
            </a:xfrm>
          </p:grpSpPr>
          <p:sp>
            <p:nvSpPr>
              <p:cNvPr id="12329" name="Oval 4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0" name="Text Box 4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6</a:t>
                </a:r>
              </a:p>
            </p:txBody>
          </p:sp>
        </p:grpSp>
        <p:sp>
          <p:nvSpPr>
            <p:cNvPr id="12327" name="Line 48"/>
            <p:cNvSpPr>
              <a:spLocks noChangeShapeType="1"/>
            </p:cNvSpPr>
            <p:nvPr/>
          </p:nvSpPr>
          <p:spPr bwMode="auto">
            <a:xfrm>
              <a:off x="4752" y="1632"/>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328" name="Line 49"/>
            <p:cNvSpPr>
              <a:spLocks noChangeShapeType="1"/>
            </p:cNvSpPr>
            <p:nvPr/>
          </p:nvSpPr>
          <p:spPr bwMode="auto">
            <a:xfrm>
              <a:off x="4421" y="1626"/>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grpSp>
      <p:grpSp>
        <p:nvGrpSpPr>
          <p:cNvPr id="11" name="Group 50"/>
          <p:cNvGrpSpPr>
            <a:grpSpLocks/>
          </p:cNvGrpSpPr>
          <p:nvPr/>
        </p:nvGrpSpPr>
        <p:grpSpPr bwMode="auto">
          <a:xfrm>
            <a:off x="5546394" y="2334181"/>
            <a:ext cx="2278063" cy="904875"/>
            <a:chOff x="3468" y="1926"/>
            <a:chExt cx="1435" cy="570"/>
          </a:xfrm>
        </p:grpSpPr>
        <p:sp>
          <p:nvSpPr>
            <p:cNvPr id="12319" name="Text Box 51"/>
            <p:cNvSpPr txBox="1">
              <a:spLocks noChangeArrowheads="1"/>
            </p:cNvSpPr>
            <p:nvPr/>
          </p:nvSpPr>
          <p:spPr bwMode="auto">
            <a:xfrm>
              <a:off x="3710" y="1932"/>
              <a:ext cx="1193"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System Conditions</a:t>
              </a:r>
            </a:p>
          </p:txBody>
        </p:sp>
        <p:grpSp>
          <p:nvGrpSpPr>
            <p:cNvPr id="12" name="Group 52"/>
            <p:cNvGrpSpPr>
              <a:grpSpLocks/>
            </p:cNvGrpSpPr>
            <p:nvPr/>
          </p:nvGrpSpPr>
          <p:grpSpPr bwMode="auto">
            <a:xfrm>
              <a:off x="3468" y="1926"/>
              <a:ext cx="192" cy="213"/>
              <a:chOff x="1344" y="2572"/>
              <a:chExt cx="192" cy="213"/>
            </a:xfrm>
          </p:grpSpPr>
          <p:sp>
            <p:nvSpPr>
              <p:cNvPr id="12323" name="Oval 53"/>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24" name="Text Box 54"/>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5</a:t>
                </a:r>
              </a:p>
            </p:txBody>
          </p:sp>
        </p:grpSp>
        <p:sp>
          <p:nvSpPr>
            <p:cNvPr id="12321" name="Line 55"/>
            <p:cNvSpPr>
              <a:spLocks noChangeShapeType="1"/>
            </p:cNvSpPr>
            <p:nvPr/>
          </p:nvSpPr>
          <p:spPr bwMode="auto">
            <a:xfrm>
              <a:off x="4080" y="2160"/>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322" name="Line 56"/>
            <p:cNvSpPr>
              <a:spLocks noChangeShapeType="1"/>
            </p:cNvSpPr>
            <p:nvPr/>
          </p:nvSpPr>
          <p:spPr bwMode="auto">
            <a:xfrm>
              <a:off x="3749" y="2154"/>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grpSp>
      <p:sp>
        <p:nvSpPr>
          <p:cNvPr id="14" name="Tekstvak 13"/>
          <p:cNvSpPr txBox="1"/>
          <p:nvPr/>
        </p:nvSpPr>
        <p:spPr>
          <a:xfrm>
            <a:off x="277396" y="609430"/>
            <a:ext cx="8658396" cy="461665"/>
          </a:xfrm>
          <a:prstGeom prst="rect">
            <a:avLst/>
          </a:prstGeom>
          <a:noFill/>
        </p:spPr>
        <p:txBody>
          <a:bodyPr wrap="none" rtlCol="0">
            <a:spAutoFit/>
          </a:bodyPr>
          <a:lstStyle/>
          <a:p>
            <a:r>
              <a:rPr lang="nl-BE" sz="2400" b="1" dirty="0" smtClean="0"/>
              <a:t>Toyota </a:t>
            </a:r>
            <a:r>
              <a:rPr lang="nl-BE" sz="2400" b="1" dirty="0" err="1" smtClean="0"/>
              <a:t>Production</a:t>
            </a:r>
            <a:r>
              <a:rPr lang="nl-BE" sz="2400" b="1" dirty="0" smtClean="0"/>
              <a:t> System for services: </a:t>
            </a:r>
            <a:r>
              <a:rPr lang="nl-BE" sz="2400" b="1" dirty="0" err="1" smtClean="0"/>
              <a:t>Vanguard</a:t>
            </a:r>
            <a:r>
              <a:rPr lang="nl-BE" sz="2400" b="1" dirty="0" smtClean="0"/>
              <a:t> </a:t>
            </a:r>
            <a:r>
              <a:rPr lang="nl-BE" sz="2400" b="1" dirty="0" err="1" smtClean="0"/>
              <a:t>method</a:t>
            </a:r>
            <a:endParaRPr lang="nl-BE" sz="2400" b="1" dirty="0"/>
          </a:p>
        </p:txBody>
      </p:sp>
      <p:sp>
        <p:nvSpPr>
          <p:cNvPr id="15" name="Tekstvak 14"/>
          <p:cNvSpPr txBox="1"/>
          <p:nvPr/>
        </p:nvSpPr>
        <p:spPr>
          <a:xfrm>
            <a:off x="44918" y="2344428"/>
            <a:ext cx="377026" cy="2308324"/>
          </a:xfrm>
          <a:prstGeom prst="rect">
            <a:avLst/>
          </a:prstGeom>
          <a:noFill/>
        </p:spPr>
        <p:txBody>
          <a:bodyPr wrap="none" rtlCol="0">
            <a:spAutoFit/>
          </a:bodyPr>
          <a:lstStyle/>
          <a:p>
            <a:r>
              <a:rPr lang="nl-BE" dirty="0" smtClean="0"/>
              <a:t>C</a:t>
            </a:r>
          </a:p>
          <a:p>
            <a:r>
              <a:rPr lang="nl-BE" dirty="0" smtClean="0"/>
              <a:t>U</a:t>
            </a:r>
          </a:p>
          <a:p>
            <a:r>
              <a:rPr lang="nl-BE" dirty="0" smtClean="0"/>
              <a:t>S</a:t>
            </a:r>
          </a:p>
          <a:p>
            <a:r>
              <a:rPr lang="nl-BE" dirty="0" smtClean="0"/>
              <a:t>T</a:t>
            </a:r>
          </a:p>
          <a:p>
            <a:r>
              <a:rPr lang="nl-BE" dirty="0" smtClean="0"/>
              <a:t>O</a:t>
            </a:r>
          </a:p>
          <a:p>
            <a:r>
              <a:rPr lang="nl-BE" dirty="0" smtClean="0"/>
              <a:t>M</a:t>
            </a:r>
          </a:p>
          <a:p>
            <a:r>
              <a:rPr lang="nl-BE" dirty="0" smtClean="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174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grpSp>
        <p:nvGrpSpPr>
          <p:cNvPr id="17" name="Groep 16"/>
          <p:cNvGrpSpPr/>
          <p:nvPr/>
        </p:nvGrpSpPr>
        <p:grpSpPr>
          <a:xfrm>
            <a:off x="4641826" y="4239582"/>
            <a:ext cx="4529470" cy="1938992"/>
            <a:chOff x="4641826" y="4239582"/>
            <a:chExt cx="4529470" cy="1938992"/>
          </a:xfrm>
        </p:grpSpPr>
        <p:sp>
          <p:nvSpPr>
            <p:cNvPr id="13" name="Rechthoek 12"/>
            <p:cNvSpPr/>
            <p:nvPr/>
          </p:nvSpPr>
          <p:spPr>
            <a:xfrm>
              <a:off x="5393839" y="4239582"/>
              <a:ext cx="3777457" cy="1938992"/>
            </a:xfrm>
            <a:prstGeom prst="rect">
              <a:avLst/>
            </a:prstGeom>
          </p:spPr>
          <p:txBody>
            <a:bodyPr wrap="square">
              <a:spAutoFit/>
            </a:bodyPr>
            <a:lstStyle/>
            <a:p>
              <a:r>
                <a:rPr lang="en-US" sz="1200" dirty="0"/>
                <a:t>John </a:t>
              </a:r>
              <a:r>
                <a:rPr lang="en-US" sz="1200" dirty="0" err="1"/>
                <a:t>Seddon</a:t>
              </a:r>
              <a:r>
                <a:rPr lang="en-US" sz="1200" dirty="0"/>
                <a:t> is an occupational psychologist, researcher, professor, management thinker and leading global authority on change, </a:t>
              </a:r>
              <a:r>
                <a:rPr lang="en-US" sz="1200" dirty="0" err="1"/>
                <a:t>specialising</a:t>
              </a:r>
              <a:r>
                <a:rPr lang="en-US" sz="1200" dirty="0"/>
                <a:t> in the service industry. </a:t>
              </a:r>
              <a:r>
                <a:rPr lang="en-US" sz="1200" dirty="0" smtClean="0"/>
                <a:t>He has </a:t>
              </a:r>
              <a:r>
                <a:rPr lang="en-US" sz="1200" dirty="0"/>
                <a:t>published five books. In his 2008 book, Systems Thinking in the Public Sector, he provided a criticism of the UK Government reform </a:t>
              </a:r>
              <a:r>
                <a:rPr lang="en-US" sz="1200" dirty="0" err="1"/>
                <a:t>programme</a:t>
              </a:r>
              <a:r>
                <a:rPr lang="en-US" sz="1200" dirty="0"/>
                <a:t> and advocated its replacement by systems </a:t>
              </a:r>
              <a:r>
                <a:rPr lang="en-US" sz="1200" dirty="0" smtClean="0"/>
                <a:t>thinking. </a:t>
              </a:r>
              <a:r>
                <a:rPr lang="en-US" sz="1200" dirty="0" err="1" smtClean="0"/>
                <a:t>Seddon</a:t>
              </a:r>
              <a:r>
                <a:rPr lang="en-US" sz="1200" dirty="0" smtClean="0"/>
                <a:t> </a:t>
              </a:r>
              <a:r>
                <a:rPr lang="en-US" sz="1200" dirty="0"/>
                <a:t>won the first Management Innovation Prize for 'Reinventing Leadership' in October 2010</a:t>
              </a:r>
              <a:r>
                <a:rPr lang="en-US" sz="1200" dirty="0" smtClean="0"/>
                <a:t>. He conceived the Vanguard method.</a:t>
              </a:r>
              <a:endParaRPr lang="nl-BE" sz="1200"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1826" y="5209078"/>
              <a:ext cx="752013" cy="882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1969934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dirty="0" smtClean="0"/>
              <a:t>#</a:t>
            </a:r>
            <a:r>
              <a:rPr lang="cs-CZ" b="1" noProof="0" dirty="0" smtClean="0"/>
              <a:t>4</a:t>
            </a:r>
            <a:r>
              <a:rPr lang="en-GB" b="1" noProof="0" dirty="0" smtClean="0"/>
              <a:t/>
            </a:r>
            <a:br>
              <a:rPr lang="en-GB" b="1" noProof="0" dirty="0" smtClean="0"/>
            </a:br>
            <a:r>
              <a:rPr lang="en-GB" sz="3200" b="1" noProof="0" dirty="0" smtClean="0"/>
              <a:t> </a:t>
            </a:r>
            <a:r>
              <a:rPr lang="en-GB" sz="2800" b="1" dirty="0" smtClean="0"/>
              <a:t>The Nature of Public Organisations: Paradigm shift from simple tasks in complex organisations with top down hierarchies to complex tasks in simple organisations with self-steering</a:t>
            </a:r>
            <a:endParaRPr lang="en-GB" sz="3600" noProof="0" dirty="0"/>
          </a:p>
        </p:txBody>
      </p:sp>
      <p:sp>
        <p:nvSpPr>
          <p:cNvPr id="4" name="Podnadpis 3"/>
          <p:cNvSpPr>
            <a:spLocks noGrp="1"/>
          </p:cNvSpPr>
          <p:nvPr>
            <p:ph type="subTitle" idx="1"/>
          </p:nvPr>
        </p:nvSpPr>
        <p:spPr>
          <a:xfrm>
            <a:off x="611560" y="3886200"/>
            <a:ext cx="7992888" cy="2567136"/>
          </a:xfrm>
        </p:spPr>
        <p:txBody>
          <a:bodyPr>
            <a:normAutofit fontScale="77500" lnSpcReduction="20000"/>
          </a:bodyPr>
          <a:lstStyle/>
          <a:p>
            <a:r>
              <a:rPr lang="en-GB" dirty="0" smtClean="0">
                <a:solidFill>
                  <a:schemeClr val="tx1"/>
                </a:solidFill>
              </a:rPr>
              <a:t>Hierarchical public organisations are complex and closed systems providing simple services. In a stable and </a:t>
            </a:r>
            <a:r>
              <a:rPr lang="en-GB" dirty="0" err="1" smtClean="0">
                <a:solidFill>
                  <a:schemeClr val="tx1"/>
                </a:solidFill>
              </a:rPr>
              <a:t>predictible</a:t>
            </a:r>
            <a:r>
              <a:rPr lang="en-GB" dirty="0" smtClean="0">
                <a:solidFill>
                  <a:schemeClr val="tx1"/>
                </a:solidFill>
              </a:rPr>
              <a:t> environment they can be effective and efficient. In reality they often fail to integrate services. Self-steering learning organisations are simple and open systems capable of producing complex services. Double-loop learning enables them to cope with the VUCA environment.</a:t>
            </a:r>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Take</a:t>
            </a:r>
            <a:r>
              <a:rPr lang="cs-CZ" dirty="0" smtClean="0"/>
              <a:t> </a:t>
            </a:r>
            <a:r>
              <a:rPr lang="cs-CZ" dirty="0" err="1" smtClean="0"/>
              <a:t>aways</a:t>
            </a:r>
            <a:endParaRPr lang="en-GB" dirty="0"/>
          </a:p>
        </p:txBody>
      </p:sp>
      <p:sp>
        <p:nvSpPr>
          <p:cNvPr id="5" name="Zástupný symbol pro text 4"/>
          <p:cNvSpPr>
            <a:spLocks noGrp="1"/>
          </p:cNvSpPr>
          <p:nvPr>
            <p:ph type="body" idx="1"/>
          </p:nvPr>
        </p:nvSpPr>
        <p:spPr/>
        <p:txBody>
          <a:bodyPr/>
          <a:lstStyle/>
          <a:p>
            <a:r>
              <a:rPr lang="cs-CZ" dirty="0" err="1" smtClean="0"/>
              <a:t>Bureaucratic</a:t>
            </a:r>
            <a:r>
              <a:rPr lang="cs-CZ" dirty="0" smtClean="0"/>
              <a:t>	</a:t>
            </a:r>
            <a:endParaRPr lang="en-GB" dirty="0"/>
          </a:p>
        </p:txBody>
      </p:sp>
      <p:sp>
        <p:nvSpPr>
          <p:cNvPr id="6" name="Zástupný symbol pro obsah 5"/>
          <p:cNvSpPr>
            <a:spLocks noGrp="1"/>
          </p:cNvSpPr>
          <p:nvPr>
            <p:ph sz="half" idx="2"/>
          </p:nvPr>
        </p:nvSpPr>
        <p:spPr/>
        <p:txBody>
          <a:bodyPr>
            <a:normAutofit fontScale="92500"/>
          </a:bodyPr>
          <a:lstStyle/>
          <a:p>
            <a:r>
              <a:rPr lang="cs-CZ" dirty="0" smtClean="0"/>
              <a:t>Max </a:t>
            </a:r>
            <a:r>
              <a:rPr lang="cs-CZ" dirty="0" err="1" smtClean="0"/>
              <a:t>division</a:t>
            </a:r>
            <a:r>
              <a:rPr lang="cs-CZ" dirty="0" smtClean="0"/>
              <a:t> </a:t>
            </a:r>
            <a:r>
              <a:rPr lang="cs-CZ" dirty="0" err="1" smtClean="0"/>
              <a:t>of</a:t>
            </a:r>
            <a:r>
              <a:rPr lang="cs-CZ" dirty="0" smtClean="0"/>
              <a:t> </a:t>
            </a:r>
            <a:r>
              <a:rPr lang="cs-CZ" dirty="0" err="1" smtClean="0"/>
              <a:t>operations</a:t>
            </a:r>
            <a:r>
              <a:rPr lang="cs-CZ" dirty="0" smtClean="0"/>
              <a:t> </a:t>
            </a:r>
            <a:r>
              <a:rPr lang="cs-CZ" dirty="0" err="1" smtClean="0"/>
              <a:t>into</a:t>
            </a:r>
            <a:r>
              <a:rPr lang="cs-CZ" dirty="0" smtClean="0"/>
              <a:t> </a:t>
            </a:r>
            <a:r>
              <a:rPr lang="cs-CZ" dirty="0" err="1" smtClean="0"/>
              <a:t>simple</a:t>
            </a:r>
            <a:r>
              <a:rPr lang="cs-CZ" dirty="0" smtClean="0"/>
              <a:t> </a:t>
            </a:r>
            <a:r>
              <a:rPr lang="cs-CZ" dirty="0" err="1" smtClean="0"/>
              <a:t>tasks</a:t>
            </a:r>
            <a:r>
              <a:rPr lang="cs-CZ" dirty="0" smtClean="0"/>
              <a:t> in </a:t>
            </a:r>
            <a:r>
              <a:rPr lang="cs-CZ" dirty="0" err="1" smtClean="0"/>
              <a:t>separate</a:t>
            </a:r>
            <a:r>
              <a:rPr lang="cs-CZ" dirty="0" smtClean="0"/>
              <a:t> </a:t>
            </a:r>
            <a:r>
              <a:rPr lang="cs-CZ" dirty="0" err="1" smtClean="0"/>
              <a:t>units</a:t>
            </a:r>
            <a:r>
              <a:rPr lang="cs-CZ" dirty="0" smtClean="0"/>
              <a:t> =&gt; </a:t>
            </a:r>
            <a:r>
              <a:rPr lang="cs-CZ" dirty="0" err="1" smtClean="0"/>
              <a:t>complex</a:t>
            </a:r>
            <a:r>
              <a:rPr lang="cs-CZ" dirty="0" smtClean="0"/>
              <a:t> </a:t>
            </a:r>
            <a:r>
              <a:rPr lang="cs-CZ" dirty="0" err="1" smtClean="0"/>
              <a:t>structure</a:t>
            </a:r>
            <a:r>
              <a:rPr lang="cs-CZ" dirty="0" smtClean="0"/>
              <a:t>, </a:t>
            </a:r>
            <a:r>
              <a:rPr lang="cs-CZ" dirty="0" err="1" smtClean="0"/>
              <a:t>simple</a:t>
            </a:r>
            <a:r>
              <a:rPr lang="cs-CZ" dirty="0" smtClean="0"/>
              <a:t> </a:t>
            </a:r>
            <a:r>
              <a:rPr lang="cs-CZ" dirty="0" err="1" smtClean="0"/>
              <a:t>tasks</a:t>
            </a:r>
            <a:endParaRPr lang="cs-CZ" dirty="0" smtClean="0"/>
          </a:p>
          <a:p>
            <a:r>
              <a:rPr lang="cs-CZ" dirty="0" err="1" smtClean="0"/>
              <a:t>Regulation</a:t>
            </a:r>
            <a:r>
              <a:rPr lang="cs-CZ" dirty="0" smtClean="0"/>
              <a:t> </a:t>
            </a:r>
            <a:r>
              <a:rPr lang="cs-CZ" dirty="0" err="1" smtClean="0"/>
              <a:t>separated</a:t>
            </a:r>
            <a:r>
              <a:rPr lang="cs-CZ" dirty="0" smtClean="0"/>
              <a:t> =&gt; </a:t>
            </a:r>
            <a:r>
              <a:rPr lang="cs-CZ" dirty="0" err="1" smtClean="0"/>
              <a:t>regulation</a:t>
            </a:r>
            <a:r>
              <a:rPr lang="cs-CZ" dirty="0" smtClean="0"/>
              <a:t> </a:t>
            </a:r>
            <a:r>
              <a:rPr lang="cs-CZ" dirty="0" err="1" smtClean="0"/>
              <a:t>of</a:t>
            </a:r>
            <a:r>
              <a:rPr lang="cs-CZ" dirty="0" smtClean="0"/>
              <a:t> </a:t>
            </a:r>
            <a:r>
              <a:rPr lang="cs-CZ" dirty="0" err="1" smtClean="0"/>
              <a:t>service</a:t>
            </a:r>
            <a:r>
              <a:rPr lang="cs-CZ" dirty="0" smtClean="0"/>
              <a:t> </a:t>
            </a:r>
            <a:r>
              <a:rPr lang="cs-CZ" dirty="0" err="1" smtClean="0"/>
              <a:t>providers</a:t>
            </a:r>
            <a:endParaRPr lang="cs-CZ" dirty="0" smtClean="0"/>
          </a:p>
          <a:p>
            <a:r>
              <a:rPr lang="cs-CZ" dirty="0" err="1" smtClean="0"/>
              <a:t>Inside</a:t>
            </a:r>
            <a:r>
              <a:rPr lang="cs-CZ" dirty="0" smtClean="0"/>
              <a:t>-</a:t>
            </a:r>
            <a:r>
              <a:rPr lang="cs-CZ" dirty="0" err="1" smtClean="0"/>
              <a:t>out</a:t>
            </a:r>
            <a:endParaRPr lang="cs-CZ" dirty="0" smtClean="0"/>
          </a:p>
          <a:p>
            <a:r>
              <a:rPr lang="cs-CZ" dirty="0" err="1" smtClean="0"/>
              <a:t>Coersive</a:t>
            </a:r>
            <a:r>
              <a:rPr lang="cs-CZ" dirty="0" smtClean="0"/>
              <a:t> </a:t>
            </a:r>
            <a:r>
              <a:rPr lang="cs-CZ" dirty="0" err="1" smtClean="0"/>
              <a:t>or</a:t>
            </a:r>
            <a:r>
              <a:rPr lang="cs-CZ" dirty="0" smtClean="0"/>
              <a:t> </a:t>
            </a:r>
            <a:r>
              <a:rPr lang="cs-CZ" dirty="0" err="1" smtClean="0"/>
              <a:t>empirical</a:t>
            </a:r>
            <a:r>
              <a:rPr lang="cs-CZ" dirty="0" smtClean="0"/>
              <a:t>-</a:t>
            </a:r>
            <a:r>
              <a:rPr lang="cs-CZ" dirty="0" err="1" smtClean="0"/>
              <a:t>rational</a:t>
            </a:r>
            <a:r>
              <a:rPr lang="cs-CZ" dirty="0" smtClean="0"/>
              <a:t> </a:t>
            </a:r>
            <a:r>
              <a:rPr lang="cs-CZ" dirty="0" err="1" smtClean="0"/>
              <a:t>strategy</a:t>
            </a:r>
            <a:r>
              <a:rPr lang="cs-CZ" dirty="0" smtClean="0"/>
              <a:t> </a:t>
            </a:r>
            <a:r>
              <a:rPr lang="cs-CZ" dirty="0" err="1" smtClean="0"/>
              <a:t>for</a:t>
            </a:r>
            <a:r>
              <a:rPr lang="cs-CZ" dirty="0" smtClean="0"/>
              <a:t> </a:t>
            </a:r>
            <a:r>
              <a:rPr lang="cs-CZ" dirty="0" err="1" smtClean="0"/>
              <a:t>change</a:t>
            </a:r>
            <a:r>
              <a:rPr lang="cs-CZ" dirty="0" smtClean="0"/>
              <a:t> (</a:t>
            </a:r>
            <a:r>
              <a:rPr lang="cs-CZ" dirty="0" err="1" smtClean="0"/>
              <a:t>change</a:t>
            </a:r>
            <a:r>
              <a:rPr lang="cs-CZ" dirty="0" smtClean="0"/>
              <a:t> team </a:t>
            </a:r>
            <a:r>
              <a:rPr lang="cs-CZ" dirty="0" err="1" smtClean="0"/>
              <a:t>prepares</a:t>
            </a:r>
            <a:r>
              <a:rPr lang="cs-CZ" dirty="0" smtClean="0"/>
              <a:t> </a:t>
            </a:r>
            <a:r>
              <a:rPr lang="cs-CZ" dirty="0" err="1" smtClean="0"/>
              <a:t>the</a:t>
            </a:r>
            <a:r>
              <a:rPr lang="cs-CZ" dirty="0" smtClean="0"/>
              <a:t> </a:t>
            </a:r>
            <a:r>
              <a:rPr lang="cs-CZ" dirty="0" err="1" smtClean="0"/>
              <a:t>change</a:t>
            </a:r>
            <a:r>
              <a:rPr lang="cs-CZ" dirty="0" smtClean="0"/>
              <a:t>).</a:t>
            </a:r>
            <a:endParaRPr lang="en-GB" dirty="0"/>
          </a:p>
        </p:txBody>
      </p:sp>
      <p:sp>
        <p:nvSpPr>
          <p:cNvPr id="7" name="Zástupný symbol pro text 6"/>
          <p:cNvSpPr>
            <a:spLocks noGrp="1"/>
          </p:cNvSpPr>
          <p:nvPr>
            <p:ph type="body" sz="quarter" idx="3"/>
          </p:nvPr>
        </p:nvSpPr>
        <p:spPr/>
        <p:txBody>
          <a:bodyPr/>
          <a:lstStyle/>
          <a:p>
            <a:r>
              <a:rPr lang="cs-CZ" dirty="0" err="1" smtClean="0"/>
              <a:t>Flexible</a:t>
            </a:r>
            <a:endParaRPr lang="en-GB" dirty="0"/>
          </a:p>
        </p:txBody>
      </p:sp>
      <p:sp>
        <p:nvSpPr>
          <p:cNvPr id="8" name="Zástupný symbol pro obsah 7"/>
          <p:cNvSpPr>
            <a:spLocks noGrp="1"/>
          </p:cNvSpPr>
          <p:nvPr>
            <p:ph sz="quarter" idx="4"/>
          </p:nvPr>
        </p:nvSpPr>
        <p:spPr/>
        <p:txBody>
          <a:bodyPr>
            <a:normAutofit fontScale="92500" lnSpcReduction="10000"/>
          </a:bodyPr>
          <a:lstStyle/>
          <a:p>
            <a:r>
              <a:rPr lang="cs-CZ" dirty="0" smtClean="0"/>
              <a:t>As many </a:t>
            </a:r>
            <a:r>
              <a:rPr lang="cs-CZ" dirty="0" err="1" smtClean="0"/>
              <a:t>operational</a:t>
            </a:r>
            <a:r>
              <a:rPr lang="cs-CZ" dirty="0" smtClean="0"/>
              <a:t> </a:t>
            </a:r>
            <a:r>
              <a:rPr lang="cs-CZ" dirty="0" err="1" smtClean="0"/>
              <a:t>task</a:t>
            </a:r>
            <a:r>
              <a:rPr lang="cs-CZ" dirty="0" smtClean="0"/>
              <a:t> as </a:t>
            </a:r>
            <a:r>
              <a:rPr lang="cs-CZ" dirty="0" err="1" smtClean="0"/>
              <a:t>possible</a:t>
            </a:r>
            <a:r>
              <a:rPr lang="cs-CZ" dirty="0" smtClean="0"/>
              <a:t> </a:t>
            </a:r>
            <a:r>
              <a:rPr lang="cs-CZ" dirty="0" err="1" smtClean="0"/>
              <a:t>together</a:t>
            </a:r>
            <a:r>
              <a:rPr lang="cs-CZ" dirty="0" smtClean="0"/>
              <a:t> in </a:t>
            </a:r>
            <a:r>
              <a:rPr lang="cs-CZ" dirty="0" err="1" smtClean="0"/>
              <a:t>one</a:t>
            </a:r>
            <a:r>
              <a:rPr lang="cs-CZ" dirty="0" smtClean="0"/>
              <a:t> single team. =&gt; </a:t>
            </a:r>
            <a:r>
              <a:rPr lang="cs-CZ" dirty="0" err="1" smtClean="0"/>
              <a:t>Simple</a:t>
            </a:r>
            <a:r>
              <a:rPr lang="cs-CZ" dirty="0" smtClean="0"/>
              <a:t> </a:t>
            </a:r>
            <a:r>
              <a:rPr lang="cs-CZ" dirty="0" err="1" smtClean="0"/>
              <a:t>structure</a:t>
            </a:r>
            <a:r>
              <a:rPr lang="cs-CZ" dirty="0" smtClean="0"/>
              <a:t>, </a:t>
            </a:r>
            <a:r>
              <a:rPr lang="cs-CZ" dirty="0" err="1" smtClean="0"/>
              <a:t>complex</a:t>
            </a:r>
            <a:r>
              <a:rPr lang="cs-CZ" dirty="0" smtClean="0"/>
              <a:t> </a:t>
            </a:r>
            <a:r>
              <a:rPr lang="cs-CZ" dirty="0" err="1" smtClean="0"/>
              <a:t>tasks</a:t>
            </a:r>
            <a:r>
              <a:rPr lang="cs-CZ" dirty="0" smtClean="0"/>
              <a:t>.</a:t>
            </a:r>
          </a:p>
          <a:p>
            <a:r>
              <a:rPr lang="cs-CZ" dirty="0" err="1" smtClean="0"/>
              <a:t>Regulation</a:t>
            </a:r>
            <a:r>
              <a:rPr lang="cs-CZ" dirty="0" smtClean="0"/>
              <a:t> </a:t>
            </a:r>
            <a:r>
              <a:rPr lang="cs-CZ" dirty="0" err="1" smtClean="0"/>
              <a:t>integrated</a:t>
            </a:r>
            <a:r>
              <a:rPr lang="cs-CZ" dirty="0" smtClean="0"/>
              <a:t>: </a:t>
            </a:r>
            <a:r>
              <a:rPr lang="cs-CZ" dirty="0" err="1" smtClean="0"/>
              <a:t>service</a:t>
            </a:r>
            <a:r>
              <a:rPr lang="cs-CZ" dirty="0" smtClean="0"/>
              <a:t> </a:t>
            </a:r>
            <a:r>
              <a:rPr lang="cs-CZ" dirty="0" err="1" smtClean="0"/>
              <a:t>providers</a:t>
            </a:r>
            <a:r>
              <a:rPr lang="cs-CZ" dirty="0" smtClean="0"/>
              <a:t> </a:t>
            </a:r>
            <a:r>
              <a:rPr lang="cs-CZ" dirty="0" err="1" smtClean="0"/>
              <a:t>regulate</a:t>
            </a:r>
            <a:r>
              <a:rPr lang="cs-CZ" dirty="0" smtClean="0"/>
              <a:t> in </a:t>
            </a:r>
            <a:r>
              <a:rPr lang="cs-CZ" dirty="0" err="1" smtClean="0"/>
              <a:t>interaction</a:t>
            </a:r>
            <a:r>
              <a:rPr lang="cs-CZ" dirty="0" smtClean="0"/>
              <a:t> </a:t>
            </a:r>
            <a:r>
              <a:rPr lang="cs-CZ" dirty="0" err="1" smtClean="0"/>
              <a:t>with</a:t>
            </a:r>
            <a:r>
              <a:rPr lang="cs-CZ" dirty="0" smtClean="0"/>
              <a:t> </a:t>
            </a:r>
            <a:r>
              <a:rPr lang="cs-CZ" dirty="0" err="1" smtClean="0"/>
              <a:t>service</a:t>
            </a:r>
            <a:r>
              <a:rPr lang="cs-CZ" dirty="0" smtClean="0"/>
              <a:t> </a:t>
            </a:r>
            <a:r>
              <a:rPr lang="cs-CZ" dirty="0" err="1" smtClean="0"/>
              <a:t>users</a:t>
            </a:r>
            <a:r>
              <a:rPr lang="cs-CZ" dirty="0" smtClean="0"/>
              <a:t>.</a:t>
            </a:r>
          </a:p>
          <a:p>
            <a:r>
              <a:rPr lang="cs-CZ" dirty="0" err="1" smtClean="0"/>
              <a:t>Outside</a:t>
            </a:r>
            <a:r>
              <a:rPr lang="cs-CZ" dirty="0" smtClean="0"/>
              <a:t>-in</a:t>
            </a:r>
          </a:p>
          <a:p>
            <a:r>
              <a:rPr lang="cs-CZ" dirty="0" smtClean="0"/>
              <a:t>Normative re-</a:t>
            </a:r>
            <a:r>
              <a:rPr lang="cs-CZ" dirty="0" err="1" smtClean="0"/>
              <a:t>education</a:t>
            </a:r>
            <a:r>
              <a:rPr lang="cs-CZ" dirty="0" smtClean="0"/>
              <a:t> </a:t>
            </a:r>
            <a:r>
              <a:rPr lang="cs-CZ" dirty="0" err="1" smtClean="0"/>
              <a:t>strategy</a:t>
            </a:r>
            <a:r>
              <a:rPr lang="cs-CZ" dirty="0" smtClean="0"/>
              <a:t> </a:t>
            </a:r>
            <a:r>
              <a:rPr lang="cs-CZ" dirty="0" err="1" smtClean="0"/>
              <a:t>for</a:t>
            </a:r>
            <a:r>
              <a:rPr lang="cs-CZ" dirty="0" smtClean="0"/>
              <a:t> </a:t>
            </a:r>
            <a:r>
              <a:rPr lang="cs-CZ" dirty="0" err="1" smtClean="0"/>
              <a:t>change</a:t>
            </a:r>
            <a:r>
              <a:rPr lang="cs-CZ" dirty="0" smtClean="0"/>
              <a:t> (</a:t>
            </a:r>
            <a:r>
              <a:rPr lang="cs-CZ" dirty="0" err="1" smtClean="0"/>
              <a:t>everybody</a:t>
            </a:r>
            <a:r>
              <a:rPr lang="cs-CZ" dirty="0" smtClean="0"/>
              <a:t> </a:t>
            </a:r>
            <a:r>
              <a:rPr lang="cs-CZ" dirty="0" err="1" smtClean="0"/>
              <a:t>experiments</a:t>
            </a:r>
            <a:r>
              <a:rPr lang="cs-CZ" dirty="0" smtClean="0"/>
              <a:t> </a:t>
            </a:r>
            <a:r>
              <a:rPr lang="cs-CZ" dirty="0" err="1" smtClean="0"/>
              <a:t>with</a:t>
            </a:r>
            <a:r>
              <a:rPr lang="cs-CZ" dirty="0" smtClean="0"/>
              <a:t> </a:t>
            </a:r>
            <a:r>
              <a:rPr lang="cs-CZ" dirty="0" err="1" smtClean="0"/>
              <a:t>perfection</a:t>
            </a:r>
            <a:r>
              <a:rPr lang="cs-CZ" dirty="0" smtClean="0"/>
              <a:t>)</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dirty="0" smtClean="0"/>
              <a:t>#</a:t>
            </a:r>
            <a:r>
              <a:rPr lang="cs-CZ" b="1" noProof="0" dirty="0" smtClean="0"/>
              <a:t>5</a:t>
            </a:r>
            <a:r>
              <a:rPr lang="en-GB" b="1" noProof="0" dirty="0" smtClean="0"/>
              <a:t/>
            </a:r>
            <a:br>
              <a:rPr lang="en-GB" b="1" noProof="0" dirty="0" smtClean="0"/>
            </a:br>
            <a:r>
              <a:rPr lang="en-GB" sz="3200" b="1" noProof="0" dirty="0" smtClean="0"/>
              <a:t> </a:t>
            </a:r>
            <a:r>
              <a:rPr lang="en-GB" sz="3100" b="1" dirty="0" smtClean="0"/>
              <a:t>Motivation of Staff: Paradigm shift from stress on external motivators to creating environment that keeps internalised motivation of people.</a:t>
            </a:r>
            <a:endParaRPr lang="en-GB" sz="3600" noProof="0" dirty="0"/>
          </a:p>
        </p:txBody>
      </p:sp>
      <p:sp>
        <p:nvSpPr>
          <p:cNvPr id="4" name="Podnadpis 3"/>
          <p:cNvSpPr>
            <a:spLocks noGrp="1"/>
          </p:cNvSpPr>
          <p:nvPr>
            <p:ph type="subTitle" idx="1"/>
          </p:nvPr>
        </p:nvSpPr>
        <p:spPr>
          <a:xfrm>
            <a:off x="467544" y="3212976"/>
            <a:ext cx="8280920" cy="3168352"/>
          </a:xfrm>
        </p:spPr>
        <p:txBody>
          <a:bodyPr>
            <a:normAutofit fontScale="85000" lnSpcReduction="20000"/>
          </a:bodyPr>
          <a:lstStyle/>
          <a:p>
            <a:r>
              <a:rPr lang="en-GB" dirty="0" smtClean="0">
                <a:solidFill>
                  <a:schemeClr val="tx1"/>
                </a:solidFill>
              </a:rPr>
              <a:t>For most jobs (with exception of routine manual work) internalised motivation is more effective than externalised motivators (sticks and carrots, SMART goals). For internalised motivation people need </a:t>
            </a:r>
            <a:r>
              <a:rPr lang="en-GB" b="1" dirty="0" smtClean="0">
                <a:solidFill>
                  <a:schemeClr val="tx1"/>
                </a:solidFill>
              </a:rPr>
              <a:t>autonomy</a:t>
            </a:r>
            <a:r>
              <a:rPr lang="en-GB" dirty="0" smtClean="0">
                <a:solidFill>
                  <a:schemeClr val="tx1"/>
                </a:solidFill>
              </a:rPr>
              <a:t> to self-organise; </a:t>
            </a:r>
            <a:r>
              <a:rPr lang="en-GB" b="1" dirty="0" smtClean="0">
                <a:solidFill>
                  <a:schemeClr val="tx1"/>
                </a:solidFill>
              </a:rPr>
              <a:t>mastery</a:t>
            </a:r>
            <a:r>
              <a:rPr lang="en-GB" dirty="0" smtClean="0">
                <a:solidFill>
                  <a:schemeClr val="tx1"/>
                </a:solidFill>
              </a:rPr>
              <a:t> (possibility to do a good job) and relatedness to a higher </a:t>
            </a:r>
            <a:r>
              <a:rPr lang="en-GB" b="1" dirty="0" smtClean="0">
                <a:solidFill>
                  <a:schemeClr val="tx1"/>
                </a:solidFill>
              </a:rPr>
              <a:t>purpose</a:t>
            </a:r>
            <a:r>
              <a:rPr lang="en-GB" dirty="0" smtClean="0">
                <a:solidFill>
                  <a:schemeClr val="tx1"/>
                </a:solidFill>
              </a:rPr>
              <a:t>. Introducing external motivators ruins internalised motivation. Idea of SMART objectives is just a consultants’ folklore, not a concept backed by science to manage organisations or countries.</a:t>
            </a:r>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491880" y="548680"/>
            <a:ext cx="4680520" cy="5760640"/>
          </a:xfrm>
        </p:spPr>
        <p:txBody>
          <a:bodyPr>
            <a:noAutofit/>
          </a:bodyPr>
          <a:lstStyle/>
          <a:p>
            <a:pPr marL="0" algn="just">
              <a:buNone/>
            </a:pPr>
            <a:endParaRPr lang="cs-CZ" sz="1800" i="1" dirty="0"/>
          </a:p>
          <a:p>
            <a:endParaRPr lang="en-GB" dirty="0"/>
          </a:p>
        </p:txBody>
      </p:sp>
      <p:cxnSp>
        <p:nvCxnSpPr>
          <p:cNvPr id="6" name="Přímá spojovací čára 5"/>
          <p:cNvCxnSpPr/>
          <p:nvPr/>
        </p:nvCxnSpPr>
        <p:spPr>
          <a:xfrm>
            <a:off x="3131840" y="548680"/>
            <a:ext cx="0" cy="5832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971600" y="548680"/>
            <a:ext cx="1800200" cy="1938992"/>
          </a:xfrm>
          <a:prstGeom prst="rect">
            <a:avLst/>
          </a:prstGeom>
          <a:noFill/>
        </p:spPr>
        <p:txBody>
          <a:bodyPr wrap="square" rtlCol="0">
            <a:spAutoFit/>
          </a:bodyPr>
          <a:lstStyle/>
          <a:p>
            <a:pPr algn="r"/>
            <a:r>
              <a:rPr lang="cs-CZ" sz="2400" b="1" dirty="0" err="1" smtClean="0"/>
              <a:t>Flow</a:t>
            </a:r>
            <a:r>
              <a:rPr lang="cs-CZ" sz="2400" b="1" dirty="0" smtClean="0"/>
              <a:t> </a:t>
            </a:r>
            <a:r>
              <a:rPr lang="cs-CZ" sz="2400" b="1" dirty="0" err="1" smtClean="0"/>
              <a:t>is</a:t>
            </a:r>
            <a:r>
              <a:rPr lang="cs-CZ" sz="2400" b="1" dirty="0" smtClean="0"/>
              <a:t> </a:t>
            </a:r>
            <a:r>
              <a:rPr lang="cs-CZ" sz="2400" b="1" dirty="0" err="1" smtClean="0"/>
              <a:t>closely</a:t>
            </a:r>
            <a:r>
              <a:rPr lang="cs-CZ" sz="2400" b="1" dirty="0" smtClean="0"/>
              <a:t> </a:t>
            </a:r>
            <a:r>
              <a:rPr lang="cs-CZ" sz="2400" b="1" dirty="0" err="1" smtClean="0"/>
              <a:t>connected</a:t>
            </a:r>
            <a:r>
              <a:rPr lang="cs-CZ" sz="2400" b="1" dirty="0" smtClean="0"/>
              <a:t> to </a:t>
            </a:r>
            <a:r>
              <a:rPr lang="cs-CZ" sz="2400" b="1" dirty="0" err="1" smtClean="0"/>
              <a:t>intrinsic</a:t>
            </a:r>
            <a:r>
              <a:rPr lang="cs-CZ" sz="2400" b="1" dirty="0" smtClean="0"/>
              <a:t> </a:t>
            </a:r>
            <a:r>
              <a:rPr lang="cs-CZ" sz="2400" b="1" dirty="0" err="1" smtClean="0"/>
              <a:t>motivation</a:t>
            </a:r>
            <a:endParaRPr lang="en-GB" sz="2400" b="1" dirty="0"/>
          </a:p>
        </p:txBody>
      </p:sp>
      <p:sp>
        <p:nvSpPr>
          <p:cNvPr id="8" name="TextovéPole 7"/>
          <p:cNvSpPr txBox="1"/>
          <p:nvPr/>
        </p:nvSpPr>
        <p:spPr>
          <a:xfrm>
            <a:off x="3491880" y="548680"/>
            <a:ext cx="4752528" cy="5262979"/>
          </a:xfrm>
          <a:prstGeom prst="rect">
            <a:avLst/>
          </a:prstGeom>
          <a:noFill/>
        </p:spPr>
        <p:txBody>
          <a:bodyPr wrap="square" rtlCol="0">
            <a:spAutoFit/>
          </a:bodyPr>
          <a:lstStyle/>
          <a:p>
            <a:r>
              <a:rPr lang="cs-CZ" sz="2400" b="1" dirty="0" smtClean="0"/>
              <a:t>I</a:t>
            </a:r>
            <a:r>
              <a:rPr lang="en-US" sz="2400" b="1" dirty="0" err="1" smtClean="0"/>
              <a:t>ntrinsic</a:t>
            </a:r>
            <a:r>
              <a:rPr lang="en-US" sz="2400" b="1" dirty="0" smtClean="0"/>
              <a:t> motivation</a:t>
            </a:r>
            <a:r>
              <a:rPr lang="en-US" sz="2400" dirty="0" smtClean="0"/>
              <a:t> is “</a:t>
            </a:r>
            <a:r>
              <a:rPr lang="en-US" sz="2400" i="1" dirty="0" smtClean="0"/>
              <a:t>the natural tendency manifest from birth to seek out challenges, novelty and opportunities to learn”</a:t>
            </a:r>
            <a:r>
              <a:rPr lang="cs-CZ" sz="2400" i="1" dirty="0" smtClean="0"/>
              <a:t>.</a:t>
            </a:r>
            <a:r>
              <a:rPr lang="en-US" sz="2400" i="1" dirty="0" smtClean="0"/>
              <a:t> </a:t>
            </a:r>
          </a:p>
          <a:p>
            <a:endParaRPr lang="cs-CZ" sz="2400" dirty="0" smtClean="0"/>
          </a:p>
          <a:p>
            <a:r>
              <a:rPr lang="cs-CZ" sz="2400" dirty="0" smtClean="0"/>
              <a:t>T</a:t>
            </a:r>
            <a:r>
              <a:rPr lang="en-US" sz="2400" dirty="0" smtClean="0"/>
              <a:t>his natural tendency is easily frustrated if there is no supportive environment for :</a:t>
            </a:r>
          </a:p>
          <a:p>
            <a:pPr lvl="1"/>
            <a:r>
              <a:rPr lang="en-US" sz="2400" b="1" dirty="0" smtClean="0"/>
              <a:t>autonomy</a:t>
            </a:r>
          </a:p>
          <a:p>
            <a:pPr lvl="1"/>
            <a:r>
              <a:rPr lang="en-US" sz="2400" b="1" dirty="0" smtClean="0"/>
              <a:t>mastery</a:t>
            </a:r>
            <a:r>
              <a:rPr lang="en-US" sz="2400" dirty="0" smtClean="0"/>
              <a:t> (feel effective)</a:t>
            </a:r>
          </a:p>
          <a:p>
            <a:pPr lvl="1"/>
            <a:r>
              <a:rPr lang="en-US" sz="2400" b="1" dirty="0" smtClean="0"/>
              <a:t>relatedness/belonging</a:t>
            </a:r>
            <a:r>
              <a:rPr lang="cs-CZ" sz="2400" b="1" dirty="0" smtClean="0"/>
              <a:t>/</a:t>
            </a:r>
            <a:r>
              <a:rPr lang="cs-CZ" sz="2400" b="1" dirty="0" err="1" smtClean="0"/>
              <a:t>purpose</a:t>
            </a:r>
            <a:endParaRPr lang="cs-CZ" sz="2400" b="1" dirty="0" smtClean="0"/>
          </a:p>
          <a:p>
            <a:pPr lvl="1" algn="r"/>
            <a:endParaRPr lang="cs-CZ" b="1" i="1" dirty="0"/>
          </a:p>
          <a:p>
            <a:pPr lvl="1" algn="r"/>
            <a:endParaRPr lang="cs-CZ" b="1" i="1" dirty="0" smtClean="0"/>
          </a:p>
          <a:p>
            <a:pPr lvl="1" algn="r"/>
            <a:r>
              <a:rPr lang="cs-CZ" i="1" dirty="0" err="1" smtClean="0"/>
              <a:t>See</a:t>
            </a:r>
            <a:r>
              <a:rPr lang="cs-CZ" i="1" dirty="0" smtClean="0"/>
              <a:t> </a:t>
            </a:r>
            <a:r>
              <a:rPr lang="cs-CZ" i="1" dirty="0" err="1" smtClean="0"/>
              <a:t>works</a:t>
            </a:r>
            <a:r>
              <a:rPr lang="cs-CZ" i="1" dirty="0" smtClean="0"/>
              <a:t> </a:t>
            </a:r>
            <a:r>
              <a:rPr lang="cs-CZ" i="1" dirty="0" err="1" smtClean="0"/>
              <a:t>of</a:t>
            </a:r>
            <a:r>
              <a:rPr lang="cs-CZ" i="1" dirty="0" smtClean="0"/>
              <a:t> Deci </a:t>
            </a:r>
            <a:r>
              <a:rPr lang="cs-CZ" i="1" dirty="0" err="1" smtClean="0"/>
              <a:t>and</a:t>
            </a:r>
            <a:r>
              <a:rPr lang="cs-CZ" i="1" dirty="0" smtClean="0"/>
              <a:t> </a:t>
            </a:r>
            <a:r>
              <a:rPr lang="cs-CZ" i="1" dirty="0" err="1" smtClean="0"/>
              <a:t>Ryan</a:t>
            </a:r>
            <a:r>
              <a:rPr lang="cs-CZ" i="1" dirty="0" smtClean="0"/>
              <a:t> on </a:t>
            </a:r>
            <a:r>
              <a:rPr lang="en-US" i="1" dirty="0" smtClean="0"/>
              <a:t>self-determination theory </a:t>
            </a:r>
            <a:endParaRPr lang="en-US" b="1" i="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dirty="0" smtClean="0"/>
              <a:t>#</a:t>
            </a:r>
            <a:r>
              <a:rPr lang="cs-CZ" b="1" noProof="0" dirty="0" smtClean="0"/>
              <a:t>6</a:t>
            </a:r>
            <a:r>
              <a:rPr lang="en-GB" b="1" noProof="0" dirty="0" smtClean="0"/>
              <a:t/>
            </a:r>
            <a:br>
              <a:rPr lang="en-GB" b="1" noProof="0" dirty="0" smtClean="0"/>
            </a:br>
            <a:r>
              <a:rPr lang="en-GB" sz="3200" b="1" noProof="0" dirty="0" smtClean="0"/>
              <a:t> </a:t>
            </a:r>
            <a:r>
              <a:rPr lang="en-GB" sz="2800" b="1" dirty="0" smtClean="0"/>
              <a:t>Accountability: Paradigm shift from accountability overload to accountability for learning</a:t>
            </a:r>
            <a:endParaRPr lang="en-GB" sz="3600" noProof="0" dirty="0"/>
          </a:p>
        </p:txBody>
      </p:sp>
      <p:sp>
        <p:nvSpPr>
          <p:cNvPr id="4" name="Podnadpis 3"/>
          <p:cNvSpPr>
            <a:spLocks noGrp="1"/>
          </p:cNvSpPr>
          <p:nvPr>
            <p:ph type="subTitle" idx="1"/>
          </p:nvPr>
        </p:nvSpPr>
        <p:spPr>
          <a:xfrm>
            <a:off x="395536" y="2852936"/>
            <a:ext cx="8496944" cy="3816424"/>
          </a:xfrm>
        </p:spPr>
        <p:txBody>
          <a:bodyPr>
            <a:normAutofit fontScale="77500" lnSpcReduction="20000"/>
          </a:bodyPr>
          <a:lstStyle/>
          <a:p>
            <a:r>
              <a:rPr lang="en-GB" dirty="0" smtClean="0">
                <a:solidFill>
                  <a:schemeClr val="tx1"/>
                </a:solidFill>
              </a:rPr>
              <a:t>Public organisations has to be accountable for their actions and meeting their purpose. Historically, different aspects of accountability were stressed: </a:t>
            </a:r>
            <a:br>
              <a:rPr lang="en-GB" dirty="0" smtClean="0">
                <a:solidFill>
                  <a:schemeClr val="tx1"/>
                </a:solidFill>
              </a:rPr>
            </a:br>
            <a:r>
              <a:rPr lang="en-GB" b="1" dirty="0" smtClean="0">
                <a:solidFill>
                  <a:schemeClr val="tx1"/>
                </a:solidFill>
              </a:rPr>
              <a:t>Honest and Fair (</a:t>
            </a:r>
            <a:r>
              <a:rPr lang="en-GB" dirty="0" smtClean="0">
                <a:solidFill>
                  <a:schemeClr val="tx1"/>
                </a:solidFill>
              </a:rPr>
              <a:t>Focus on preventing distortion, bias and abuse of office and  on proper  procedures), </a:t>
            </a:r>
            <a:r>
              <a:rPr lang="en-GB" b="1" dirty="0" smtClean="0">
                <a:solidFill>
                  <a:schemeClr val="tx1"/>
                </a:solidFill>
              </a:rPr>
              <a:t>Lean and Purposeful (</a:t>
            </a:r>
            <a:r>
              <a:rPr lang="en-GB" dirty="0" smtClean="0">
                <a:solidFill>
                  <a:schemeClr val="tx1"/>
                </a:solidFill>
              </a:rPr>
              <a:t>Match narrowly defined tasks with resources (time and money) as tightly as possible, cutting any slack) and </a:t>
            </a:r>
            <a:r>
              <a:rPr lang="en-GB" b="1" dirty="0" smtClean="0">
                <a:solidFill>
                  <a:schemeClr val="tx1"/>
                </a:solidFill>
              </a:rPr>
              <a:t>Robust, Resilient, Adaptive </a:t>
            </a:r>
            <a:r>
              <a:rPr lang="en-GB" dirty="0" smtClean="0">
                <a:solidFill>
                  <a:schemeClr val="tx1"/>
                </a:solidFill>
              </a:rPr>
              <a:t>Being able to adapt rapidly to changing environments, to withstand shocks, to keep operating even  in a crisis. These aspects are contradictory and  when not balanced, problems emerge. Good way to maintain balance is to reframe all aspects of accountability by </a:t>
            </a:r>
            <a:r>
              <a:rPr lang="en-GB" b="1" dirty="0" smtClean="0">
                <a:solidFill>
                  <a:schemeClr val="tx1"/>
                </a:solidFill>
              </a:rPr>
              <a:t>accountability for learning.</a:t>
            </a:r>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a:bodyPr>
          <a:lstStyle/>
          <a:p>
            <a:r>
              <a:rPr lang="cs-CZ" b="1" noProof="0" dirty="0" err="1" smtClean="0"/>
              <a:t>End</a:t>
            </a:r>
            <a:r>
              <a:rPr lang="cs-CZ" b="1" noProof="0" dirty="0" smtClean="0"/>
              <a:t> </a:t>
            </a:r>
            <a:r>
              <a:rPr lang="cs-CZ" b="1" noProof="0" dirty="0" err="1" smtClean="0"/>
              <a:t>of</a:t>
            </a:r>
            <a:r>
              <a:rPr lang="cs-CZ" b="1" noProof="0" dirty="0" smtClean="0"/>
              <a:t> </a:t>
            </a:r>
            <a:r>
              <a:rPr lang="cs-CZ" b="1" noProof="0" dirty="0" err="1" smtClean="0"/>
              <a:t>topics</a:t>
            </a:r>
            <a:endParaRPr lang="en-GB" sz="3600" noProof="0" dirty="0"/>
          </a:p>
        </p:txBody>
      </p:sp>
      <p:sp>
        <p:nvSpPr>
          <p:cNvPr id="4" name="Podnadpis 3"/>
          <p:cNvSpPr>
            <a:spLocks noGrp="1"/>
          </p:cNvSpPr>
          <p:nvPr>
            <p:ph type="subTitle" idx="1"/>
          </p:nvPr>
        </p:nvSpPr>
        <p:spPr/>
        <p:txBody>
          <a:bodyPr/>
          <a:lstStyle/>
          <a:p>
            <a:endParaRPr lang="en-GB"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you</a:t>
            </a:r>
            <a:r>
              <a:rPr lang="cs-CZ" dirty="0" smtClean="0"/>
              <a:t> </a:t>
            </a:r>
            <a:r>
              <a:rPr lang="cs-CZ" dirty="0" err="1" smtClean="0"/>
              <a:t>can</a:t>
            </a:r>
            <a:r>
              <a:rPr lang="cs-CZ" dirty="0" smtClean="0"/>
              <a:t> do in </a:t>
            </a:r>
            <a:r>
              <a:rPr lang="cs-CZ" dirty="0" err="1" smtClean="0"/>
              <a:t>next</a:t>
            </a:r>
            <a:r>
              <a:rPr lang="cs-CZ" dirty="0" smtClean="0"/>
              <a:t> </a:t>
            </a:r>
            <a:r>
              <a:rPr lang="cs-CZ" dirty="0" err="1" smtClean="0"/>
              <a:t>days</a:t>
            </a:r>
            <a:endParaRPr lang="en-GB" dirty="0"/>
          </a:p>
        </p:txBody>
      </p:sp>
      <p:sp>
        <p:nvSpPr>
          <p:cNvPr id="3" name="Zástupný symbol pro obsah 2"/>
          <p:cNvSpPr>
            <a:spLocks noGrp="1"/>
          </p:cNvSpPr>
          <p:nvPr>
            <p:ph idx="1"/>
          </p:nvPr>
        </p:nvSpPr>
        <p:spPr/>
        <p:txBody>
          <a:bodyPr>
            <a:normAutofit lnSpcReduction="10000"/>
          </a:bodyPr>
          <a:lstStyle/>
          <a:p>
            <a:r>
              <a:rPr lang="cs-CZ" dirty="0" err="1" smtClean="0"/>
              <a:t>You</a:t>
            </a:r>
            <a:r>
              <a:rPr lang="cs-CZ" dirty="0" smtClean="0"/>
              <a:t> </a:t>
            </a:r>
            <a:r>
              <a:rPr lang="cs-CZ" dirty="0" err="1" smtClean="0"/>
              <a:t>can</a:t>
            </a:r>
            <a:r>
              <a:rPr lang="cs-CZ" dirty="0" smtClean="0"/>
              <a:t> use </a:t>
            </a:r>
            <a:r>
              <a:rPr lang="cs-CZ" dirty="0" err="1" smtClean="0"/>
              <a:t>two</a:t>
            </a:r>
            <a:r>
              <a:rPr lang="cs-CZ" dirty="0" smtClean="0"/>
              <a:t> „</a:t>
            </a:r>
            <a:r>
              <a:rPr lang="cs-CZ" dirty="0" err="1" smtClean="0"/>
              <a:t>jokers</a:t>
            </a:r>
            <a:r>
              <a:rPr lang="cs-CZ" dirty="0" smtClean="0"/>
              <a:t>“ to</a:t>
            </a:r>
          </a:p>
          <a:p>
            <a:pPr lvl="1"/>
            <a:r>
              <a:rPr lang="cs-CZ" dirty="0" err="1" smtClean="0"/>
              <a:t>Submit</a:t>
            </a:r>
            <a:r>
              <a:rPr lang="cs-CZ" dirty="0" smtClean="0"/>
              <a:t> a </a:t>
            </a:r>
            <a:r>
              <a:rPr lang="cs-CZ" dirty="0" err="1" smtClean="0"/>
              <a:t>homework</a:t>
            </a:r>
            <a:r>
              <a:rPr lang="cs-CZ" dirty="0" smtClean="0"/>
              <a:t> </a:t>
            </a:r>
            <a:r>
              <a:rPr lang="cs-CZ" dirty="0" err="1" smtClean="0"/>
              <a:t>you</a:t>
            </a:r>
            <a:r>
              <a:rPr lang="cs-CZ" dirty="0" smtClean="0"/>
              <a:t> </a:t>
            </a:r>
            <a:r>
              <a:rPr lang="cs-CZ" dirty="0" err="1" smtClean="0"/>
              <a:t>have</a:t>
            </a:r>
            <a:r>
              <a:rPr lang="cs-CZ" dirty="0" smtClean="0"/>
              <a:t> </a:t>
            </a:r>
            <a:r>
              <a:rPr lang="cs-CZ" dirty="0" err="1" smtClean="0"/>
              <a:t>ignored</a:t>
            </a:r>
            <a:r>
              <a:rPr lang="cs-CZ" dirty="0" smtClean="0"/>
              <a:t> </a:t>
            </a:r>
          </a:p>
          <a:p>
            <a:pPr lvl="1"/>
            <a:r>
              <a:rPr lang="cs-CZ" dirty="0" err="1" smtClean="0"/>
              <a:t>Submit</a:t>
            </a:r>
            <a:r>
              <a:rPr lang="cs-CZ" dirty="0" smtClean="0"/>
              <a:t> a </a:t>
            </a:r>
            <a:r>
              <a:rPr lang="cs-CZ" dirty="0" err="1" smtClean="0"/>
              <a:t>homework</a:t>
            </a:r>
            <a:r>
              <a:rPr lang="cs-CZ" dirty="0" smtClean="0"/>
              <a:t> to </a:t>
            </a:r>
            <a:r>
              <a:rPr lang="cs-CZ" dirty="0" err="1" smtClean="0"/>
              <a:t>get</a:t>
            </a:r>
            <a:r>
              <a:rPr lang="cs-CZ" dirty="0" smtClean="0"/>
              <a:t> </a:t>
            </a:r>
            <a:r>
              <a:rPr lang="cs-CZ" dirty="0" err="1" smtClean="0"/>
              <a:t>better</a:t>
            </a:r>
            <a:r>
              <a:rPr lang="cs-CZ" dirty="0" smtClean="0"/>
              <a:t> </a:t>
            </a:r>
            <a:r>
              <a:rPr lang="cs-CZ" dirty="0" err="1" smtClean="0"/>
              <a:t>score</a:t>
            </a:r>
            <a:endParaRPr lang="cs-CZ" dirty="0" smtClean="0"/>
          </a:p>
          <a:p>
            <a:r>
              <a:rPr lang="cs-CZ" dirty="0" err="1" smtClean="0"/>
              <a:t>Final</a:t>
            </a:r>
            <a:r>
              <a:rPr lang="cs-CZ" dirty="0" smtClean="0"/>
              <a:t> </a:t>
            </a:r>
            <a:r>
              <a:rPr lang="cs-CZ" dirty="0" err="1" smtClean="0"/>
              <a:t>deadline</a:t>
            </a:r>
            <a:r>
              <a:rPr lang="cs-CZ" dirty="0" smtClean="0"/>
              <a:t> (</a:t>
            </a:r>
            <a:r>
              <a:rPr lang="cs-CZ" dirty="0" err="1" smtClean="0"/>
              <a:t>hard</a:t>
            </a:r>
            <a:r>
              <a:rPr lang="cs-CZ" dirty="0" smtClean="0"/>
              <a:t>) </a:t>
            </a:r>
            <a:r>
              <a:rPr lang="cs-CZ" dirty="0" err="1" smtClean="0"/>
              <a:t>is</a:t>
            </a:r>
            <a:r>
              <a:rPr lang="cs-CZ" dirty="0" smtClean="0"/>
              <a:t> 24h </a:t>
            </a:r>
            <a:r>
              <a:rPr lang="cs-CZ" dirty="0" err="1" smtClean="0"/>
              <a:t>before</a:t>
            </a:r>
            <a:r>
              <a:rPr lang="cs-CZ" dirty="0" smtClean="0"/>
              <a:t> </a:t>
            </a:r>
            <a:r>
              <a:rPr lang="cs-CZ" dirty="0" err="1" smtClean="0"/>
              <a:t>your</a:t>
            </a:r>
            <a:r>
              <a:rPr lang="cs-CZ" dirty="0" smtClean="0"/>
              <a:t> </a:t>
            </a:r>
            <a:r>
              <a:rPr lang="cs-CZ" dirty="0" err="1" smtClean="0"/>
              <a:t>final</a:t>
            </a:r>
            <a:r>
              <a:rPr lang="cs-CZ" dirty="0" smtClean="0"/>
              <a:t> </a:t>
            </a:r>
            <a:r>
              <a:rPr lang="cs-CZ" dirty="0" err="1" smtClean="0"/>
              <a:t>discussion</a:t>
            </a:r>
            <a:r>
              <a:rPr lang="cs-CZ" dirty="0" smtClean="0"/>
              <a:t>.</a:t>
            </a:r>
          </a:p>
          <a:p>
            <a:endParaRPr lang="cs-CZ" dirty="0" smtClean="0"/>
          </a:p>
          <a:p>
            <a:r>
              <a:rPr lang="cs-CZ" dirty="0" err="1" smtClean="0"/>
              <a:t>You</a:t>
            </a:r>
            <a:r>
              <a:rPr lang="cs-CZ" dirty="0" smtClean="0"/>
              <a:t> </a:t>
            </a:r>
            <a:r>
              <a:rPr lang="cs-CZ" dirty="0" err="1" smtClean="0"/>
              <a:t>can</a:t>
            </a:r>
            <a:r>
              <a:rPr lang="cs-CZ" dirty="0" smtClean="0"/>
              <a:t> </a:t>
            </a:r>
            <a:r>
              <a:rPr lang="cs-CZ" dirty="0" err="1" smtClean="0"/>
              <a:t>recap</a:t>
            </a:r>
            <a:r>
              <a:rPr lang="cs-CZ" dirty="0" smtClean="0"/>
              <a:t> </a:t>
            </a:r>
            <a:r>
              <a:rPr lang="cs-CZ" dirty="0" err="1" smtClean="0"/>
              <a:t>what</a:t>
            </a:r>
            <a:r>
              <a:rPr lang="cs-CZ" dirty="0" smtClean="0"/>
              <a:t> </a:t>
            </a:r>
            <a:r>
              <a:rPr lang="cs-CZ" dirty="0" err="1" smtClean="0"/>
              <a:t>we</a:t>
            </a:r>
            <a:r>
              <a:rPr lang="cs-CZ" dirty="0" smtClean="0"/>
              <a:t> </a:t>
            </a:r>
            <a:r>
              <a:rPr lang="cs-CZ" dirty="0" err="1" smtClean="0"/>
              <a:t>were</a:t>
            </a:r>
            <a:r>
              <a:rPr lang="cs-CZ" dirty="0" smtClean="0"/>
              <a:t> </a:t>
            </a:r>
            <a:r>
              <a:rPr lang="cs-CZ" dirty="0" err="1" smtClean="0"/>
              <a:t>speaking</a:t>
            </a:r>
            <a:r>
              <a:rPr lang="cs-CZ" dirty="0" smtClean="0"/>
              <a:t> </a:t>
            </a:r>
            <a:r>
              <a:rPr lang="cs-CZ" dirty="0" err="1" smtClean="0"/>
              <a:t>about</a:t>
            </a:r>
            <a:endParaRPr lang="cs-CZ" dirty="0" smtClean="0"/>
          </a:p>
          <a:p>
            <a:r>
              <a:rPr lang="cs-CZ" dirty="0" smtClean="0"/>
              <a:t>And </a:t>
            </a:r>
            <a:r>
              <a:rPr lang="cs-CZ" dirty="0" err="1" smtClean="0"/>
              <a:t>if</a:t>
            </a:r>
            <a:r>
              <a:rPr lang="cs-CZ" dirty="0" smtClean="0"/>
              <a:t> not </a:t>
            </a:r>
            <a:r>
              <a:rPr lang="cs-CZ" dirty="0" err="1" smtClean="0"/>
              <a:t>registered</a:t>
            </a:r>
            <a:r>
              <a:rPr lang="cs-CZ" dirty="0" smtClean="0"/>
              <a:t> </a:t>
            </a:r>
            <a:r>
              <a:rPr lang="cs-CZ" dirty="0" err="1" smtClean="0"/>
              <a:t>yet</a:t>
            </a:r>
            <a:r>
              <a:rPr lang="cs-CZ" dirty="0" smtClean="0"/>
              <a:t>, sign in </a:t>
            </a:r>
            <a:r>
              <a:rPr lang="cs-CZ" dirty="0" err="1" smtClean="0"/>
              <a:t>for</a:t>
            </a:r>
            <a:r>
              <a:rPr lang="cs-CZ" dirty="0" smtClean="0"/>
              <a:t> </a:t>
            </a:r>
            <a:r>
              <a:rPr lang="cs-CZ" dirty="0" err="1" smtClean="0"/>
              <a:t>the</a:t>
            </a:r>
            <a:r>
              <a:rPr lang="cs-CZ" dirty="0" smtClean="0"/>
              <a:t> </a:t>
            </a:r>
            <a:r>
              <a:rPr lang="cs-CZ" dirty="0" err="1" smtClean="0"/>
              <a:t>final</a:t>
            </a:r>
            <a:r>
              <a:rPr lang="cs-CZ" dirty="0" smtClean="0"/>
              <a:t> </a:t>
            </a:r>
            <a:r>
              <a:rPr lang="cs-CZ" dirty="0" err="1" smtClean="0"/>
              <a:t>discussions</a:t>
            </a:r>
            <a:r>
              <a:rPr lang="cs-CZ" dirty="0" smtClean="0"/>
              <a:t> (Via </a:t>
            </a:r>
            <a:r>
              <a:rPr lang="cs-CZ" dirty="0" err="1" smtClean="0"/>
              <a:t>Moodle</a:t>
            </a:r>
            <a:r>
              <a:rPr lang="cs-CZ" dirty="0" smtClean="0"/>
              <a:t>, not SIS)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Final</a:t>
            </a:r>
            <a:r>
              <a:rPr lang="cs-CZ" dirty="0" smtClean="0"/>
              <a:t> </a:t>
            </a:r>
            <a:r>
              <a:rPr lang="cs-CZ" dirty="0" err="1" smtClean="0"/>
              <a:t>group</a:t>
            </a:r>
            <a:r>
              <a:rPr lang="cs-CZ" dirty="0" smtClean="0"/>
              <a:t> </a:t>
            </a:r>
            <a:r>
              <a:rPr lang="cs-CZ" dirty="0" err="1" smtClean="0"/>
              <a:t>discussions</a:t>
            </a:r>
            <a:endParaRPr lang="en-GB" dirty="0"/>
          </a:p>
        </p:txBody>
      </p:sp>
      <p:sp>
        <p:nvSpPr>
          <p:cNvPr id="3" name="Zástupný symbol pro obsah 2"/>
          <p:cNvSpPr>
            <a:spLocks noGrp="1"/>
          </p:cNvSpPr>
          <p:nvPr>
            <p:ph idx="1"/>
          </p:nvPr>
        </p:nvSpPr>
        <p:spPr/>
        <p:txBody>
          <a:bodyPr>
            <a:normAutofit fontScale="92500" lnSpcReduction="20000"/>
          </a:bodyPr>
          <a:lstStyle/>
          <a:p>
            <a:r>
              <a:rPr lang="cs-CZ" dirty="0" smtClean="0"/>
              <a:t>#1 – </a:t>
            </a:r>
            <a:r>
              <a:rPr lang="cs-CZ" dirty="0" err="1" smtClean="0"/>
              <a:t>Friday</a:t>
            </a:r>
            <a:r>
              <a:rPr lang="cs-CZ" dirty="0" smtClean="0"/>
              <a:t>, May 17, 9 </a:t>
            </a:r>
            <a:r>
              <a:rPr lang="cs-CZ" dirty="0" err="1" smtClean="0"/>
              <a:t>am</a:t>
            </a:r>
            <a:r>
              <a:rPr lang="cs-CZ" dirty="0" smtClean="0"/>
              <a:t> </a:t>
            </a:r>
            <a:r>
              <a:rPr lang="cs-CZ" dirty="0" err="1" smtClean="0"/>
              <a:t>Room</a:t>
            </a:r>
            <a:r>
              <a:rPr lang="cs-CZ" dirty="0" smtClean="0"/>
              <a:t> –</a:t>
            </a:r>
            <a:r>
              <a:rPr lang="cs-CZ" dirty="0" smtClean="0">
                <a:solidFill>
                  <a:srgbClr val="FF0000"/>
                </a:solidFill>
              </a:rPr>
              <a:t> 3018</a:t>
            </a:r>
          </a:p>
          <a:p>
            <a:pPr marL="742950" lvl="2" indent="-342900"/>
            <a:r>
              <a:rPr lang="cs-CZ" dirty="0" smtClean="0">
                <a:solidFill>
                  <a:srgbClr val="FF0000"/>
                </a:solidFill>
              </a:rPr>
              <a:t>1 </a:t>
            </a:r>
            <a:r>
              <a:rPr lang="cs-CZ" dirty="0" err="1" smtClean="0">
                <a:solidFill>
                  <a:srgbClr val="FF0000"/>
                </a:solidFill>
              </a:rPr>
              <a:t>place</a:t>
            </a:r>
            <a:r>
              <a:rPr lang="cs-CZ" dirty="0" smtClean="0">
                <a:solidFill>
                  <a:srgbClr val="FF0000"/>
                </a:solidFill>
              </a:rPr>
              <a:t> free</a:t>
            </a:r>
          </a:p>
          <a:p>
            <a:r>
              <a:rPr lang="cs-CZ" dirty="0" smtClean="0"/>
              <a:t>#2 – </a:t>
            </a:r>
            <a:r>
              <a:rPr lang="cs-CZ" dirty="0" err="1" smtClean="0"/>
              <a:t>Friday</a:t>
            </a:r>
            <a:r>
              <a:rPr lang="cs-CZ" dirty="0" smtClean="0"/>
              <a:t>, May 17, 10 </a:t>
            </a:r>
            <a:r>
              <a:rPr lang="cs-CZ" dirty="0" err="1" smtClean="0"/>
              <a:t>am</a:t>
            </a:r>
            <a:r>
              <a:rPr lang="cs-CZ" dirty="0" smtClean="0"/>
              <a:t> </a:t>
            </a:r>
            <a:r>
              <a:rPr lang="cs-CZ" dirty="0" err="1" smtClean="0"/>
              <a:t>Room</a:t>
            </a:r>
            <a:r>
              <a:rPr lang="cs-CZ" dirty="0" smtClean="0"/>
              <a:t> –</a:t>
            </a:r>
            <a:r>
              <a:rPr lang="cs-CZ" dirty="0" smtClean="0">
                <a:solidFill>
                  <a:srgbClr val="FF0000"/>
                </a:solidFill>
              </a:rPr>
              <a:t> 3018</a:t>
            </a:r>
          </a:p>
          <a:p>
            <a:pPr marL="742950" lvl="2" indent="-342900"/>
            <a:r>
              <a:rPr lang="cs-CZ" dirty="0" smtClean="0">
                <a:solidFill>
                  <a:srgbClr val="FF0000"/>
                </a:solidFill>
              </a:rPr>
              <a:t>FULL</a:t>
            </a:r>
          </a:p>
          <a:p>
            <a:r>
              <a:rPr lang="cs-CZ" dirty="0" smtClean="0"/>
              <a:t>#3 – </a:t>
            </a:r>
            <a:r>
              <a:rPr lang="cs-CZ" dirty="0" err="1" smtClean="0"/>
              <a:t>Friday</a:t>
            </a:r>
            <a:r>
              <a:rPr lang="cs-CZ" dirty="0" smtClean="0"/>
              <a:t>, May 17, 11 </a:t>
            </a:r>
            <a:r>
              <a:rPr lang="cs-CZ" dirty="0" err="1" smtClean="0"/>
              <a:t>am</a:t>
            </a:r>
            <a:r>
              <a:rPr lang="cs-CZ" dirty="0" smtClean="0"/>
              <a:t> </a:t>
            </a:r>
            <a:r>
              <a:rPr lang="cs-CZ" dirty="0" err="1" smtClean="0"/>
              <a:t>Room</a:t>
            </a:r>
            <a:r>
              <a:rPr lang="cs-CZ" dirty="0" smtClean="0"/>
              <a:t> –</a:t>
            </a:r>
            <a:r>
              <a:rPr lang="cs-CZ" dirty="0" smtClean="0">
                <a:solidFill>
                  <a:srgbClr val="FF0000"/>
                </a:solidFill>
              </a:rPr>
              <a:t> 3018</a:t>
            </a:r>
          </a:p>
          <a:p>
            <a:pPr marL="742950" lvl="2" indent="-342900"/>
            <a:r>
              <a:rPr lang="cs-CZ" dirty="0" smtClean="0">
                <a:solidFill>
                  <a:srgbClr val="FF0000"/>
                </a:solidFill>
              </a:rPr>
              <a:t>FULL</a:t>
            </a:r>
          </a:p>
          <a:p>
            <a:r>
              <a:rPr lang="cs-CZ" dirty="0" smtClean="0"/>
              <a:t>#4 – </a:t>
            </a:r>
            <a:r>
              <a:rPr lang="cs-CZ" dirty="0" err="1" smtClean="0"/>
              <a:t>Monday</a:t>
            </a:r>
            <a:r>
              <a:rPr lang="cs-CZ" dirty="0" smtClean="0"/>
              <a:t>, May 27, 9 </a:t>
            </a:r>
            <a:r>
              <a:rPr lang="cs-CZ" dirty="0" err="1" smtClean="0"/>
              <a:t>am</a:t>
            </a:r>
            <a:r>
              <a:rPr lang="cs-CZ" dirty="0" smtClean="0"/>
              <a:t> </a:t>
            </a:r>
            <a:r>
              <a:rPr lang="cs-CZ" dirty="0" err="1" smtClean="0"/>
              <a:t>Room</a:t>
            </a:r>
            <a:r>
              <a:rPr lang="cs-CZ" dirty="0" smtClean="0"/>
              <a:t> – 3019</a:t>
            </a:r>
          </a:p>
          <a:p>
            <a:pPr marL="742950" lvl="2" indent="-342900"/>
            <a:r>
              <a:rPr lang="cs-CZ" dirty="0" smtClean="0">
                <a:solidFill>
                  <a:srgbClr val="FF0000"/>
                </a:solidFill>
              </a:rPr>
              <a:t>3 </a:t>
            </a:r>
            <a:r>
              <a:rPr lang="cs-CZ" dirty="0" err="1" smtClean="0">
                <a:solidFill>
                  <a:srgbClr val="FF0000"/>
                </a:solidFill>
              </a:rPr>
              <a:t>places</a:t>
            </a:r>
            <a:r>
              <a:rPr lang="cs-CZ" dirty="0" smtClean="0">
                <a:solidFill>
                  <a:srgbClr val="FF0000"/>
                </a:solidFill>
              </a:rPr>
              <a:t> free</a:t>
            </a:r>
          </a:p>
          <a:p>
            <a:r>
              <a:rPr lang="cs-CZ" dirty="0" smtClean="0"/>
              <a:t>#5 – </a:t>
            </a:r>
            <a:r>
              <a:rPr lang="cs-CZ" dirty="0" err="1" smtClean="0"/>
              <a:t>Monday</a:t>
            </a:r>
            <a:r>
              <a:rPr lang="cs-CZ" dirty="0" smtClean="0"/>
              <a:t>, May 27, 10 </a:t>
            </a:r>
            <a:r>
              <a:rPr lang="cs-CZ" dirty="0" err="1" smtClean="0"/>
              <a:t>am</a:t>
            </a:r>
            <a:r>
              <a:rPr lang="cs-CZ" dirty="0" smtClean="0"/>
              <a:t> </a:t>
            </a:r>
            <a:r>
              <a:rPr lang="cs-CZ" dirty="0" err="1" smtClean="0"/>
              <a:t>Room</a:t>
            </a:r>
            <a:r>
              <a:rPr lang="cs-CZ" dirty="0" smtClean="0"/>
              <a:t> – 3019</a:t>
            </a:r>
          </a:p>
          <a:p>
            <a:pPr marL="742950" lvl="2" indent="-342900"/>
            <a:r>
              <a:rPr lang="cs-CZ" dirty="0" smtClean="0">
                <a:solidFill>
                  <a:srgbClr val="FF0000"/>
                </a:solidFill>
              </a:rPr>
              <a:t>1 </a:t>
            </a:r>
            <a:r>
              <a:rPr lang="cs-CZ" dirty="0" err="1" smtClean="0">
                <a:solidFill>
                  <a:srgbClr val="FF0000"/>
                </a:solidFill>
              </a:rPr>
              <a:t>place</a:t>
            </a:r>
            <a:r>
              <a:rPr lang="cs-CZ" dirty="0" smtClean="0">
                <a:solidFill>
                  <a:srgbClr val="FF0000"/>
                </a:solidFill>
              </a:rPr>
              <a:t> free</a:t>
            </a:r>
          </a:p>
          <a:p>
            <a:r>
              <a:rPr lang="cs-CZ" dirty="0" smtClean="0"/>
              <a:t>Jere? </a:t>
            </a:r>
            <a:r>
              <a:rPr lang="cs-CZ" dirty="0" err="1" smtClean="0"/>
              <a:t>Elisabeth</a:t>
            </a:r>
            <a:r>
              <a:rPr lang="cs-CZ" dirty="0" smtClean="0"/>
              <a:t>? Alexandre?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Reading</a:t>
            </a:r>
            <a:r>
              <a:rPr lang="cs-CZ" dirty="0" smtClean="0"/>
              <a:t> </a:t>
            </a:r>
            <a:r>
              <a:rPr lang="cs-CZ" dirty="0" err="1" smtClean="0"/>
              <a:t>beyond</a:t>
            </a:r>
            <a:r>
              <a:rPr lang="cs-CZ" dirty="0" smtClean="0"/>
              <a:t> </a:t>
            </a:r>
            <a:r>
              <a:rPr lang="cs-CZ" dirty="0" err="1" smtClean="0"/>
              <a:t>this</a:t>
            </a:r>
            <a:r>
              <a:rPr lang="cs-CZ" dirty="0" smtClean="0"/>
              <a:t> </a:t>
            </a:r>
            <a:r>
              <a:rPr lang="cs-CZ" dirty="0" err="1" smtClean="0"/>
              <a:t>course</a:t>
            </a:r>
            <a:endParaRPr lang="en-GB" dirty="0"/>
          </a:p>
        </p:txBody>
      </p:sp>
      <p:pic>
        <p:nvPicPr>
          <p:cNvPr id="4" name="Zástupný symbol pro obsah 3" descr="stažený soubor.jpg"/>
          <p:cNvPicPr>
            <a:picLocks noGrp="1" noChangeAspect="1"/>
          </p:cNvPicPr>
          <p:nvPr>
            <p:ph idx="1"/>
          </p:nvPr>
        </p:nvPicPr>
        <p:blipFill>
          <a:blip r:embed="rId2" cstate="print"/>
          <a:stretch>
            <a:fillRect/>
          </a:stretch>
        </p:blipFill>
        <p:spPr>
          <a:xfrm>
            <a:off x="899592" y="1988840"/>
            <a:ext cx="2959770" cy="4447742"/>
          </a:xfrm>
        </p:spPr>
      </p:pic>
      <p:pic>
        <p:nvPicPr>
          <p:cNvPr id="1026" name="Picture 2" descr="Image result for louis meuleman meta governance"/>
          <p:cNvPicPr>
            <a:picLocks noChangeAspect="1" noChangeArrowheads="1"/>
          </p:cNvPicPr>
          <p:nvPr/>
        </p:nvPicPr>
        <p:blipFill>
          <a:blip r:embed="rId3" cstate="print"/>
          <a:srcRect/>
          <a:stretch>
            <a:fillRect/>
          </a:stretch>
        </p:blipFill>
        <p:spPr bwMode="auto">
          <a:xfrm>
            <a:off x="4716016" y="2276872"/>
            <a:ext cx="2647950" cy="36290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dirty="0" smtClean="0"/>
              <a:t>Reading reflections</a:t>
            </a:r>
            <a:endParaRPr lang="en-GB" noProof="0" dirty="0"/>
          </a:p>
        </p:txBody>
      </p:sp>
      <p:sp>
        <p:nvSpPr>
          <p:cNvPr id="3" name="Zástupný symbol pro obsah 2"/>
          <p:cNvSpPr>
            <a:spLocks noGrp="1"/>
          </p:cNvSpPr>
          <p:nvPr>
            <p:ph idx="1"/>
          </p:nvPr>
        </p:nvSpPr>
        <p:spPr>
          <a:xfrm>
            <a:off x="323528" y="908720"/>
            <a:ext cx="7056784" cy="5544616"/>
          </a:xfrm>
        </p:spPr>
        <p:txBody>
          <a:bodyPr>
            <a:normAutofit fontScale="92500" lnSpcReduction="20000"/>
          </a:bodyPr>
          <a:lstStyle/>
          <a:p>
            <a:r>
              <a:rPr lang="en-US" sz="2400" dirty="0" smtClean="0">
                <a:hlinkClick r:id="rId2"/>
              </a:rPr>
              <a:t/>
            </a:r>
            <a:br>
              <a:rPr lang="en-US" sz="2400" dirty="0" smtClean="0">
                <a:hlinkClick r:id="rId2"/>
              </a:rPr>
            </a:br>
            <a:r>
              <a:rPr lang="en-US" sz="2400" dirty="0" smtClean="0">
                <a:hlinkClick r:id="rId2"/>
              </a:rPr>
              <a:t>Compulsory reading - </a:t>
            </a:r>
            <a:r>
              <a:rPr lang="en-US" sz="2400" dirty="0" err="1" smtClean="0">
                <a:hlinkClick r:id="rId2"/>
              </a:rPr>
              <a:t>Veselý</a:t>
            </a:r>
            <a:r>
              <a:rPr lang="en-US" sz="2400" dirty="0" smtClean="0">
                <a:hlinkClick r:id="rId2"/>
              </a:rPr>
              <a:t>, A. - Accountability in Central and Eastern Europe: concept and reality</a:t>
            </a:r>
            <a:endParaRPr lang="en-US" sz="2400" dirty="0" smtClean="0"/>
          </a:p>
          <a:p>
            <a:r>
              <a:rPr lang="en-US" sz="2400" b="1" dirty="0" smtClean="0"/>
              <a:t>Read</a:t>
            </a:r>
            <a:r>
              <a:rPr lang="en-US" sz="2400" dirty="0" smtClean="0"/>
              <a:t> part of </a:t>
            </a:r>
            <a:r>
              <a:rPr lang="en-US" sz="2400" dirty="0" err="1" smtClean="0"/>
              <a:t>Arnošt</a:t>
            </a:r>
            <a:r>
              <a:rPr lang="en-US" sz="2400" dirty="0" smtClean="0"/>
              <a:t> </a:t>
            </a:r>
            <a:r>
              <a:rPr lang="en-US" sz="2400" dirty="0" err="1" smtClean="0"/>
              <a:t>Veselý's</a:t>
            </a:r>
            <a:r>
              <a:rPr lang="en-US" sz="2400" dirty="0" smtClean="0"/>
              <a:t> article on Accountability - parts "The concept of accountability", "Accountability overload and professional disorientation" and "Accountability trap and accountability asymmetry". </a:t>
            </a:r>
          </a:p>
          <a:p>
            <a:r>
              <a:rPr lang="en-US" sz="2400" dirty="0" smtClean="0">
                <a:hlinkClick r:id="rId3"/>
              </a:rPr>
              <a:t>Compulsory reading - Hood, C. (1991). A Public Management for all Seasons?</a:t>
            </a:r>
            <a:endParaRPr lang="en-US" sz="2400" dirty="0" smtClean="0"/>
          </a:p>
          <a:p>
            <a:r>
              <a:rPr lang="en-US" sz="2400" b="1" dirty="0" smtClean="0"/>
              <a:t>Read</a:t>
            </a:r>
            <a:r>
              <a:rPr lang="en-US" sz="2400" dirty="0" smtClean="0"/>
              <a:t> Hood, C. (1991). A Public Management for all Seasons? Public Administration, 69(1). (14 pp)</a:t>
            </a:r>
          </a:p>
          <a:p>
            <a:r>
              <a:rPr lang="en-US" sz="2400" u="sng" dirty="0" smtClean="0">
                <a:hlinkClick r:id="rId4"/>
              </a:rPr>
              <a:t>Compulsory reading - Perrin, B. (2015). Bringing accountability up to date with the realities of public sector management in the 21st century</a:t>
            </a:r>
            <a:endParaRPr lang="en-US" sz="2400" dirty="0" smtClean="0"/>
          </a:p>
          <a:p>
            <a:r>
              <a:rPr lang="en-US" sz="2400" b="1" dirty="0" smtClean="0"/>
              <a:t>Read</a:t>
            </a:r>
            <a:r>
              <a:rPr lang="en-US" sz="2400" dirty="0" smtClean="0"/>
              <a:t> Perrin, B. (2015). Bringing accountability up to date with the realities of public sector management in the 21st century: New View of Accountability. Canadian Public Administration 58(1)·March 2015. DOI: 10.1111/capa.12107 (17 pp)</a:t>
            </a:r>
          </a:p>
          <a:p>
            <a:endParaRPr lang="en-GB" i="1" noProof="0" dirty="0"/>
          </a:p>
        </p:txBody>
      </p:sp>
      <p:pic>
        <p:nvPicPr>
          <p:cNvPr id="4" name="Obrázek 3" descr="ISS-385-version1-_ok8446_vyrez_134_179.jpg"/>
          <p:cNvPicPr>
            <a:picLocks noChangeAspect="1"/>
          </p:cNvPicPr>
          <p:nvPr/>
        </p:nvPicPr>
        <p:blipFill>
          <a:blip r:embed="rId5" cstate="print"/>
          <a:stretch>
            <a:fillRect/>
          </a:stretch>
        </p:blipFill>
        <p:spPr>
          <a:xfrm>
            <a:off x="7308304" y="980728"/>
            <a:ext cx="1296144" cy="1731416"/>
          </a:xfrm>
          <a:prstGeom prst="rect">
            <a:avLst/>
          </a:prstGeom>
        </p:spPr>
      </p:pic>
      <p:pic>
        <p:nvPicPr>
          <p:cNvPr id="5" name="Obrázek 4" descr="christopherhood200px.jpg"/>
          <p:cNvPicPr>
            <a:picLocks noChangeAspect="1"/>
          </p:cNvPicPr>
          <p:nvPr/>
        </p:nvPicPr>
        <p:blipFill>
          <a:blip r:embed="rId6" cstate="print"/>
          <a:stretch>
            <a:fillRect/>
          </a:stretch>
        </p:blipFill>
        <p:spPr>
          <a:xfrm>
            <a:off x="7236296" y="2780928"/>
            <a:ext cx="1440160" cy="1440160"/>
          </a:xfrm>
          <a:prstGeom prst="rect">
            <a:avLst/>
          </a:prstGeom>
        </p:spPr>
      </p:pic>
      <p:pic>
        <p:nvPicPr>
          <p:cNvPr id="6" name="Obrázek 5" descr="perrin.jpg"/>
          <p:cNvPicPr>
            <a:picLocks noChangeAspect="1"/>
          </p:cNvPicPr>
          <p:nvPr/>
        </p:nvPicPr>
        <p:blipFill>
          <a:blip r:embed="rId7" cstate="print"/>
          <a:stretch>
            <a:fillRect/>
          </a:stretch>
        </p:blipFill>
        <p:spPr>
          <a:xfrm>
            <a:off x="7164288" y="4437112"/>
            <a:ext cx="1656183" cy="1656183"/>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sz="4800" dirty="0"/>
              <a:t>How has the public service been </a:t>
            </a:r>
            <a:r>
              <a:rPr lang="nl-BE" sz="4800" dirty="0" err="1"/>
              <a:t>dealing</a:t>
            </a:r>
            <a:r>
              <a:rPr lang="nl-BE" sz="4800" dirty="0"/>
              <a:t> </a:t>
            </a:r>
            <a:r>
              <a:rPr lang="nl-BE" sz="4800" dirty="0" err="1"/>
              <a:t>with</a:t>
            </a:r>
            <a:r>
              <a:rPr lang="nl-BE" sz="4800" dirty="0"/>
              <a:t> </a:t>
            </a:r>
            <a:r>
              <a:rPr lang="nl-BE" sz="4800" dirty="0" err="1"/>
              <a:t>all</a:t>
            </a:r>
            <a:r>
              <a:rPr lang="nl-BE" sz="4800" dirty="0"/>
              <a:t> of </a:t>
            </a:r>
            <a:r>
              <a:rPr lang="nl-BE" sz="4800" dirty="0" err="1"/>
              <a:t>this</a:t>
            </a:r>
            <a:r>
              <a:rPr lang="nl-BE" sz="4800" dirty="0"/>
              <a:t>?</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40</a:t>
            </a:fld>
            <a:endParaRPr lang="en-US" dirty="0"/>
          </a:p>
        </p:txBody>
      </p:sp>
    </p:spTree>
    <p:extLst>
      <p:ext uri="{BB962C8B-B14F-4D97-AF65-F5344CB8AC3E}">
        <p14:creationId xmlns="" xmlns:p14="http://schemas.microsoft.com/office/powerpoint/2010/main" val="2993565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dirty="0" smtClean="0"/>
              <a:t>#</a:t>
            </a:r>
            <a:r>
              <a:rPr lang="cs-CZ" b="1" noProof="0" dirty="0" smtClean="0"/>
              <a:t>7</a:t>
            </a:r>
            <a:r>
              <a:rPr lang="en-GB" b="1" noProof="0" dirty="0" smtClean="0"/>
              <a:t/>
            </a:r>
            <a:br>
              <a:rPr lang="en-GB" b="1" noProof="0" dirty="0" smtClean="0"/>
            </a:br>
            <a:r>
              <a:rPr lang="en-GB" sz="3200" b="1" noProof="0" dirty="0" smtClean="0"/>
              <a:t> </a:t>
            </a:r>
            <a:r>
              <a:rPr lang="en-GB" sz="2400" b="1" dirty="0" err="1" smtClean="0"/>
              <a:t>Metagovernance</a:t>
            </a:r>
            <a:r>
              <a:rPr lang="en-GB" sz="2400" b="1" dirty="0" smtClean="0"/>
              <a:t>: Paradigm shift from looking for best practice to thinking about our thinking about governance.</a:t>
            </a:r>
            <a:endParaRPr lang="en-GB" sz="3600" noProof="0" dirty="0"/>
          </a:p>
        </p:txBody>
      </p:sp>
      <p:sp>
        <p:nvSpPr>
          <p:cNvPr id="4" name="Podnadpis 3"/>
          <p:cNvSpPr>
            <a:spLocks noGrp="1"/>
          </p:cNvSpPr>
          <p:nvPr>
            <p:ph type="subTitle" idx="1"/>
          </p:nvPr>
        </p:nvSpPr>
        <p:spPr>
          <a:xfrm>
            <a:off x="395536" y="2852936"/>
            <a:ext cx="8496944" cy="3816424"/>
          </a:xfrm>
        </p:spPr>
        <p:txBody>
          <a:bodyPr>
            <a:normAutofit lnSpcReduction="10000"/>
          </a:bodyPr>
          <a:lstStyle/>
          <a:p>
            <a:r>
              <a:rPr lang="en-GB" b="1" dirty="0" smtClean="0">
                <a:solidFill>
                  <a:schemeClr val="tx1"/>
                </a:solidFill>
              </a:rPr>
              <a:t>Meta-governance</a:t>
            </a:r>
            <a:r>
              <a:rPr lang="en-GB" dirty="0" smtClean="0">
                <a:solidFill>
                  <a:schemeClr val="tx1"/>
                </a:solidFill>
              </a:rPr>
              <a:t> is “governance of governance“ and a process to achieve smart governance mixtures. It entails critical thinking about the daily practices (first order governance) and main modes of governance (second order governance – hierarchical, market- or network-based governance) as any form of governance can be problematic when taken too far.</a:t>
            </a:r>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Governance</a:t>
            </a:r>
            <a:endParaRPr lang="nl-BE" dirty="0"/>
          </a:p>
        </p:txBody>
      </p:sp>
      <p:sp>
        <p:nvSpPr>
          <p:cNvPr id="3" name="Tijdelijke aanduiding voor inhoud 2"/>
          <p:cNvSpPr>
            <a:spLocks noGrp="1"/>
          </p:cNvSpPr>
          <p:nvPr>
            <p:ph idx="1"/>
          </p:nvPr>
        </p:nvSpPr>
        <p:spPr/>
        <p:txBody>
          <a:bodyPr>
            <a:normAutofit lnSpcReduction="10000"/>
          </a:bodyPr>
          <a:lstStyle/>
          <a:p>
            <a:pPr marL="0" indent="0" algn="ctr">
              <a:buNone/>
            </a:pPr>
            <a:r>
              <a:rPr lang="nl-BE" dirty="0"/>
              <a:t>“…the </a:t>
            </a:r>
            <a:r>
              <a:rPr lang="nl-BE" dirty="0" err="1"/>
              <a:t>totality</a:t>
            </a:r>
            <a:r>
              <a:rPr lang="nl-BE" dirty="0"/>
              <a:t> of </a:t>
            </a:r>
            <a:r>
              <a:rPr lang="nl-BE" dirty="0" err="1"/>
              <a:t>interactions</a:t>
            </a:r>
            <a:r>
              <a:rPr lang="nl-BE" dirty="0"/>
              <a:t>, in </a:t>
            </a:r>
            <a:r>
              <a:rPr lang="nl-BE" dirty="0" err="1"/>
              <a:t>which</a:t>
            </a:r>
            <a:r>
              <a:rPr lang="nl-BE" dirty="0"/>
              <a:t> </a:t>
            </a:r>
            <a:r>
              <a:rPr lang="nl-BE" dirty="0" err="1"/>
              <a:t>government</a:t>
            </a:r>
            <a:r>
              <a:rPr lang="nl-BE" dirty="0"/>
              <a:t>, </a:t>
            </a:r>
            <a:r>
              <a:rPr lang="nl-BE" dirty="0" err="1"/>
              <a:t>other</a:t>
            </a:r>
            <a:r>
              <a:rPr lang="nl-BE" dirty="0"/>
              <a:t> public </a:t>
            </a:r>
            <a:r>
              <a:rPr lang="nl-BE" dirty="0" err="1"/>
              <a:t>bodies</a:t>
            </a:r>
            <a:r>
              <a:rPr lang="nl-BE" dirty="0"/>
              <a:t>, private sector </a:t>
            </a:r>
            <a:r>
              <a:rPr lang="nl-BE" dirty="0" err="1"/>
              <a:t>and</a:t>
            </a:r>
            <a:r>
              <a:rPr lang="nl-BE" dirty="0"/>
              <a:t> </a:t>
            </a:r>
            <a:r>
              <a:rPr lang="nl-BE" dirty="0" err="1"/>
              <a:t>civil</a:t>
            </a:r>
            <a:r>
              <a:rPr lang="nl-BE" dirty="0"/>
              <a:t> society </a:t>
            </a:r>
            <a:r>
              <a:rPr lang="nl-BE" dirty="0" err="1"/>
              <a:t>participate</a:t>
            </a:r>
            <a:r>
              <a:rPr lang="nl-BE" dirty="0"/>
              <a:t>, </a:t>
            </a:r>
            <a:r>
              <a:rPr lang="nl-BE" dirty="0" err="1"/>
              <a:t>aiming</a:t>
            </a:r>
            <a:r>
              <a:rPr lang="nl-BE" dirty="0"/>
              <a:t> at </a:t>
            </a:r>
            <a:r>
              <a:rPr lang="nl-BE" dirty="0" err="1"/>
              <a:t>solving</a:t>
            </a:r>
            <a:r>
              <a:rPr lang="nl-BE" dirty="0"/>
              <a:t> </a:t>
            </a:r>
            <a:r>
              <a:rPr lang="nl-BE" dirty="0" err="1"/>
              <a:t>societal</a:t>
            </a:r>
            <a:r>
              <a:rPr lang="nl-BE" dirty="0"/>
              <a:t> </a:t>
            </a:r>
            <a:r>
              <a:rPr lang="nl-BE" dirty="0" err="1"/>
              <a:t>problems</a:t>
            </a:r>
            <a:r>
              <a:rPr lang="nl-BE" dirty="0"/>
              <a:t> or </a:t>
            </a:r>
            <a:r>
              <a:rPr lang="nl-BE" dirty="0" err="1"/>
              <a:t>creating</a:t>
            </a:r>
            <a:r>
              <a:rPr lang="nl-BE" dirty="0"/>
              <a:t> </a:t>
            </a:r>
            <a:r>
              <a:rPr lang="nl-BE" dirty="0" err="1"/>
              <a:t>societal</a:t>
            </a:r>
            <a:r>
              <a:rPr lang="nl-BE" dirty="0"/>
              <a:t> </a:t>
            </a:r>
            <a:r>
              <a:rPr lang="nl-BE" dirty="0" err="1"/>
              <a:t>opportunities</a:t>
            </a:r>
            <a:r>
              <a:rPr lang="nl-BE" dirty="0"/>
              <a:t>” </a:t>
            </a:r>
            <a:r>
              <a:rPr lang="nl-BE" sz="1800" dirty="0"/>
              <a:t>(</a:t>
            </a:r>
            <a:r>
              <a:rPr lang="nl-BE" sz="1800" dirty="0" err="1"/>
              <a:t>Meuleman</a:t>
            </a:r>
            <a:r>
              <a:rPr lang="nl-BE" sz="1800" dirty="0"/>
              <a:t>, L. 2008, Public management </a:t>
            </a:r>
            <a:r>
              <a:rPr lang="nl-BE" sz="1800" dirty="0" err="1"/>
              <a:t>and</a:t>
            </a:r>
            <a:r>
              <a:rPr lang="nl-BE" sz="1800" dirty="0"/>
              <a:t> the </a:t>
            </a:r>
            <a:r>
              <a:rPr lang="nl-BE" sz="1800" dirty="0" err="1"/>
              <a:t>metagovernance</a:t>
            </a:r>
            <a:r>
              <a:rPr lang="nl-BE" sz="1800" dirty="0"/>
              <a:t> of </a:t>
            </a:r>
            <a:r>
              <a:rPr lang="nl-BE" sz="1800" dirty="0" err="1"/>
              <a:t>hierarchies</a:t>
            </a:r>
            <a:r>
              <a:rPr lang="nl-BE" sz="1800" dirty="0"/>
              <a:t>, </a:t>
            </a:r>
            <a:r>
              <a:rPr lang="nl-BE" sz="1800" dirty="0" err="1"/>
              <a:t>networks</a:t>
            </a:r>
            <a:r>
              <a:rPr lang="nl-BE" sz="1800" dirty="0"/>
              <a:t> </a:t>
            </a:r>
            <a:r>
              <a:rPr lang="nl-BE" sz="1800" dirty="0" err="1"/>
              <a:t>and</a:t>
            </a:r>
            <a:r>
              <a:rPr lang="nl-BE" sz="1800" dirty="0"/>
              <a:t> </a:t>
            </a:r>
            <a:r>
              <a:rPr lang="nl-BE" sz="1800" dirty="0" err="1"/>
              <a:t>markets</a:t>
            </a:r>
            <a:r>
              <a:rPr lang="nl-BE" sz="1800" dirty="0"/>
              <a:t>, p. 11)</a:t>
            </a:r>
          </a:p>
          <a:p>
            <a:pPr marL="0" indent="0" algn="ctr">
              <a:buNone/>
            </a:pPr>
            <a:endParaRPr lang="nl-BE" sz="1800" dirty="0"/>
          </a:p>
          <a:p>
            <a:pPr marL="0" indent="0" algn="ctr">
              <a:buNone/>
            </a:pPr>
            <a:r>
              <a:rPr lang="nl-BE" dirty="0" err="1"/>
              <a:t>So</a:t>
            </a:r>
            <a:r>
              <a:rPr lang="nl-BE" dirty="0"/>
              <a:t> </a:t>
            </a:r>
            <a:r>
              <a:rPr lang="nl-BE" dirty="0" err="1"/>
              <a:t>it</a:t>
            </a:r>
            <a:r>
              <a:rPr lang="nl-BE" dirty="0"/>
              <a:t> concerns types of </a:t>
            </a:r>
            <a:r>
              <a:rPr lang="nl-BE" dirty="0" err="1"/>
              <a:t>relationships</a:t>
            </a:r>
            <a:r>
              <a:rPr lang="nl-BE" dirty="0"/>
              <a:t> </a:t>
            </a:r>
            <a:r>
              <a:rPr lang="nl-BE" dirty="0" err="1"/>
              <a:t>among</a:t>
            </a:r>
            <a:r>
              <a:rPr lang="nl-BE" dirty="0"/>
              <a:t> actors. These are </a:t>
            </a:r>
            <a:r>
              <a:rPr lang="nl-BE" dirty="0" err="1"/>
              <a:t>influenced</a:t>
            </a:r>
            <a:r>
              <a:rPr lang="nl-BE" dirty="0"/>
              <a:t> </a:t>
            </a:r>
            <a:r>
              <a:rPr lang="nl-BE" dirty="0" err="1"/>
              <a:t>by</a:t>
            </a:r>
            <a:r>
              <a:rPr lang="nl-BE" dirty="0"/>
              <a:t> </a:t>
            </a:r>
            <a:r>
              <a:rPr lang="nl-BE" dirty="0" err="1"/>
              <a:t>their</a:t>
            </a:r>
            <a:r>
              <a:rPr lang="nl-BE" dirty="0"/>
              <a:t> </a:t>
            </a:r>
            <a:r>
              <a:rPr lang="nl-BE" dirty="0" err="1"/>
              <a:t>institutions</a:t>
            </a:r>
            <a:r>
              <a:rPr lang="nl-BE" dirty="0"/>
              <a:t> (</a:t>
            </a:r>
            <a:r>
              <a:rPr lang="nl-BE" dirty="0" err="1"/>
              <a:t>organisations</a:t>
            </a:r>
            <a:r>
              <a:rPr lang="nl-BE" dirty="0"/>
              <a:t>, </a:t>
            </a:r>
            <a:r>
              <a:rPr lang="nl-BE" dirty="0" err="1"/>
              <a:t>values</a:t>
            </a:r>
            <a:r>
              <a:rPr lang="nl-BE" dirty="0"/>
              <a:t>, </a:t>
            </a:r>
            <a:r>
              <a:rPr lang="nl-BE" dirty="0" err="1"/>
              <a:t>norms</a:t>
            </a:r>
            <a:r>
              <a:rPr lang="nl-BE" dirty="0"/>
              <a:t>, procedures,…)</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42</a:t>
            </a:fld>
            <a:endParaRPr lang="en-US" dirty="0"/>
          </a:p>
        </p:txBody>
      </p:sp>
    </p:spTree>
    <p:extLst>
      <p:ext uri="{BB962C8B-B14F-4D97-AF65-F5344CB8AC3E}">
        <p14:creationId xmlns="" xmlns:p14="http://schemas.microsoft.com/office/powerpoint/2010/main" val="318562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Governance</a:t>
            </a:r>
            <a:endParaRPr lang="nl-BE" dirty="0"/>
          </a:p>
        </p:txBody>
      </p:sp>
      <p:sp>
        <p:nvSpPr>
          <p:cNvPr id="3" name="Tijdelijke aanduiding voor inhoud 2"/>
          <p:cNvSpPr>
            <a:spLocks noGrp="1"/>
          </p:cNvSpPr>
          <p:nvPr>
            <p:ph idx="1"/>
          </p:nvPr>
        </p:nvSpPr>
        <p:spPr>
          <a:xfrm>
            <a:off x="431800" y="1150938"/>
            <a:ext cx="8229600" cy="5076825"/>
          </a:xfrm>
        </p:spPr>
        <p:txBody>
          <a:bodyPr>
            <a:normAutofit lnSpcReduction="10000"/>
          </a:bodyPr>
          <a:lstStyle/>
          <a:p>
            <a:r>
              <a:rPr lang="nl-BE" sz="2400" dirty="0"/>
              <a:t>First order: problem solving and opportunity creation of actors= focus of most </a:t>
            </a:r>
            <a:r>
              <a:rPr lang="nl-BE" sz="2400" dirty="0" smtClean="0"/>
              <a:t>research</a:t>
            </a:r>
            <a:r>
              <a:rPr lang="cs-CZ" sz="2400" dirty="0" smtClean="0"/>
              <a:t> =&gt; </a:t>
            </a:r>
            <a:r>
              <a:rPr lang="cs-CZ" sz="2400" dirty="0" err="1" smtClean="0"/>
              <a:t>concrete</a:t>
            </a:r>
            <a:r>
              <a:rPr lang="cs-CZ" sz="2400" dirty="0" smtClean="0"/>
              <a:t> </a:t>
            </a:r>
            <a:r>
              <a:rPr lang="cs-CZ" sz="2400" dirty="0" err="1" smtClean="0"/>
              <a:t>solutions</a:t>
            </a:r>
            <a:endParaRPr lang="nl-BE" sz="2400" dirty="0"/>
          </a:p>
          <a:p>
            <a:pPr lvl="1"/>
            <a:r>
              <a:rPr lang="en-US" sz="2000" dirty="0"/>
              <a:t>Public administration: “the implementation of public policy, largely by the executive branch”*</a:t>
            </a:r>
          </a:p>
          <a:p>
            <a:pPr lvl="1"/>
            <a:r>
              <a:rPr lang="nl-BE" sz="2000" dirty="0"/>
              <a:t>Public management: “</a:t>
            </a:r>
            <a:r>
              <a:rPr lang="nl-BE" sz="2000" dirty="0" err="1"/>
              <a:t>influencing</a:t>
            </a:r>
            <a:r>
              <a:rPr lang="nl-BE" sz="2000" dirty="0"/>
              <a:t> of common </a:t>
            </a:r>
            <a:r>
              <a:rPr lang="nl-BE" sz="2000" dirty="0" err="1"/>
              <a:t>activities</a:t>
            </a:r>
            <a:r>
              <a:rPr lang="nl-BE" sz="2000" dirty="0"/>
              <a:t> in the public domain or </a:t>
            </a:r>
            <a:r>
              <a:rPr lang="nl-BE" sz="2000" dirty="0" err="1"/>
              <a:t>by</a:t>
            </a:r>
            <a:r>
              <a:rPr lang="nl-BE" sz="2000" dirty="0"/>
              <a:t> public sector </a:t>
            </a:r>
            <a:r>
              <a:rPr lang="nl-BE" sz="2000" dirty="0" err="1"/>
              <a:t>organisations</a:t>
            </a:r>
            <a:r>
              <a:rPr lang="nl-BE" sz="2000" dirty="0"/>
              <a:t> </a:t>
            </a:r>
            <a:r>
              <a:rPr lang="nl-BE" sz="2000" dirty="0" err="1"/>
              <a:t>and</a:t>
            </a:r>
            <a:r>
              <a:rPr lang="nl-BE" sz="2000" dirty="0"/>
              <a:t> public managers” </a:t>
            </a:r>
            <a:r>
              <a:rPr lang="nl-BE" sz="1400" dirty="0"/>
              <a:t>(</a:t>
            </a:r>
            <a:r>
              <a:rPr lang="nl-BE" sz="1400" dirty="0" err="1"/>
              <a:t>Meuleman</a:t>
            </a:r>
            <a:r>
              <a:rPr lang="nl-BE" sz="1400" dirty="0"/>
              <a:t>, p. 76, 2008)</a:t>
            </a:r>
            <a:endParaRPr lang="nl-BE" sz="2000" dirty="0"/>
          </a:p>
          <a:p>
            <a:r>
              <a:rPr lang="nl-BE" sz="2400" dirty="0"/>
              <a:t>Second order: looks at </a:t>
            </a:r>
            <a:r>
              <a:rPr lang="nl-BE" sz="2400" dirty="0" err="1"/>
              <a:t>institutions</a:t>
            </a:r>
            <a:r>
              <a:rPr lang="nl-BE" sz="2400" dirty="0"/>
              <a:t> (e.g. culture) = how they determine what governance modes emerge and are </a:t>
            </a:r>
            <a:r>
              <a:rPr lang="nl-BE" sz="2400" dirty="0" smtClean="0"/>
              <a:t>organised</a:t>
            </a:r>
            <a:r>
              <a:rPr lang="cs-CZ" sz="2400" dirty="0" smtClean="0"/>
              <a:t>, </a:t>
            </a:r>
            <a:r>
              <a:rPr lang="cs-CZ" sz="2400" dirty="0" err="1" smtClean="0"/>
              <a:t>recognises</a:t>
            </a:r>
            <a:r>
              <a:rPr lang="cs-CZ" sz="2400" dirty="0" smtClean="0"/>
              <a:t> </a:t>
            </a:r>
            <a:r>
              <a:rPr lang="cs-CZ" sz="2400" dirty="0" err="1" smtClean="0"/>
              <a:t>three</a:t>
            </a:r>
            <a:r>
              <a:rPr lang="cs-CZ" sz="2400" dirty="0" smtClean="0"/>
              <a:t> </a:t>
            </a:r>
            <a:r>
              <a:rPr lang="cs-CZ" sz="2400" dirty="0" err="1" smtClean="0"/>
              <a:t>main</a:t>
            </a:r>
            <a:r>
              <a:rPr lang="cs-CZ" sz="2400" dirty="0" smtClean="0"/>
              <a:t> </a:t>
            </a:r>
            <a:r>
              <a:rPr lang="cs-CZ" sz="2400" dirty="0" err="1" smtClean="0"/>
              <a:t>governance</a:t>
            </a:r>
            <a:r>
              <a:rPr lang="cs-CZ" sz="2400" dirty="0" smtClean="0"/>
              <a:t> </a:t>
            </a:r>
            <a:r>
              <a:rPr lang="cs-CZ" sz="2400" dirty="0" err="1" smtClean="0"/>
              <a:t>styles</a:t>
            </a:r>
            <a:r>
              <a:rPr lang="cs-CZ" sz="2400" dirty="0" smtClean="0"/>
              <a:t> – hierarchy, market, network</a:t>
            </a:r>
            <a:r>
              <a:rPr lang="nl-BE" sz="2400" dirty="0" smtClean="0"/>
              <a:t> </a:t>
            </a:r>
            <a:endParaRPr lang="nl-BE" sz="2400" dirty="0"/>
          </a:p>
          <a:p>
            <a:r>
              <a:rPr lang="nl-BE" sz="2400" dirty="0" err="1"/>
              <a:t>Third</a:t>
            </a:r>
            <a:r>
              <a:rPr lang="nl-BE" sz="2400" dirty="0"/>
              <a:t> order: meta-</a:t>
            </a:r>
            <a:r>
              <a:rPr lang="nl-BE" sz="2400" dirty="0" err="1"/>
              <a:t>governance</a:t>
            </a:r>
            <a:r>
              <a:rPr lang="nl-BE" sz="2400" dirty="0"/>
              <a:t>: “</a:t>
            </a:r>
            <a:r>
              <a:rPr lang="nl-BE" sz="2400" dirty="0" err="1"/>
              <a:t>governance</a:t>
            </a:r>
            <a:r>
              <a:rPr lang="nl-BE" sz="2400" dirty="0"/>
              <a:t> of </a:t>
            </a:r>
            <a:r>
              <a:rPr lang="nl-BE" sz="2400" dirty="0" err="1"/>
              <a:t>governance</a:t>
            </a:r>
            <a:r>
              <a:rPr lang="nl-BE" sz="2400" dirty="0"/>
              <a:t>” </a:t>
            </a:r>
            <a:r>
              <a:rPr lang="nl-BE" sz="2400" dirty="0" err="1"/>
              <a:t>by</a:t>
            </a:r>
            <a:r>
              <a:rPr lang="nl-BE" sz="2400" dirty="0"/>
              <a:t> “</a:t>
            </a:r>
            <a:r>
              <a:rPr lang="nl-BE" sz="2400" dirty="0" err="1"/>
              <a:t>designing</a:t>
            </a:r>
            <a:r>
              <a:rPr lang="nl-BE" sz="2400" dirty="0"/>
              <a:t> </a:t>
            </a:r>
            <a:r>
              <a:rPr lang="nl-BE" sz="2400" dirty="0" err="1"/>
              <a:t>and</a:t>
            </a:r>
            <a:r>
              <a:rPr lang="nl-BE" sz="2400" dirty="0"/>
              <a:t> managing sound </a:t>
            </a:r>
            <a:r>
              <a:rPr lang="nl-BE" sz="2400" dirty="0" err="1"/>
              <a:t>combinations</a:t>
            </a:r>
            <a:r>
              <a:rPr lang="nl-BE" sz="2400" dirty="0"/>
              <a:t> of… </a:t>
            </a:r>
            <a:r>
              <a:rPr lang="nl-BE" sz="2400" dirty="0" err="1"/>
              <a:t>governance</a:t>
            </a:r>
            <a:r>
              <a:rPr lang="nl-BE" sz="2400" dirty="0"/>
              <a:t>” </a:t>
            </a:r>
            <a:r>
              <a:rPr lang="nl-BE" sz="1400" dirty="0"/>
              <a:t>(</a:t>
            </a:r>
            <a:r>
              <a:rPr lang="nl-BE" sz="1400" dirty="0" err="1"/>
              <a:t>Meuleman</a:t>
            </a:r>
            <a:r>
              <a:rPr lang="nl-BE" sz="1400" dirty="0"/>
              <a:t>, p. 68, 2008)</a:t>
            </a:r>
            <a:endParaRPr lang="nl-BE" sz="2400" dirty="0"/>
          </a:p>
          <a:p>
            <a:endParaRPr lang="nl-BE" sz="24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43</a:t>
            </a:fld>
            <a:endParaRPr lang="en-US" dirty="0"/>
          </a:p>
        </p:txBody>
      </p:sp>
      <p:sp>
        <p:nvSpPr>
          <p:cNvPr id="5" name="Tekstvak 4"/>
          <p:cNvSpPr txBox="1"/>
          <p:nvPr/>
        </p:nvSpPr>
        <p:spPr>
          <a:xfrm>
            <a:off x="584200" y="6426200"/>
            <a:ext cx="2298834" cy="276999"/>
          </a:xfrm>
          <a:prstGeom prst="rect">
            <a:avLst/>
          </a:prstGeom>
          <a:noFill/>
        </p:spPr>
        <p:txBody>
          <a:bodyPr wrap="none" rtlCol="0">
            <a:spAutoFit/>
          </a:bodyPr>
          <a:lstStyle/>
          <a:p>
            <a:r>
              <a:rPr lang="nl-BE" sz="1200" dirty="0"/>
              <a:t>*http://dictionary.reference.com</a:t>
            </a:r>
          </a:p>
        </p:txBody>
      </p:sp>
    </p:spTree>
    <p:extLst>
      <p:ext uri="{BB962C8B-B14F-4D97-AF65-F5344CB8AC3E}">
        <p14:creationId xmlns="" xmlns:p14="http://schemas.microsoft.com/office/powerpoint/2010/main" val="407881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2400" dirty="0"/>
              <a:t>Three types of </a:t>
            </a:r>
            <a:r>
              <a:rPr lang="cs-CZ" sz="2400" dirty="0" err="1" smtClean="0"/>
              <a:t>second</a:t>
            </a:r>
            <a:r>
              <a:rPr lang="nl-BE" sz="2400" dirty="0" smtClean="0"/>
              <a:t> </a:t>
            </a:r>
            <a:r>
              <a:rPr lang="nl-BE" sz="2400" dirty="0"/>
              <a:t>order governance and accountability</a:t>
            </a:r>
          </a:p>
        </p:txBody>
      </p:sp>
      <p:sp>
        <p:nvSpPr>
          <p:cNvPr id="3" name="Tijdelijke aanduiding voor inhoud 2"/>
          <p:cNvSpPr>
            <a:spLocks noGrp="1"/>
          </p:cNvSpPr>
          <p:nvPr>
            <p:ph idx="1"/>
          </p:nvPr>
        </p:nvSpPr>
        <p:spPr/>
        <p:txBody>
          <a:bodyPr/>
          <a:lstStyle/>
          <a:p>
            <a:r>
              <a:rPr lang="nl-BE" sz="3600" dirty="0" err="1"/>
              <a:t>Hierarchy</a:t>
            </a:r>
            <a:endParaRPr lang="nl-BE" sz="3600" dirty="0"/>
          </a:p>
          <a:p>
            <a:pPr lvl="1"/>
            <a:r>
              <a:rPr lang="nl-BE" sz="3200" dirty="0" err="1"/>
              <a:t>Honest</a:t>
            </a:r>
            <a:r>
              <a:rPr lang="nl-BE" sz="3200" dirty="0"/>
              <a:t> </a:t>
            </a:r>
            <a:r>
              <a:rPr lang="nl-BE" sz="3200" dirty="0" err="1"/>
              <a:t>and</a:t>
            </a:r>
            <a:r>
              <a:rPr lang="nl-BE" sz="3200" dirty="0"/>
              <a:t> fair</a:t>
            </a:r>
          </a:p>
          <a:p>
            <a:r>
              <a:rPr lang="nl-BE" sz="3600" dirty="0"/>
              <a:t>Market</a:t>
            </a:r>
          </a:p>
          <a:p>
            <a:pPr lvl="1"/>
            <a:r>
              <a:rPr lang="nl-BE" sz="3200" dirty="0" err="1"/>
              <a:t>Lean</a:t>
            </a:r>
            <a:r>
              <a:rPr lang="nl-BE" sz="3200" dirty="0"/>
              <a:t> </a:t>
            </a:r>
            <a:r>
              <a:rPr lang="nl-BE" sz="3200" dirty="0" err="1"/>
              <a:t>and</a:t>
            </a:r>
            <a:r>
              <a:rPr lang="nl-BE" sz="3200" dirty="0"/>
              <a:t> </a:t>
            </a:r>
            <a:r>
              <a:rPr lang="nl-BE" sz="3200" dirty="0" err="1"/>
              <a:t>purposeful</a:t>
            </a:r>
            <a:endParaRPr lang="nl-BE" sz="3200" dirty="0"/>
          </a:p>
          <a:p>
            <a:r>
              <a:rPr lang="nl-BE" sz="3600" dirty="0"/>
              <a:t>Network</a:t>
            </a:r>
          </a:p>
          <a:p>
            <a:pPr lvl="1"/>
            <a:r>
              <a:rPr lang="nl-BE" sz="3200" dirty="0" err="1"/>
              <a:t>Robust</a:t>
            </a:r>
            <a:r>
              <a:rPr lang="nl-BE" sz="3200" dirty="0"/>
              <a:t>, </a:t>
            </a:r>
            <a:r>
              <a:rPr lang="nl-BE" sz="3200" dirty="0" err="1"/>
              <a:t>adaptive</a:t>
            </a:r>
            <a:r>
              <a:rPr lang="nl-BE" sz="3200" dirty="0"/>
              <a:t>, </a:t>
            </a:r>
            <a:r>
              <a:rPr lang="nl-BE" sz="3200" dirty="0" err="1"/>
              <a:t>resilient</a:t>
            </a:r>
            <a:endParaRPr lang="nl-BE" sz="32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44</a:t>
            </a:fld>
            <a:endParaRPr lang="en-US" dirty="0"/>
          </a:p>
        </p:txBody>
      </p:sp>
    </p:spTree>
    <p:extLst>
      <p:ext uri="{BB962C8B-B14F-4D97-AF65-F5344CB8AC3E}">
        <p14:creationId xmlns="" xmlns:p14="http://schemas.microsoft.com/office/powerpoint/2010/main" val="1917997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sz="4000" dirty="0" err="1"/>
              <a:t>All</a:t>
            </a:r>
            <a:r>
              <a:rPr lang="nl-BE" sz="4000" dirty="0"/>
              <a:t> </a:t>
            </a:r>
            <a:r>
              <a:rPr lang="nl-BE" sz="4000" dirty="0" err="1"/>
              <a:t>forms</a:t>
            </a:r>
            <a:r>
              <a:rPr lang="nl-BE" sz="4000" dirty="0"/>
              <a:t> of </a:t>
            </a:r>
            <a:r>
              <a:rPr lang="nl-BE" sz="4000" dirty="0" err="1"/>
              <a:t>governance</a:t>
            </a:r>
            <a:r>
              <a:rPr lang="nl-BE" sz="4000" dirty="0"/>
              <a:t> </a:t>
            </a:r>
            <a:r>
              <a:rPr lang="nl-BE" sz="4000" dirty="0" err="1"/>
              <a:t>can</a:t>
            </a:r>
            <a:r>
              <a:rPr lang="nl-BE" sz="4000" dirty="0"/>
              <a:t> </a:t>
            </a:r>
            <a:r>
              <a:rPr lang="nl-BE" sz="4000" dirty="0" err="1"/>
              <a:t>be</a:t>
            </a:r>
            <a:r>
              <a:rPr lang="nl-BE" sz="4000" dirty="0"/>
              <a:t> </a:t>
            </a:r>
            <a:r>
              <a:rPr lang="nl-BE" sz="4000" dirty="0" err="1"/>
              <a:t>problematic</a:t>
            </a:r>
            <a:r>
              <a:rPr lang="nl-BE" sz="4000" dirty="0"/>
              <a:t> </a:t>
            </a:r>
            <a:r>
              <a:rPr lang="nl-BE" sz="4000" dirty="0" err="1"/>
              <a:t>when</a:t>
            </a:r>
            <a:r>
              <a:rPr lang="nl-BE" sz="4000" dirty="0"/>
              <a:t> taken </a:t>
            </a:r>
            <a:r>
              <a:rPr lang="nl-BE" sz="4000" dirty="0" err="1"/>
              <a:t>too</a:t>
            </a:r>
            <a:r>
              <a:rPr lang="nl-BE" sz="4000" dirty="0"/>
              <a:t> far!</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45</a:t>
            </a:fld>
            <a:endParaRPr lang="en-US" dirty="0"/>
          </a:p>
        </p:txBody>
      </p:sp>
    </p:spTree>
    <p:extLst>
      <p:ext uri="{BB962C8B-B14F-4D97-AF65-F5344CB8AC3E}">
        <p14:creationId xmlns="" xmlns:p14="http://schemas.microsoft.com/office/powerpoint/2010/main" val="3810500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d-wise.com/Portals/188561/images/post-grant-standards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42366" y="2990142"/>
            <a:ext cx="3746500" cy="215423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46</a:t>
            </a:fld>
            <a:endParaRPr lang="en-US" dirty="0"/>
          </a:p>
        </p:txBody>
      </p:sp>
      <p:pic>
        <p:nvPicPr>
          <p:cNvPr id="1026" name="Picture 2" descr="orgChart1280.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0" y="85116"/>
            <a:ext cx="4254500" cy="2905026"/>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45200" y="85116"/>
            <a:ext cx="3632566" cy="34369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2" name="Groep 1"/>
          <p:cNvGrpSpPr/>
          <p:nvPr/>
        </p:nvGrpSpPr>
        <p:grpSpPr>
          <a:xfrm>
            <a:off x="-149346" y="3173698"/>
            <a:ext cx="7717086" cy="3850417"/>
            <a:chOff x="-149346" y="3173698"/>
            <a:chExt cx="7717086" cy="3850417"/>
          </a:xfrm>
        </p:grpSpPr>
        <p:pic>
          <p:nvPicPr>
            <p:cNvPr id="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9346" y="3173698"/>
              <a:ext cx="4466151" cy="2070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2" name="Picture 8" descr="http://www.peoplestreme.com/images/Competency_Assessment.jpg">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52029" y="4531078"/>
              <a:ext cx="5115711" cy="2493037"/>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5" name="AutoShape 10" descr="Afbeeldingsresultaat voor authority"/>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035" name="Picture 11"/>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863975" y="2253605"/>
            <a:ext cx="2181225" cy="2105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304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dirty="0" err="1"/>
              <a:t>When</a:t>
            </a:r>
            <a:r>
              <a:rPr lang="nl-BE" dirty="0"/>
              <a:t> </a:t>
            </a:r>
            <a:r>
              <a:rPr lang="nl-BE" dirty="0" err="1"/>
              <a:t>hierarchical</a:t>
            </a:r>
            <a:r>
              <a:rPr lang="nl-BE" dirty="0"/>
              <a:t> </a:t>
            </a:r>
            <a:r>
              <a:rPr lang="nl-BE" dirty="0" err="1"/>
              <a:t>governance</a:t>
            </a:r>
            <a:r>
              <a:rPr lang="nl-BE" dirty="0"/>
              <a:t> </a:t>
            </a:r>
            <a:r>
              <a:rPr lang="nl-BE" dirty="0" err="1"/>
              <a:t>goes</a:t>
            </a:r>
            <a:r>
              <a:rPr lang="nl-BE" dirty="0"/>
              <a:t> </a:t>
            </a:r>
            <a:r>
              <a:rPr lang="nl-BE" dirty="0" err="1"/>
              <a:t>too</a:t>
            </a:r>
            <a:r>
              <a:rPr lang="nl-BE" dirty="0"/>
              <a:t> far…</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47</a:t>
            </a:fld>
            <a:endParaRPr lang="en-US" dirty="0"/>
          </a:p>
        </p:txBody>
      </p:sp>
    </p:spTree>
    <p:extLst>
      <p:ext uri="{BB962C8B-B14F-4D97-AF65-F5344CB8AC3E}">
        <p14:creationId xmlns="" xmlns:p14="http://schemas.microsoft.com/office/powerpoint/2010/main" val="4107480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48</a:t>
            </a:fld>
            <a:endParaRPr lang="en-US" dirty="0"/>
          </a:p>
        </p:txBody>
      </p:sp>
      <p:pic>
        <p:nvPicPr>
          <p:cNvPr id="2052" name="Picture 4" descr="Afbeeldingsresultaat voor red tap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1056" y="541324"/>
            <a:ext cx="3746500" cy="3599259"/>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image.slidesharecdn.com/afpresentation2lr-131221172314-phpapp02/95/the-future-of-assessment-in-physical-education-19-638.jpg?cb=1387648036">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49775" y="-755280"/>
            <a:ext cx="6076950" cy="4562476"/>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read.infoteam-consulting.com/hs-fs/hub/127091/file-1878865086-png/dead_horse_blog_image.png">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49775" y="4025296"/>
            <a:ext cx="3573862" cy="2515204"/>
          </a:xfrm>
          <a:prstGeom prst="rect">
            <a:avLst/>
          </a:prstGeom>
          <a:noFill/>
          <a:extLst>
            <a:ext uri="{909E8E84-426E-40DD-AFC4-6F175D3DCCD1}">
              <a14:hiddenFill xmlns="" xmlns:a14="http://schemas.microsoft.com/office/drawing/2010/main">
                <a:solidFill>
                  <a:srgbClr val="FFFFFF"/>
                </a:solidFill>
              </a14:hiddenFill>
            </a:ext>
          </a:extLst>
        </p:spPr>
      </p:pic>
      <p:pic>
        <p:nvPicPr>
          <p:cNvPr id="2066" name="Picture 18" descr="http://2.bp.blogspot.com/-E0WSoaWRne0/VYhjB_0fhJI/AAAAAAAAIFs/ornK0F53W0E/s320/health-beauty-mental_health-jabs-injections-shots-drug_companies-forn579_low.jpg">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81056" y="3187780"/>
            <a:ext cx="3421044" cy="35543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836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49</a:t>
            </a:fld>
            <a:endParaRPr lang="en-US" dirty="0"/>
          </a:p>
        </p:txBody>
      </p:sp>
      <p:sp>
        <p:nvSpPr>
          <p:cNvPr id="5" name="AutoShape 2" descr="Afbeeldingsresultaat voor carrots and sticks"/>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3078"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78646" y="622300"/>
            <a:ext cx="3807829" cy="25339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144463"/>
            <a:ext cx="4479925" cy="29855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00825" y="5057775"/>
            <a:ext cx="2543175" cy="1800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78309" y="4095879"/>
            <a:ext cx="4059066" cy="21683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81" name="Picture 9" descr="http://thumbs.dreamstime.com/z/cutting-strings-business-man-puppet-giving-freedom-eps-format-31453600.jpg">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3975100"/>
            <a:ext cx="3193493" cy="3414713"/>
          </a:xfrm>
          <a:prstGeom prst="rect">
            <a:avLst/>
          </a:prstGeom>
          <a:noFill/>
          <a:extLst>
            <a:ext uri="{909E8E84-426E-40DD-AFC4-6F175D3DCCD1}">
              <a14:hiddenFill xmlns=""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552825" y="2432050"/>
            <a:ext cx="2952750" cy="1543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6548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dirty="0" err="1" smtClean="0"/>
              <a:t>Exercises</a:t>
            </a:r>
            <a:endParaRPr lang="en-GB" noProof="0" dirty="0"/>
          </a:p>
        </p:txBody>
      </p:sp>
      <p:sp>
        <p:nvSpPr>
          <p:cNvPr id="3" name="Zástupný symbol pro obsah 2"/>
          <p:cNvSpPr>
            <a:spLocks noGrp="1"/>
          </p:cNvSpPr>
          <p:nvPr>
            <p:ph idx="1"/>
          </p:nvPr>
        </p:nvSpPr>
        <p:spPr/>
        <p:txBody>
          <a:bodyPr/>
          <a:lstStyle/>
          <a:p>
            <a:r>
              <a:rPr lang="cs-CZ" noProof="0" dirty="0" smtClean="0"/>
              <a:t>7-1</a:t>
            </a:r>
          </a:p>
          <a:p>
            <a:endParaRPr lang="cs-CZ" dirty="0" smtClean="0"/>
          </a:p>
          <a:p>
            <a:r>
              <a:rPr lang="cs-CZ" noProof="0" dirty="0" smtClean="0"/>
              <a:t>7-2</a:t>
            </a:r>
          </a:p>
          <a:p>
            <a:endParaRPr lang="en-GB" noProof="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dirty="0" err="1"/>
              <a:t>When</a:t>
            </a:r>
            <a:r>
              <a:rPr lang="nl-BE" dirty="0"/>
              <a:t> market </a:t>
            </a:r>
            <a:r>
              <a:rPr lang="nl-BE" dirty="0" err="1"/>
              <a:t>governance</a:t>
            </a:r>
            <a:r>
              <a:rPr lang="nl-BE" dirty="0"/>
              <a:t> </a:t>
            </a:r>
            <a:r>
              <a:rPr lang="nl-BE" dirty="0" err="1"/>
              <a:t>goes</a:t>
            </a:r>
            <a:r>
              <a:rPr lang="nl-BE" dirty="0"/>
              <a:t> </a:t>
            </a:r>
            <a:r>
              <a:rPr lang="nl-BE" dirty="0" err="1"/>
              <a:t>too</a:t>
            </a:r>
            <a:r>
              <a:rPr lang="nl-BE" dirty="0"/>
              <a:t> far…</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50</a:t>
            </a:fld>
            <a:endParaRPr lang="en-US" dirty="0"/>
          </a:p>
        </p:txBody>
      </p:sp>
    </p:spTree>
    <p:extLst>
      <p:ext uri="{BB962C8B-B14F-4D97-AF65-F5344CB8AC3E}">
        <p14:creationId xmlns="" xmlns:p14="http://schemas.microsoft.com/office/powerpoint/2010/main" val="1980101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51</a:t>
            </a:fld>
            <a:endParaRPr lang="en-US" dirty="0"/>
          </a:p>
        </p:txBody>
      </p:sp>
      <p:pic>
        <p:nvPicPr>
          <p:cNvPr id="6" name="Picture 12" descr="http://groundreport.com/wp-content/uploads/2012/08/tunnel-vision.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975" y="4006850"/>
            <a:ext cx="2887570" cy="2734169"/>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2725" y="704850"/>
            <a:ext cx="4857750" cy="3162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1" name="Picture 5" descr="http://1.bp.blogspot.com/-Z1oGwWy6v4c/Thqug21hebI/AAAAAAAAAsk/yE6aNf30MFk/s1600/health-care-cartoon.jpg">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916351" y="190500"/>
            <a:ext cx="4265749" cy="2576513"/>
          </a:xfrm>
          <a:prstGeom prst="rect">
            <a:avLst/>
          </a:prstGeom>
          <a:noFill/>
          <a:extLst>
            <a:ext uri="{909E8E84-426E-40DD-AFC4-6F175D3DCCD1}">
              <a14:hiddenFill xmlns="" xmlns:a14="http://schemas.microsoft.com/office/drawing/2010/main">
                <a:solidFill>
                  <a:srgbClr val="FFFFFF"/>
                </a:solidFill>
              </a14:hiddenFill>
            </a:ext>
          </a:extLst>
        </p:spPr>
      </p:pic>
      <p:pic>
        <p:nvPicPr>
          <p:cNvPr id="4109" name="Picture 13" descr="http://2.bp.blogspot.com/-unjq-4UCW7c/VNLW4UOGDiI/AAAAAAAAAEk/Jd1ynjDuB0I/s1600/untitled.bmp">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126467" y="4799013"/>
            <a:ext cx="4055633" cy="2185987"/>
          </a:xfrm>
          <a:prstGeom prst="rect">
            <a:avLst/>
          </a:prstGeom>
          <a:noFill/>
          <a:extLst>
            <a:ext uri="{909E8E84-426E-40DD-AFC4-6F175D3DCCD1}">
              <a14:hiddenFill xmlns="" xmlns:a14="http://schemas.microsoft.com/office/drawing/2010/main">
                <a:solidFill>
                  <a:srgbClr val="FFFFFF"/>
                </a:solidFill>
              </a14:hiddenFill>
            </a:ext>
          </a:extLst>
        </p:spPr>
      </p:pic>
      <p:pic>
        <p:nvPicPr>
          <p:cNvPr id="4107" name="Picture 11" descr="http://comps.canstockphoto.com/can-stock-photo_csp14676063.jpg">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837536" y="2650443"/>
            <a:ext cx="2423378" cy="2078720"/>
          </a:xfrm>
          <a:prstGeom prst="rect">
            <a:avLst/>
          </a:prstGeom>
          <a:noFill/>
          <a:extLst>
            <a:ext uri="{909E8E84-426E-40DD-AFC4-6F175D3DCCD1}">
              <a14:hiddenFill xmlns="" xmlns:a14="http://schemas.microsoft.com/office/drawing/2010/main">
                <a:solidFill>
                  <a:srgbClr val="FFFFFF"/>
                </a:solidFill>
              </a14:hiddenFill>
            </a:ext>
          </a:extLst>
        </p:spPr>
      </p:pic>
      <p:pic>
        <p:nvPicPr>
          <p:cNvPr id="4111" name="Picture 15" descr="https://s3.amazonaws.com/lowres.cartoonstock.com/medical-short_term_memory-memory-forget-forgetting-remember-dre0697_low.jpg">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891745" y="4518024"/>
            <a:ext cx="2470830" cy="34591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6212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52</a:t>
            </a:fld>
            <a:endParaRPr lang="en-US" dirty="0"/>
          </a:p>
        </p:txBody>
      </p:sp>
      <p:pic>
        <p:nvPicPr>
          <p:cNvPr id="6148" name="Picture 4" descr="http://spotstrackingsystems.com/wp-content/uploads/2012/02/Collaboration.pn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725" y="0"/>
            <a:ext cx="4010025" cy="2638426"/>
          </a:xfrm>
          <a:prstGeom prst="rect">
            <a:avLst/>
          </a:prstGeom>
          <a:noFill/>
          <a:extLst>
            <a:ext uri="{909E8E84-426E-40DD-AFC4-6F175D3DCCD1}">
              <a14:hiddenFill xmlns="" xmlns:a14="http://schemas.microsoft.com/office/drawing/2010/main">
                <a:solidFill>
                  <a:srgbClr val="FFFFFF"/>
                </a:solidFill>
              </a14:hiddenFill>
            </a:ext>
          </a:extLst>
        </p:spPr>
      </p:pic>
      <p:pic>
        <p:nvPicPr>
          <p:cNvPr id="6150" name="Picture 6" descr="http://elearningindustry.com/wp-content/uploads/2014/10/Top-9-Tips-to-Boost-Collaboration-Within-Your-eLearning-Team.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24429" y="4560093"/>
            <a:ext cx="3592571" cy="2538413"/>
          </a:xfrm>
          <a:prstGeom prst="rect">
            <a:avLst/>
          </a:prstGeom>
          <a:noFill/>
          <a:extLst>
            <a:ext uri="{909E8E84-426E-40DD-AFC4-6F175D3DCCD1}">
              <a14:hiddenFill xmlns="" xmlns:a14="http://schemas.microsoft.com/office/drawing/2010/main">
                <a:solidFill>
                  <a:srgbClr val="FFFFFF"/>
                </a:solidFill>
              </a14:hiddenFill>
            </a:ext>
          </a:extLst>
        </p:spPr>
      </p:pic>
      <p:pic>
        <p:nvPicPr>
          <p:cNvPr id="6152" name="Picture 8" descr="https://pixabay.com/static/uploads/photo/2015/11/06/11/51/friends-1026521_960_720.jpg">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70600" y="0"/>
            <a:ext cx="2981325" cy="2981326"/>
          </a:xfrm>
          <a:prstGeom prst="rect">
            <a:avLst/>
          </a:prstGeom>
          <a:noFill/>
          <a:extLst>
            <a:ext uri="{909E8E84-426E-40DD-AFC4-6F175D3DCCD1}">
              <a14:hiddenFill xmlns="" xmlns:a14="http://schemas.microsoft.com/office/drawing/2010/main">
                <a:solidFill>
                  <a:srgbClr val="FFFFFF"/>
                </a:solidFill>
              </a14:hiddenFill>
            </a:ext>
          </a:extLst>
        </p:spPr>
      </p:pic>
      <p:pic>
        <p:nvPicPr>
          <p:cNvPr id="6154" name="Picture 10" descr="http://www.workplacerantings.com/wp-content/uploads/2013/03/How-to-Create-and-Maintain-Trust-at-Work.jpg">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96985" y="4207470"/>
            <a:ext cx="3262190" cy="2650530"/>
          </a:xfrm>
          <a:prstGeom prst="rect">
            <a:avLst/>
          </a:prstGeom>
          <a:noFill/>
          <a:extLst>
            <a:ext uri="{909E8E84-426E-40DD-AFC4-6F175D3DCCD1}">
              <a14:hiddenFill xmlns="" xmlns:a14="http://schemas.microsoft.com/office/drawing/2010/main">
                <a:solidFill>
                  <a:srgbClr val="FFFFFF"/>
                </a:solidFill>
              </a14:hiddenFill>
            </a:ext>
          </a:extLst>
        </p:spPr>
      </p:pic>
      <p:pic>
        <p:nvPicPr>
          <p:cNvPr id="6156" name="Picture 12" descr="https://c1.staticflickr.com/7/6056/6239670686_65fdd9e0eb_b.jpg">
            <a:hlinkClick r:id="rId10"/>
          </p:cNvP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011429" y="2314499"/>
            <a:ext cx="3198871" cy="23455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5595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dirty="0" err="1"/>
              <a:t>When</a:t>
            </a:r>
            <a:r>
              <a:rPr lang="nl-BE" dirty="0"/>
              <a:t> </a:t>
            </a:r>
            <a:r>
              <a:rPr lang="nl-BE" dirty="0" err="1"/>
              <a:t>network</a:t>
            </a:r>
            <a:r>
              <a:rPr lang="nl-BE" dirty="0"/>
              <a:t> </a:t>
            </a:r>
            <a:r>
              <a:rPr lang="nl-BE" dirty="0" err="1"/>
              <a:t>governance</a:t>
            </a:r>
            <a:r>
              <a:rPr lang="nl-BE" dirty="0"/>
              <a:t> </a:t>
            </a:r>
            <a:r>
              <a:rPr lang="nl-BE" dirty="0" err="1"/>
              <a:t>goes</a:t>
            </a:r>
            <a:r>
              <a:rPr lang="nl-BE" dirty="0"/>
              <a:t> </a:t>
            </a:r>
            <a:r>
              <a:rPr lang="nl-BE" dirty="0" err="1"/>
              <a:t>too</a:t>
            </a:r>
            <a:r>
              <a:rPr lang="nl-BE" dirty="0"/>
              <a:t> far…</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53</a:t>
            </a:fld>
            <a:endParaRPr lang="en-US" dirty="0"/>
          </a:p>
        </p:txBody>
      </p:sp>
    </p:spTree>
    <p:extLst>
      <p:ext uri="{BB962C8B-B14F-4D97-AF65-F5344CB8AC3E}">
        <p14:creationId xmlns="" xmlns:p14="http://schemas.microsoft.com/office/powerpoint/2010/main" val="1180430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54</a:t>
            </a:fld>
            <a:endParaRPr lang="en-US" dirty="0"/>
          </a:p>
        </p:txBody>
      </p:sp>
      <p:pic>
        <p:nvPicPr>
          <p:cNvPr id="7170" name="Picture 2" descr="https://s-media-cache-ak0.pinimg.com/236x/b1/45/b1/b145b132ff07ed648e1d027cbd1ada10.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3075" y="485775"/>
            <a:ext cx="4175126" cy="3343639"/>
          </a:xfrm>
          <a:prstGeom prst="rect">
            <a:avLst/>
          </a:prstGeom>
          <a:noFill/>
          <a:extLst>
            <a:ext uri="{909E8E84-426E-40DD-AFC4-6F175D3DCCD1}">
              <a14:hiddenFill xmlns="" xmlns:a14="http://schemas.microsoft.com/office/drawing/2010/main">
                <a:solidFill>
                  <a:srgbClr val="FFFFFF"/>
                </a:solidFill>
              </a14:hiddenFill>
            </a:ext>
          </a:extLst>
        </p:spPr>
      </p:pic>
      <p:pic>
        <p:nvPicPr>
          <p:cNvPr id="7174" name="Picture 6" descr="https://stuckinchurch.files.wordpress.com/2010/07/6552.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70500" y="564397"/>
            <a:ext cx="3111500" cy="318639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AutoShape 8" descr="Afbeeldingsresultaat voor chasing tail"/>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10" descr="Afbeeldingsresultaat voor chasing tail"/>
          <p:cNvSpPr>
            <a:spLocks noChangeAspect="1" noChangeArrowheads="1"/>
          </p:cNvSpPr>
          <p:nvPr/>
        </p:nvSpPr>
        <p:spPr bwMode="auto">
          <a:xfrm>
            <a:off x="1524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7179" name="Picture 1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34219" y="4000500"/>
            <a:ext cx="3652838" cy="2247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81" name="Picture 13" descr="https://s3.amazonaws.com/lowres.cartoonstock.com/business-commerce-presentation-meeting-speaker-speech-conference-mfln7326_low.jpg">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387057" y="4098924"/>
            <a:ext cx="3810000" cy="2724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9930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lstStyle/>
          <a:p>
            <a:r>
              <a:rPr lang="nl-BE" dirty="0"/>
              <a:t>Culture </a:t>
            </a:r>
            <a:r>
              <a:rPr lang="nl-BE" dirty="0" err="1"/>
              <a:t>and</a:t>
            </a:r>
            <a:r>
              <a:rPr lang="nl-BE" dirty="0"/>
              <a:t> </a:t>
            </a:r>
            <a:r>
              <a:rPr lang="nl-BE" dirty="0" err="1"/>
              <a:t>governance</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55</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3332" y="993020"/>
            <a:ext cx="7734867" cy="54839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kstvak 4"/>
          <p:cNvSpPr txBox="1"/>
          <p:nvPr/>
        </p:nvSpPr>
        <p:spPr>
          <a:xfrm>
            <a:off x="4539965" y="6324600"/>
            <a:ext cx="1406795" cy="584775"/>
          </a:xfrm>
          <a:prstGeom prst="rect">
            <a:avLst/>
          </a:prstGeom>
          <a:noFill/>
        </p:spPr>
        <p:txBody>
          <a:bodyPr wrap="square" rtlCol="0">
            <a:spAutoFit/>
          </a:bodyPr>
          <a:lstStyle/>
          <a:p>
            <a:pPr algn="ctr"/>
            <a:r>
              <a:rPr lang="nl-BE" sz="1600" dirty="0"/>
              <a:t>Netherlands, </a:t>
            </a:r>
            <a:r>
              <a:rPr lang="nl-BE" sz="1600" dirty="0" err="1"/>
              <a:t>Scandinavia</a:t>
            </a:r>
            <a:endParaRPr lang="nl-BE" sz="1600" dirty="0"/>
          </a:p>
        </p:txBody>
      </p:sp>
      <p:sp>
        <p:nvSpPr>
          <p:cNvPr id="7" name="Tekstvak 6"/>
          <p:cNvSpPr txBox="1"/>
          <p:nvPr/>
        </p:nvSpPr>
        <p:spPr>
          <a:xfrm>
            <a:off x="3133170" y="6299775"/>
            <a:ext cx="1406795" cy="584775"/>
          </a:xfrm>
          <a:prstGeom prst="rect">
            <a:avLst/>
          </a:prstGeom>
          <a:noFill/>
        </p:spPr>
        <p:txBody>
          <a:bodyPr wrap="square" rtlCol="0">
            <a:spAutoFit/>
          </a:bodyPr>
          <a:lstStyle/>
          <a:p>
            <a:pPr algn="ctr"/>
            <a:r>
              <a:rPr lang="nl-BE" sz="1600" dirty="0"/>
              <a:t>Germany, France</a:t>
            </a:r>
          </a:p>
        </p:txBody>
      </p:sp>
      <p:sp>
        <p:nvSpPr>
          <p:cNvPr id="8" name="Tekstvak 7"/>
          <p:cNvSpPr txBox="1"/>
          <p:nvPr/>
        </p:nvSpPr>
        <p:spPr>
          <a:xfrm>
            <a:off x="6270070" y="6324600"/>
            <a:ext cx="1406795" cy="584775"/>
          </a:xfrm>
          <a:prstGeom prst="rect">
            <a:avLst/>
          </a:prstGeom>
          <a:noFill/>
        </p:spPr>
        <p:txBody>
          <a:bodyPr wrap="square" rtlCol="0">
            <a:spAutoFit/>
          </a:bodyPr>
          <a:lstStyle/>
          <a:p>
            <a:pPr algn="ctr"/>
            <a:r>
              <a:rPr lang="nl-BE" sz="1600" dirty="0"/>
              <a:t>US, UK, Australia</a:t>
            </a:r>
          </a:p>
        </p:txBody>
      </p:sp>
      <p:sp>
        <p:nvSpPr>
          <p:cNvPr id="9" name="Tekstvak 8"/>
          <p:cNvSpPr txBox="1"/>
          <p:nvPr/>
        </p:nvSpPr>
        <p:spPr>
          <a:xfrm>
            <a:off x="444500" y="6488668"/>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3409516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txBody>
          <a:bodyPr/>
          <a:lstStyle/>
          <a:p>
            <a:r>
              <a:rPr lang="nl-BE" dirty="0"/>
              <a:t>Culture </a:t>
            </a:r>
            <a:r>
              <a:rPr lang="nl-BE" dirty="0" err="1"/>
              <a:t>and</a:t>
            </a:r>
            <a:r>
              <a:rPr lang="nl-BE" dirty="0"/>
              <a:t> </a:t>
            </a:r>
            <a:r>
              <a:rPr lang="nl-BE" dirty="0" err="1"/>
              <a:t>governance</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56</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3332" y="993020"/>
            <a:ext cx="7734867" cy="54839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kstvak 4"/>
          <p:cNvSpPr txBox="1"/>
          <p:nvPr/>
        </p:nvSpPr>
        <p:spPr>
          <a:xfrm>
            <a:off x="4539965" y="6324600"/>
            <a:ext cx="1406795" cy="584775"/>
          </a:xfrm>
          <a:prstGeom prst="rect">
            <a:avLst/>
          </a:prstGeom>
          <a:noFill/>
        </p:spPr>
        <p:txBody>
          <a:bodyPr wrap="square" rtlCol="0">
            <a:spAutoFit/>
          </a:bodyPr>
          <a:lstStyle/>
          <a:p>
            <a:pPr algn="ctr"/>
            <a:r>
              <a:rPr lang="nl-BE" sz="1600" dirty="0"/>
              <a:t>Netherlands, </a:t>
            </a:r>
            <a:r>
              <a:rPr lang="nl-BE" sz="1600" dirty="0" err="1"/>
              <a:t>Scandinavia</a:t>
            </a:r>
            <a:endParaRPr lang="nl-BE" sz="1600" dirty="0"/>
          </a:p>
        </p:txBody>
      </p:sp>
      <p:sp>
        <p:nvSpPr>
          <p:cNvPr id="7" name="Tekstvak 6"/>
          <p:cNvSpPr txBox="1"/>
          <p:nvPr/>
        </p:nvSpPr>
        <p:spPr>
          <a:xfrm>
            <a:off x="3133170" y="6299775"/>
            <a:ext cx="1406795" cy="584775"/>
          </a:xfrm>
          <a:prstGeom prst="rect">
            <a:avLst/>
          </a:prstGeom>
          <a:noFill/>
        </p:spPr>
        <p:txBody>
          <a:bodyPr wrap="square" rtlCol="0">
            <a:spAutoFit/>
          </a:bodyPr>
          <a:lstStyle/>
          <a:p>
            <a:pPr algn="ctr"/>
            <a:r>
              <a:rPr lang="nl-BE" sz="1600" dirty="0"/>
              <a:t>Germany, France</a:t>
            </a:r>
          </a:p>
        </p:txBody>
      </p:sp>
      <p:sp>
        <p:nvSpPr>
          <p:cNvPr id="8" name="Tekstvak 7"/>
          <p:cNvSpPr txBox="1"/>
          <p:nvPr/>
        </p:nvSpPr>
        <p:spPr>
          <a:xfrm>
            <a:off x="6270070" y="6324600"/>
            <a:ext cx="1406795" cy="584775"/>
          </a:xfrm>
          <a:prstGeom prst="rect">
            <a:avLst/>
          </a:prstGeom>
          <a:noFill/>
        </p:spPr>
        <p:txBody>
          <a:bodyPr wrap="square" rtlCol="0">
            <a:spAutoFit/>
          </a:bodyPr>
          <a:lstStyle/>
          <a:p>
            <a:pPr algn="ctr"/>
            <a:r>
              <a:rPr lang="nl-BE" sz="1600" dirty="0"/>
              <a:t>US, UK, Australia</a:t>
            </a:r>
          </a:p>
        </p:txBody>
      </p:sp>
      <p:sp>
        <p:nvSpPr>
          <p:cNvPr id="3" name="Ovale toelichting 2"/>
          <p:cNvSpPr/>
          <p:nvPr/>
        </p:nvSpPr>
        <p:spPr>
          <a:xfrm>
            <a:off x="3026329" y="1981199"/>
            <a:ext cx="5431870" cy="3937575"/>
          </a:xfrm>
          <a:prstGeom prst="wedgeEllipseCallou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3600" dirty="0">
                <a:solidFill>
                  <a:schemeClr val="tx1"/>
                </a:solidFill>
              </a:rPr>
              <a:t>Different </a:t>
            </a:r>
            <a:r>
              <a:rPr lang="nl-BE" sz="3600" dirty="0" err="1">
                <a:solidFill>
                  <a:schemeClr val="tx1"/>
                </a:solidFill>
              </a:rPr>
              <a:t>countries</a:t>
            </a:r>
            <a:r>
              <a:rPr lang="nl-BE" sz="3600" dirty="0">
                <a:solidFill>
                  <a:schemeClr val="tx1"/>
                </a:solidFill>
              </a:rPr>
              <a:t> </a:t>
            </a:r>
            <a:r>
              <a:rPr lang="nl-BE" sz="3600" dirty="0" err="1">
                <a:solidFill>
                  <a:schemeClr val="tx1"/>
                </a:solidFill>
              </a:rPr>
              <a:t>will</a:t>
            </a:r>
            <a:r>
              <a:rPr lang="nl-BE" sz="3600" dirty="0">
                <a:solidFill>
                  <a:schemeClr val="tx1"/>
                </a:solidFill>
              </a:rPr>
              <a:t> </a:t>
            </a:r>
            <a:r>
              <a:rPr lang="nl-BE" sz="3600" dirty="0" err="1">
                <a:solidFill>
                  <a:schemeClr val="tx1"/>
                </a:solidFill>
              </a:rPr>
              <a:t>be</a:t>
            </a:r>
            <a:r>
              <a:rPr lang="nl-BE" sz="3600" dirty="0">
                <a:solidFill>
                  <a:schemeClr val="tx1"/>
                </a:solidFill>
              </a:rPr>
              <a:t> </a:t>
            </a:r>
            <a:r>
              <a:rPr lang="nl-BE" sz="3600" dirty="0" err="1">
                <a:solidFill>
                  <a:schemeClr val="tx1"/>
                </a:solidFill>
              </a:rPr>
              <a:t>better</a:t>
            </a:r>
            <a:r>
              <a:rPr lang="nl-BE" sz="3600" dirty="0">
                <a:solidFill>
                  <a:schemeClr val="tx1"/>
                </a:solidFill>
              </a:rPr>
              <a:t> / </a:t>
            </a:r>
            <a:r>
              <a:rPr lang="nl-BE" sz="3600" dirty="0" err="1">
                <a:solidFill>
                  <a:schemeClr val="tx1"/>
                </a:solidFill>
              </a:rPr>
              <a:t>worse</a:t>
            </a:r>
            <a:r>
              <a:rPr lang="nl-BE" sz="3600" dirty="0">
                <a:solidFill>
                  <a:schemeClr val="tx1"/>
                </a:solidFill>
              </a:rPr>
              <a:t> at </a:t>
            </a:r>
            <a:r>
              <a:rPr lang="nl-BE" sz="3600" dirty="0" err="1">
                <a:solidFill>
                  <a:schemeClr val="tx1"/>
                </a:solidFill>
              </a:rPr>
              <a:t>solving</a:t>
            </a:r>
            <a:r>
              <a:rPr lang="nl-BE" sz="3600" dirty="0">
                <a:solidFill>
                  <a:schemeClr val="tx1"/>
                </a:solidFill>
              </a:rPr>
              <a:t> different kinds of </a:t>
            </a:r>
            <a:r>
              <a:rPr lang="nl-BE" sz="3600" dirty="0" err="1">
                <a:solidFill>
                  <a:schemeClr val="tx1"/>
                </a:solidFill>
              </a:rPr>
              <a:t>problems</a:t>
            </a:r>
            <a:endParaRPr lang="nl-BE" sz="3600" dirty="0">
              <a:solidFill>
                <a:schemeClr val="tx1"/>
              </a:solidFill>
            </a:endParaRPr>
          </a:p>
        </p:txBody>
      </p:sp>
      <p:sp>
        <p:nvSpPr>
          <p:cNvPr id="9" name="Tekstvak 8"/>
          <p:cNvSpPr txBox="1"/>
          <p:nvPr/>
        </p:nvSpPr>
        <p:spPr>
          <a:xfrm>
            <a:off x="198117" y="6465332"/>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1980575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dirty="0"/>
              <a:t>How have these “modes” of </a:t>
            </a:r>
            <a:r>
              <a:rPr lang="nl-BE" dirty="0" err="1"/>
              <a:t>governance</a:t>
            </a:r>
            <a:r>
              <a:rPr lang="nl-BE" dirty="0"/>
              <a:t> </a:t>
            </a:r>
            <a:r>
              <a:rPr lang="nl-BE" dirty="0" err="1"/>
              <a:t>manifested</a:t>
            </a:r>
            <a:r>
              <a:rPr lang="nl-BE" dirty="0"/>
              <a:t> </a:t>
            </a:r>
            <a:r>
              <a:rPr lang="nl-BE" dirty="0" err="1"/>
              <a:t>themselves</a:t>
            </a:r>
            <a:r>
              <a:rPr lang="nl-BE" dirty="0"/>
              <a:t> over time?</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57</a:t>
            </a:fld>
            <a:endParaRPr lang="en-US" dirty="0"/>
          </a:p>
        </p:txBody>
      </p:sp>
    </p:spTree>
    <p:extLst>
      <p:ext uri="{BB962C8B-B14F-4D97-AF65-F5344CB8AC3E}">
        <p14:creationId xmlns="" xmlns:p14="http://schemas.microsoft.com/office/powerpoint/2010/main" val="1804822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a:t>Different </a:t>
            </a:r>
            <a:r>
              <a:rPr lang="nl-BE" sz="3200" dirty="0" err="1"/>
              <a:t>models</a:t>
            </a:r>
            <a:r>
              <a:rPr lang="nl-BE" sz="3200" dirty="0"/>
              <a:t> </a:t>
            </a:r>
            <a:r>
              <a:rPr lang="nl-BE" sz="3200" dirty="0" err="1"/>
              <a:t>for</a:t>
            </a:r>
            <a:r>
              <a:rPr lang="nl-BE" sz="3200" dirty="0"/>
              <a:t> the public sector</a:t>
            </a:r>
            <a:endParaRPr lang="nl-BE" dirty="0"/>
          </a:p>
        </p:txBody>
      </p:sp>
      <p:sp>
        <p:nvSpPr>
          <p:cNvPr id="3" name="Tijdelijke aanduiding voor inhoud 2"/>
          <p:cNvSpPr>
            <a:spLocks noGrp="1"/>
          </p:cNvSpPr>
          <p:nvPr>
            <p:ph idx="1"/>
          </p:nvPr>
        </p:nvSpPr>
        <p:spPr>
          <a:xfrm>
            <a:off x="457200" y="1160933"/>
            <a:ext cx="8229600" cy="4525963"/>
          </a:xfrm>
        </p:spPr>
        <p:txBody>
          <a:bodyPr>
            <a:noAutofit/>
          </a:bodyPr>
          <a:lstStyle/>
          <a:p>
            <a:r>
              <a:rPr lang="nl-BE" sz="2800" dirty="0"/>
              <a:t>In the </a:t>
            </a:r>
            <a:r>
              <a:rPr lang="nl-BE" sz="2800" dirty="0" err="1"/>
              <a:t>old</a:t>
            </a:r>
            <a:r>
              <a:rPr lang="nl-BE" sz="2800" dirty="0"/>
              <a:t> </a:t>
            </a:r>
            <a:r>
              <a:rPr lang="nl-BE" sz="2800" dirty="0" err="1"/>
              <a:t>days</a:t>
            </a:r>
            <a:r>
              <a:rPr lang="nl-BE" sz="2800" dirty="0"/>
              <a:t>, </a:t>
            </a:r>
            <a:r>
              <a:rPr lang="nl-BE" sz="2800" dirty="0" err="1"/>
              <a:t>there</a:t>
            </a:r>
            <a:r>
              <a:rPr lang="nl-BE" sz="2800" dirty="0"/>
              <a:t> was the absolute </a:t>
            </a:r>
            <a:r>
              <a:rPr lang="nl-BE" sz="2800" dirty="0" err="1"/>
              <a:t>and</a:t>
            </a:r>
            <a:r>
              <a:rPr lang="nl-BE" sz="2800" dirty="0"/>
              <a:t> </a:t>
            </a:r>
            <a:r>
              <a:rPr lang="nl-BE" sz="2800" dirty="0" err="1"/>
              <a:t>often</a:t>
            </a:r>
            <a:r>
              <a:rPr lang="nl-BE" sz="2800" dirty="0"/>
              <a:t> </a:t>
            </a:r>
            <a:r>
              <a:rPr lang="nl-BE" sz="2800" dirty="0" err="1"/>
              <a:t>arbtirary</a:t>
            </a:r>
            <a:r>
              <a:rPr lang="nl-BE" sz="2800" dirty="0"/>
              <a:t> power of </a:t>
            </a:r>
            <a:r>
              <a:rPr lang="nl-BE" sz="2800" dirty="0" err="1"/>
              <a:t>hereditary</a:t>
            </a:r>
            <a:r>
              <a:rPr lang="nl-BE" sz="2800" dirty="0"/>
              <a:t> </a:t>
            </a:r>
            <a:r>
              <a:rPr lang="nl-BE" sz="2800" dirty="0" err="1"/>
              <a:t>kings</a:t>
            </a:r>
            <a:r>
              <a:rPr lang="nl-BE" sz="2800" dirty="0"/>
              <a:t>/</a:t>
            </a:r>
            <a:r>
              <a:rPr lang="nl-BE" sz="2800" dirty="0" err="1"/>
              <a:t>queens</a:t>
            </a:r>
            <a:endParaRPr lang="nl-BE" sz="2800" dirty="0"/>
          </a:p>
          <a:p>
            <a:r>
              <a:rPr lang="nl-BE" sz="2800" dirty="0" err="1"/>
              <a:t>Weberian</a:t>
            </a:r>
            <a:r>
              <a:rPr lang="nl-BE" sz="2800" dirty="0"/>
              <a:t> “</a:t>
            </a:r>
            <a:r>
              <a:rPr lang="nl-BE" sz="2800" dirty="0" err="1"/>
              <a:t>bureacracy</a:t>
            </a:r>
            <a:r>
              <a:rPr lang="nl-BE" sz="2800" dirty="0"/>
              <a:t>” </a:t>
            </a:r>
            <a:r>
              <a:rPr lang="nl-BE" sz="2800" dirty="0" err="1"/>
              <a:t>replaced</a:t>
            </a:r>
            <a:r>
              <a:rPr lang="nl-BE" sz="2800" dirty="0"/>
              <a:t> </a:t>
            </a:r>
            <a:r>
              <a:rPr lang="nl-BE" sz="2800" dirty="0" err="1"/>
              <a:t>this</a:t>
            </a:r>
            <a:r>
              <a:rPr lang="nl-BE" sz="2800" dirty="0"/>
              <a:t> “</a:t>
            </a:r>
            <a:r>
              <a:rPr lang="nl-BE" sz="2800" dirty="0" err="1"/>
              <a:t>arbitrariness</a:t>
            </a:r>
            <a:r>
              <a:rPr lang="nl-BE" sz="2800" dirty="0"/>
              <a:t>” but was </a:t>
            </a:r>
            <a:r>
              <a:rPr lang="nl-BE" sz="2800" dirty="0" err="1"/>
              <a:t>criticised</a:t>
            </a:r>
            <a:r>
              <a:rPr lang="nl-BE" sz="2800" dirty="0"/>
              <a:t> </a:t>
            </a:r>
            <a:r>
              <a:rPr lang="nl-BE" sz="2800" dirty="0" err="1"/>
              <a:t>for</a:t>
            </a:r>
            <a:r>
              <a:rPr lang="nl-BE" sz="2800" dirty="0"/>
              <a:t> </a:t>
            </a:r>
            <a:r>
              <a:rPr lang="nl-BE" sz="2800" dirty="0" err="1"/>
              <a:t>lack</a:t>
            </a:r>
            <a:r>
              <a:rPr lang="nl-BE" sz="2800" dirty="0"/>
              <a:t> of efficiency (1950-1980)</a:t>
            </a:r>
          </a:p>
          <a:p>
            <a:r>
              <a:rPr lang="nl-BE" sz="2800" dirty="0"/>
              <a:t>Next </a:t>
            </a:r>
            <a:r>
              <a:rPr lang="nl-BE" sz="2800" dirty="0" err="1"/>
              <a:t>came</a:t>
            </a:r>
            <a:r>
              <a:rPr lang="nl-BE" sz="2800" dirty="0"/>
              <a:t> “New Public Management”, </a:t>
            </a:r>
            <a:r>
              <a:rPr lang="nl-BE" sz="2800" dirty="0" err="1"/>
              <a:t>heavily</a:t>
            </a:r>
            <a:r>
              <a:rPr lang="nl-BE" sz="2800" dirty="0"/>
              <a:t> </a:t>
            </a:r>
            <a:r>
              <a:rPr lang="nl-BE" sz="2800" dirty="0" err="1"/>
              <a:t>supported</a:t>
            </a:r>
            <a:r>
              <a:rPr lang="nl-BE" sz="2800" dirty="0"/>
              <a:t> </a:t>
            </a:r>
            <a:r>
              <a:rPr lang="nl-BE" sz="2800" dirty="0" err="1"/>
              <a:t>by</a:t>
            </a:r>
            <a:r>
              <a:rPr lang="nl-BE" sz="2800" dirty="0"/>
              <a:t> the OECD…(1980-95)</a:t>
            </a:r>
          </a:p>
          <a:p>
            <a:r>
              <a:rPr lang="nl-BE" sz="2800" dirty="0"/>
              <a:t>…but </a:t>
            </a:r>
            <a:r>
              <a:rPr lang="nl-BE" sz="2800" dirty="0" err="1"/>
              <a:t>fallen</a:t>
            </a:r>
            <a:r>
              <a:rPr lang="nl-BE" sz="2800" dirty="0"/>
              <a:t> </a:t>
            </a:r>
            <a:r>
              <a:rPr lang="nl-BE" sz="2800" dirty="0" err="1"/>
              <a:t>into</a:t>
            </a:r>
            <a:r>
              <a:rPr lang="nl-BE" sz="2800" dirty="0"/>
              <a:t> discredit…</a:t>
            </a:r>
          </a:p>
          <a:p>
            <a:r>
              <a:rPr lang="nl-BE" sz="2800" dirty="0"/>
              <a:t>…</a:t>
            </a:r>
            <a:r>
              <a:rPr lang="nl-BE" sz="2800" dirty="0" err="1"/>
              <a:t>with</a:t>
            </a:r>
            <a:r>
              <a:rPr lang="nl-BE" sz="2800" dirty="0"/>
              <a:t> </a:t>
            </a:r>
            <a:r>
              <a:rPr lang="nl-BE" sz="2800" dirty="0" err="1"/>
              <a:t>many</a:t>
            </a:r>
            <a:r>
              <a:rPr lang="nl-BE" sz="2800" dirty="0"/>
              <a:t> different “</a:t>
            </a:r>
            <a:r>
              <a:rPr lang="nl-BE" sz="2800" dirty="0" err="1"/>
              <a:t>rival</a:t>
            </a:r>
            <a:r>
              <a:rPr lang="nl-BE" sz="2800" dirty="0"/>
              <a:t>” </a:t>
            </a:r>
            <a:r>
              <a:rPr lang="nl-BE" sz="2800" dirty="0" err="1"/>
              <a:t>concepts</a:t>
            </a:r>
            <a:r>
              <a:rPr lang="nl-BE" sz="2800" dirty="0"/>
              <a:t> of </a:t>
            </a:r>
            <a:r>
              <a:rPr lang="nl-BE" sz="2800" dirty="0" err="1"/>
              <a:t>governance</a:t>
            </a:r>
            <a:r>
              <a:rPr lang="nl-BE" sz="2800" dirty="0"/>
              <a:t> </a:t>
            </a:r>
            <a:r>
              <a:rPr lang="nl-BE" sz="2800" dirty="0" err="1"/>
              <a:t>fighting</a:t>
            </a:r>
            <a:r>
              <a:rPr lang="nl-BE" sz="2800" dirty="0"/>
              <a:t> </a:t>
            </a:r>
            <a:r>
              <a:rPr lang="nl-BE" sz="2800" dirty="0" err="1"/>
              <a:t>for</a:t>
            </a:r>
            <a:r>
              <a:rPr lang="nl-BE" sz="2800" dirty="0"/>
              <a:t> attention </a:t>
            </a:r>
            <a:r>
              <a:rPr lang="nl-BE" sz="2800" dirty="0" err="1"/>
              <a:t>since</a:t>
            </a:r>
            <a:r>
              <a:rPr lang="nl-BE" sz="2800" dirty="0"/>
              <a:t> </a:t>
            </a:r>
            <a:r>
              <a:rPr lang="nl-BE" sz="2800" dirty="0" err="1"/>
              <a:t>then</a:t>
            </a:r>
            <a:r>
              <a:rPr lang="nl-BE" sz="2800" dirty="0"/>
              <a:t>. </a:t>
            </a:r>
            <a:r>
              <a:rPr lang="nl-BE" sz="2800" dirty="0" err="1"/>
              <a:t>under</a:t>
            </a:r>
            <a:r>
              <a:rPr lang="nl-BE" sz="2800" dirty="0"/>
              <a:t> the banner of New Public </a:t>
            </a:r>
            <a:r>
              <a:rPr lang="nl-BE" sz="2800" dirty="0" err="1"/>
              <a:t>Governance</a:t>
            </a:r>
            <a:r>
              <a:rPr lang="nl-BE" sz="2800" dirty="0"/>
              <a:t> (1995-…)</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58</a:t>
            </a:fld>
            <a:endParaRPr lang="en-US" dirty="0"/>
          </a:p>
        </p:txBody>
      </p:sp>
    </p:spTree>
    <p:extLst>
      <p:ext uri="{BB962C8B-B14F-4D97-AF65-F5344CB8AC3E}">
        <p14:creationId xmlns="" xmlns:p14="http://schemas.microsoft.com/office/powerpoint/2010/main" val="17101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59</a:t>
            </a:fld>
            <a:endParaRPr lang="en-US" dirty="0"/>
          </a:p>
        </p:txBody>
      </p:sp>
      <p:pic>
        <p:nvPicPr>
          <p:cNvPr id="655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1295" y="3683000"/>
            <a:ext cx="8304935" cy="2628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kstvak 4"/>
          <p:cNvSpPr txBox="1"/>
          <p:nvPr/>
        </p:nvSpPr>
        <p:spPr>
          <a:xfrm>
            <a:off x="1101011" y="5942568"/>
            <a:ext cx="697627" cy="369332"/>
          </a:xfrm>
          <a:prstGeom prst="rect">
            <a:avLst/>
          </a:prstGeom>
          <a:noFill/>
        </p:spPr>
        <p:txBody>
          <a:bodyPr wrap="none" rtlCol="0">
            <a:spAutoFit/>
          </a:bodyPr>
          <a:lstStyle/>
          <a:p>
            <a:r>
              <a:rPr lang="nl-BE" dirty="0"/>
              <a:t>p. 43</a:t>
            </a:r>
          </a:p>
        </p:txBody>
      </p:sp>
      <p:pic>
        <p:nvPicPr>
          <p:cNvPr id="6553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4375" y="152400"/>
            <a:ext cx="2244725" cy="33755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kstvak 1"/>
          <p:cNvSpPr txBox="1"/>
          <p:nvPr/>
        </p:nvSpPr>
        <p:spPr>
          <a:xfrm>
            <a:off x="3606800" y="386834"/>
            <a:ext cx="5537199" cy="3416320"/>
          </a:xfrm>
          <a:prstGeom prst="rect">
            <a:avLst/>
          </a:prstGeom>
          <a:noFill/>
        </p:spPr>
        <p:txBody>
          <a:bodyPr wrap="square" rtlCol="0">
            <a:spAutoFit/>
          </a:bodyPr>
          <a:lstStyle/>
          <a:p>
            <a:r>
              <a:rPr lang="nl-BE" sz="2400" dirty="0"/>
              <a:t>….”most reform </a:t>
            </a:r>
            <a:r>
              <a:rPr lang="nl-BE" sz="2400" dirty="0" err="1"/>
              <a:t>programmes</a:t>
            </a:r>
            <a:r>
              <a:rPr lang="nl-BE" sz="2400" dirty="0"/>
              <a:t> (of the UK, NL, D, EC, OECD </a:t>
            </a:r>
            <a:r>
              <a:rPr lang="nl-BE" sz="2400" dirty="0" err="1"/>
              <a:t>for</a:t>
            </a:r>
            <a:r>
              <a:rPr lang="nl-BE" sz="2400" dirty="0"/>
              <a:t> </a:t>
            </a:r>
            <a:r>
              <a:rPr lang="nl-BE" sz="2400" dirty="0" err="1"/>
              <a:t>example</a:t>
            </a:r>
            <a:r>
              <a:rPr lang="nl-BE" sz="2400" dirty="0"/>
              <a:t>) have in common </a:t>
            </a:r>
            <a:r>
              <a:rPr lang="nl-BE" sz="2400" dirty="0" err="1"/>
              <a:t>that</a:t>
            </a:r>
            <a:r>
              <a:rPr lang="nl-BE" sz="2400" dirty="0"/>
              <a:t> </a:t>
            </a:r>
            <a:r>
              <a:rPr lang="nl-BE" sz="2400" dirty="0" err="1"/>
              <a:t>they</a:t>
            </a:r>
            <a:r>
              <a:rPr lang="nl-BE" sz="2400" dirty="0"/>
              <a:t> </a:t>
            </a:r>
            <a:r>
              <a:rPr lang="nl-BE" sz="2400" dirty="0" err="1"/>
              <a:t>stimulate</a:t>
            </a:r>
            <a:r>
              <a:rPr lang="nl-BE" sz="2400" dirty="0"/>
              <a:t> </a:t>
            </a:r>
            <a:r>
              <a:rPr lang="nl-BE" sz="2400" dirty="0" err="1"/>
              <a:t>network</a:t>
            </a:r>
            <a:r>
              <a:rPr lang="nl-BE" sz="2400" dirty="0"/>
              <a:t> </a:t>
            </a:r>
            <a:r>
              <a:rPr lang="nl-BE" sz="2400" dirty="0" err="1"/>
              <a:t>governance</a:t>
            </a:r>
            <a:r>
              <a:rPr lang="nl-BE" sz="2400" dirty="0"/>
              <a:t> as well as market </a:t>
            </a:r>
            <a:r>
              <a:rPr lang="nl-BE" sz="2400" dirty="0" err="1"/>
              <a:t>governance</a:t>
            </a:r>
            <a:r>
              <a:rPr lang="nl-BE" sz="2400" dirty="0"/>
              <a:t> </a:t>
            </a:r>
            <a:r>
              <a:rPr lang="nl-BE" sz="2400" dirty="0" err="1"/>
              <a:t>and</a:t>
            </a:r>
            <a:r>
              <a:rPr lang="nl-BE" sz="2400" dirty="0"/>
              <a:t> on top </a:t>
            </a:r>
            <a:r>
              <a:rPr lang="nl-BE" sz="2400" dirty="0" err="1"/>
              <a:t>restore</a:t>
            </a:r>
            <a:r>
              <a:rPr lang="nl-BE" sz="2400" dirty="0"/>
              <a:t> </a:t>
            </a:r>
            <a:r>
              <a:rPr lang="nl-BE" sz="2400" dirty="0" err="1"/>
              <a:t>elements</a:t>
            </a:r>
            <a:r>
              <a:rPr lang="nl-BE" sz="2400" dirty="0"/>
              <a:t> of </a:t>
            </a:r>
            <a:r>
              <a:rPr lang="nl-BE" sz="2400" dirty="0" err="1"/>
              <a:t>hierarchical</a:t>
            </a:r>
            <a:r>
              <a:rPr lang="nl-BE" sz="2400" dirty="0"/>
              <a:t> </a:t>
            </a:r>
            <a:r>
              <a:rPr lang="nl-BE" sz="2400" dirty="0" err="1"/>
              <a:t>governance</a:t>
            </a:r>
            <a:r>
              <a:rPr lang="nl-BE" sz="2400" dirty="0"/>
              <a:t> </a:t>
            </a:r>
            <a:r>
              <a:rPr lang="nl-BE" sz="2400" dirty="0" err="1"/>
              <a:t>that</a:t>
            </a:r>
            <a:r>
              <a:rPr lang="nl-BE" sz="2400" dirty="0"/>
              <a:t> are </a:t>
            </a:r>
            <a:r>
              <a:rPr lang="nl-BE" sz="2400" dirty="0" err="1"/>
              <a:t>considered</a:t>
            </a:r>
            <a:r>
              <a:rPr lang="nl-BE" sz="2400" dirty="0"/>
              <a:t> </a:t>
            </a:r>
            <a:r>
              <a:rPr lang="nl-BE" sz="2400" dirty="0" err="1"/>
              <a:t>to</a:t>
            </a:r>
            <a:r>
              <a:rPr lang="nl-BE" sz="2400" dirty="0"/>
              <a:t> have </a:t>
            </a:r>
            <a:r>
              <a:rPr lang="nl-BE" sz="2400" dirty="0" err="1"/>
              <a:t>become</a:t>
            </a:r>
            <a:r>
              <a:rPr lang="nl-BE" sz="2400" dirty="0"/>
              <a:t> </a:t>
            </a:r>
            <a:r>
              <a:rPr lang="nl-BE" sz="2400" dirty="0" err="1"/>
              <a:t>too</a:t>
            </a:r>
            <a:r>
              <a:rPr lang="nl-BE" sz="2400" dirty="0"/>
              <a:t> </a:t>
            </a:r>
            <a:r>
              <a:rPr lang="nl-BE" sz="2400" dirty="0" err="1"/>
              <a:t>weak</a:t>
            </a:r>
            <a:r>
              <a:rPr lang="nl-BE" sz="2400" dirty="0"/>
              <a:t>, </a:t>
            </a:r>
            <a:r>
              <a:rPr lang="nl-BE" sz="2400" dirty="0" err="1"/>
              <a:t>such</a:t>
            </a:r>
            <a:r>
              <a:rPr lang="nl-BE" sz="2400" dirty="0"/>
              <a:t> as control </a:t>
            </a:r>
            <a:r>
              <a:rPr lang="nl-BE" sz="2400" dirty="0" err="1"/>
              <a:t>and</a:t>
            </a:r>
            <a:r>
              <a:rPr lang="nl-BE" sz="2400" dirty="0"/>
              <a:t> accountability procedures” (p. 294)</a:t>
            </a:r>
          </a:p>
        </p:txBody>
      </p:sp>
    </p:spTree>
    <p:extLst>
      <p:ext uri="{BB962C8B-B14F-4D97-AF65-F5344CB8AC3E}">
        <p14:creationId xmlns="" xmlns:p14="http://schemas.microsoft.com/office/powerpoint/2010/main" val="182929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dirty="0" smtClean="0"/>
              <a:t>#</a:t>
            </a:r>
            <a:r>
              <a:rPr lang="cs-CZ" b="1" noProof="0" dirty="0" smtClean="0"/>
              <a:t>6</a:t>
            </a:r>
            <a:r>
              <a:rPr lang="en-GB" b="1" noProof="0" dirty="0" smtClean="0"/>
              <a:t/>
            </a:r>
            <a:br>
              <a:rPr lang="en-GB" b="1" noProof="0" dirty="0" smtClean="0"/>
            </a:br>
            <a:r>
              <a:rPr lang="en-GB" sz="3200" b="1" noProof="0" dirty="0" smtClean="0"/>
              <a:t> </a:t>
            </a:r>
            <a:r>
              <a:rPr lang="en-GB" sz="2800" b="1" dirty="0" smtClean="0"/>
              <a:t>Accountability: Paradigm shift from accountability overload to accountability for learning</a:t>
            </a:r>
            <a:endParaRPr lang="en-GB" sz="3600" noProof="0" dirty="0"/>
          </a:p>
        </p:txBody>
      </p:sp>
      <p:sp>
        <p:nvSpPr>
          <p:cNvPr id="4" name="Podnadpis 3"/>
          <p:cNvSpPr>
            <a:spLocks noGrp="1"/>
          </p:cNvSpPr>
          <p:nvPr>
            <p:ph type="subTitle" idx="1"/>
          </p:nvPr>
        </p:nvSpPr>
        <p:spPr>
          <a:xfrm>
            <a:off x="395536" y="2852936"/>
            <a:ext cx="8496944" cy="3816424"/>
          </a:xfrm>
        </p:spPr>
        <p:txBody>
          <a:bodyPr>
            <a:normAutofit fontScale="77500" lnSpcReduction="20000"/>
          </a:bodyPr>
          <a:lstStyle/>
          <a:p>
            <a:r>
              <a:rPr lang="en-GB" dirty="0" smtClean="0">
                <a:solidFill>
                  <a:schemeClr val="tx1"/>
                </a:solidFill>
              </a:rPr>
              <a:t>Public organisations has to be accountable for their actions and meeting their purpose. Historically, different aspects of accountability were stressed: </a:t>
            </a:r>
            <a:br>
              <a:rPr lang="en-GB" dirty="0" smtClean="0">
                <a:solidFill>
                  <a:schemeClr val="tx1"/>
                </a:solidFill>
              </a:rPr>
            </a:br>
            <a:r>
              <a:rPr lang="en-GB" b="1" dirty="0" smtClean="0">
                <a:solidFill>
                  <a:schemeClr val="tx1"/>
                </a:solidFill>
              </a:rPr>
              <a:t>Honest and Fair (</a:t>
            </a:r>
            <a:r>
              <a:rPr lang="en-GB" dirty="0" smtClean="0">
                <a:solidFill>
                  <a:schemeClr val="tx1"/>
                </a:solidFill>
              </a:rPr>
              <a:t>Focus on preventing distortion, bias and abuse of office and  on proper  procedures), </a:t>
            </a:r>
            <a:r>
              <a:rPr lang="en-GB" b="1" dirty="0" smtClean="0">
                <a:solidFill>
                  <a:schemeClr val="tx1"/>
                </a:solidFill>
              </a:rPr>
              <a:t>Lean and Purposeful (</a:t>
            </a:r>
            <a:r>
              <a:rPr lang="en-GB" dirty="0" smtClean="0">
                <a:solidFill>
                  <a:schemeClr val="tx1"/>
                </a:solidFill>
              </a:rPr>
              <a:t>Match narrowly defined tasks with resources (time and money) as tightly as possible, cutting any slack) and </a:t>
            </a:r>
            <a:r>
              <a:rPr lang="en-GB" b="1" dirty="0" smtClean="0">
                <a:solidFill>
                  <a:schemeClr val="tx1"/>
                </a:solidFill>
              </a:rPr>
              <a:t>Robust, Resilient, Adaptive </a:t>
            </a:r>
            <a:r>
              <a:rPr lang="en-GB" dirty="0" smtClean="0">
                <a:solidFill>
                  <a:schemeClr val="tx1"/>
                </a:solidFill>
              </a:rPr>
              <a:t>Being able to adapt rapidly to changing environments, to withstand shocks, to keep operating even  in a crisis. These aspects are contradictory and  when not balanced, problems emerge. Good way to maintain balance is to reframe all aspects of accountability by </a:t>
            </a:r>
            <a:r>
              <a:rPr lang="en-GB" b="1" dirty="0" smtClean="0">
                <a:solidFill>
                  <a:schemeClr val="tx1"/>
                </a:solidFill>
              </a:rPr>
              <a:t>accountability for learning.</a:t>
            </a:r>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60</a:t>
            </a:fld>
            <a:endParaRPr lang="en-US" dirty="0"/>
          </a:p>
        </p:txBody>
      </p:sp>
      <p:pic>
        <p:nvPicPr>
          <p:cNvPr id="655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1295" y="3683000"/>
            <a:ext cx="8304935" cy="2628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kstvak 4"/>
          <p:cNvSpPr txBox="1"/>
          <p:nvPr/>
        </p:nvSpPr>
        <p:spPr>
          <a:xfrm>
            <a:off x="1101011" y="5942568"/>
            <a:ext cx="697627" cy="369332"/>
          </a:xfrm>
          <a:prstGeom prst="rect">
            <a:avLst/>
          </a:prstGeom>
          <a:noFill/>
        </p:spPr>
        <p:txBody>
          <a:bodyPr wrap="none" rtlCol="0">
            <a:spAutoFit/>
          </a:bodyPr>
          <a:lstStyle/>
          <a:p>
            <a:r>
              <a:rPr lang="nl-BE" dirty="0"/>
              <a:t>p. 43</a:t>
            </a:r>
          </a:p>
        </p:txBody>
      </p:sp>
      <p:pic>
        <p:nvPicPr>
          <p:cNvPr id="6553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4375" y="152400"/>
            <a:ext cx="2244725" cy="33755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kstvak 1"/>
          <p:cNvSpPr txBox="1"/>
          <p:nvPr/>
        </p:nvSpPr>
        <p:spPr>
          <a:xfrm>
            <a:off x="3606800" y="386834"/>
            <a:ext cx="5537199" cy="3416320"/>
          </a:xfrm>
          <a:prstGeom prst="rect">
            <a:avLst/>
          </a:prstGeom>
          <a:noFill/>
        </p:spPr>
        <p:txBody>
          <a:bodyPr wrap="square" rtlCol="0">
            <a:spAutoFit/>
          </a:bodyPr>
          <a:lstStyle/>
          <a:p>
            <a:r>
              <a:rPr lang="nl-BE" sz="2400" dirty="0"/>
              <a:t>….”most reform </a:t>
            </a:r>
            <a:r>
              <a:rPr lang="nl-BE" sz="2400" dirty="0" err="1"/>
              <a:t>programmes</a:t>
            </a:r>
            <a:r>
              <a:rPr lang="nl-BE" sz="2400" dirty="0"/>
              <a:t> (of the UK, NL, D, EC, OECD </a:t>
            </a:r>
            <a:r>
              <a:rPr lang="nl-BE" sz="2400" dirty="0" err="1"/>
              <a:t>for</a:t>
            </a:r>
            <a:r>
              <a:rPr lang="nl-BE" sz="2400" dirty="0"/>
              <a:t> </a:t>
            </a:r>
            <a:r>
              <a:rPr lang="nl-BE" sz="2400" dirty="0" err="1"/>
              <a:t>example</a:t>
            </a:r>
            <a:r>
              <a:rPr lang="nl-BE" sz="2400" dirty="0"/>
              <a:t>) have in common </a:t>
            </a:r>
            <a:r>
              <a:rPr lang="nl-BE" sz="2400" dirty="0" err="1"/>
              <a:t>that</a:t>
            </a:r>
            <a:r>
              <a:rPr lang="nl-BE" sz="2400" dirty="0"/>
              <a:t> </a:t>
            </a:r>
            <a:r>
              <a:rPr lang="nl-BE" sz="2400" dirty="0" err="1"/>
              <a:t>they</a:t>
            </a:r>
            <a:r>
              <a:rPr lang="nl-BE" sz="2400" dirty="0"/>
              <a:t> </a:t>
            </a:r>
            <a:r>
              <a:rPr lang="nl-BE" sz="2400" dirty="0" err="1"/>
              <a:t>stimulate</a:t>
            </a:r>
            <a:r>
              <a:rPr lang="nl-BE" sz="2400" dirty="0"/>
              <a:t> </a:t>
            </a:r>
            <a:r>
              <a:rPr lang="nl-BE" sz="2400" dirty="0" err="1"/>
              <a:t>network</a:t>
            </a:r>
            <a:r>
              <a:rPr lang="nl-BE" sz="2400" dirty="0"/>
              <a:t> </a:t>
            </a:r>
            <a:r>
              <a:rPr lang="nl-BE" sz="2400" dirty="0" err="1"/>
              <a:t>governance</a:t>
            </a:r>
            <a:r>
              <a:rPr lang="nl-BE" sz="2400" dirty="0"/>
              <a:t> as well as market </a:t>
            </a:r>
            <a:r>
              <a:rPr lang="nl-BE" sz="2400" dirty="0" err="1"/>
              <a:t>governance</a:t>
            </a:r>
            <a:r>
              <a:rPr lang="nl-BE" sz="2400" dirty="0"/>
              <a:t> </a:t>
            </a:r>
            <a:r>
              <a:rPr lang="nl-BE" sz="2400" dirty="0" err="1"/>
              <a:t>and</a:t>
            </a:r>
            <a:r>
              <a:rPr lang="nl-BE" sz="2400" dirty="0"/>
              <a:t> on top </a:t>
            </a:r>
            <a:r>
              <a:rPr lang="nl-BE" sz="2400" dirty="0" err="1"/>
              <a:t>restore</a:t>
            </a:r>
            <a:r>
              <a:rPr lang="nl-BE" sz="2400" dirty="0"/>
              <a:t> </a:t>
            </a:r>
            <a:r>
              <a:rPr lang="nl-BE" sz="2400" dirty="0" err="1"/>
              <a:t>elements</a:t>
            </a:r>
            <a:r>
              <a:rPr lang="nl-BE" sz="2400" dirty="0"/>
              <a:t> of </a:t>
            </a:r>
            <a:r>
              <a:rPr lang="nl-BE" sz="2400" dirty="0" err="1"/>
              <a:t>hierarchical</a:t>
            </a:r>
            <a:r>
              <a:rPr lang="nl-BE" sz="2400" dirty="0"/>
              <a:t> </a:t>
            </a:r>
            <a:r>
              <a:rPr lang="nl-BE" sz="2400" dirty="0" err="1"/>
              <a:t>governance</a:t>
            </a:r>
            <a:r>
              <a:rPr lang="nl-BE" sz="2400" dirty="0"/>
              <a:t> </a:t>
            </a:r>
            <a:r>
              <a:rPr lang="nl-BE" sz="2400" dirty="0" err="1"/>
              <a:t>that</a:t>
            </a:r>
            <a:r>
              <a:rPr lang="nl-BE" sz="2400" dirty="0"/>
              <a:t> are </a:t>
            </a:r>
            <a:r>
              <a:rPr lang="nl-BE" sz="2400" dirty="0" err="1"/>
              <a:t>considered</a:t>
            </a:r>
            <a:r>
              <a:rPr lang="nl-BE" sz="2400" dirty="0"/>
              <a:t> </a:t>
            </a:r>
            <a:r>
              <a:rPr lang="nl-BE" sz="2400" dirty="0" err="1"/>
              <a:t>to</a:t>
            </a:r>
            <a:r>
              <a:rPr lang="nl-BE" sz="2400" dirty="0"/>
              <a:t> have </a:t>
            </a:r>
            <a:r>
              <a:rPr lang="nl-BE" sz="2400" dirty="0" err="1"/>
              <a:t>become</a:t>
            </a:r>
            <a:r>
              <a:rPr lang="nl-BE" sz="2400" dirty="0"/>
              <a:t> </a:t>
            </a:r>
            <a:r>
              <a:rPr lang="nl-BE" sz="2400" dirty="0" err="1"/>
              <a:t>too</a:t>
            </a:r>
            <a:r>
              <a:rPr lang="nl-BE" sz="2400" dirty="0"/>
              <a:t> </a:t>
            </a:r>
            <a:r>
              <a:rPr lang="nl-BE" sz="2400" dirty="0" err="1"/>
              <a:t>weak</a:t>
            </a:r>
            <a:r>
              <a:rPr lang="nl-BE" sz="2400" dirty="0"/>
              <a:t>, </a:t>
            </a:r>
            <a:r>
              <a:rPr lang="nl-BE" sz="2400" dirty="0" err="1"/>
              <a:t>such</a:t>
            </a:r>
            <a:r>
              <a:rPr lang="nl-BE" sz="2400" dirty="0"/>
              <a:t> as control </a:t>
            </a:r>
            <a:r>
              <a:rPr lang="nl-BE" sz="2400" dirty="0" err="1"/>
              <a:t>and</a:t>
            </a:r>
            <a:r>
              <a:rPr lang="nl-BE" sz="2400" dirty="0"/>
              <a:t> accountability procedures” (p. 294)</a:t>
            </a:r>
          </a:p>
        </p:txBody>
      </p:sp>
      <p:sp>
        <p:nvSpPr>
          <p:cNvPr id="7" name="Ovale toelichting 6"/>
          <p:cNvSpPr/>
          <p:nvPr/>
        </p:nvSpPr>
        <p:spPr>
          <a:xfrm>
            <a:off x="714375" y="1840163"/>
            <a:ext cx="8211705" cy="3606800"/>
          </a:xfrm>
          <a:prstGeom prst="wedgeEllipseCallou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800" dirty="0" err="1">
                <a:solidFill>
                  <a:schemeClr val="tx1">
                    <a:lumMod val="75000"/>
                    <a:lumOff val="25000"/>
                  </a:schemeClr>
                </a:solidFill>
              </a:rPr>
              <a:t>Given</a:t>
            </a:r>
            <a:r>
              <a:rPr lang="nl-BE" sz="2800" dirty="0">
                <a:solidFill>
                  <a:schemeClr val="tx1">
                    <a:lumMod val="75000"/>
                    <a:lumOff val="25000"/>
                  </a:schemeClr>
                </a:solidFill>
              </a:rPr>
              <a:t> the </a:t>
            </a:r>
            <a:r>
              <a:rPr lang="nl-BE" sz="2800" dirty="0" err="1">
                <a:solidFill>
                  <a:schemeClr val="tx1">
                    <a:lumMod val="75000"/>
                    <a:lumOff val="25000"/>
                  </a:schemeClr>
                </a:solidFill>
              </a:rPr>
              <a:t>potential</a:t>
            </a:r>
            <a:r>
              <a:rPr lang="nl-BE" sz="2800" dirty="0">
                <a:solidFill>
                  <a:schemeClr val="tx1">
                    <a:lumMod val="75000"/>
                    <a:lumOff val="25000"/>
                  </a:schemeClr>
                </a:solidFill>
              </a:rPr>
              <a:t> </a:t>
            </a:r>
            <a:r>
              <a:rPr lang="nl-BE" sz="2800" dirty="0" err="1">
                <a:solidFill>
                  <a:schemeClr val="tx1">
                    <a:lumMod val="75000"/>
                    <a:lumOff val="25000"/>
                  </a:schemeClr>
                </a:solidFill>
              </a:rPr>
              <a:t>for</a:t>
            </a:r>
            <a:r>
              <a:rPr lang="nl-BE" sz="2800" dirty="0">
                <a:solidFill>
                  <a:schemeClr val="tx1">
                    <a:lumMod val="75000"/>
                    <a:lumOff val="25000"/>
                  </a:schemeClr>
                </a:solidFill>
              </a:rPr>
              <a:t> conflict </a:t>
            </a:r>
            <a:r>
              <a:rPr lang="nl-BE" sz="2800" dirty="0" err="1">
                <a:solidFill>
                  <a:schemeClr val="tx1">
                    <a:lumMod val="75000"/>
                    <a:lumOff val="25000"/>
                  </a:schemeClr>
                </a:solidFill>
              </a:rPr>
              <a:t>between</a:t>
            </a:r>
            <a:r>
              <a:rPr lang="nl-BE" sz="2800" dirty="0">
                <a:solidFill>
                  <a:schemeClr val="tx1">
                    <a:lumMod val="75000"/>
                    <a:lumOff val="25000"/>
                  </a:schemeClr>
                </a:solidFill>
              </a:rPr>
              <a:t> </a:t>
            </a:r>
            <a:r>
              <a:rPr lang="nl-BE" sz="2800" dirty="0" err="1">
                <a:solidFill>
                  <a:schemeClr val="tx1">
                    <a:lumMod val="75000"/>
                    <a:lumOff val="25000"/>
                  </a:schemeClr>
                </a:solidFill>
              </a:rPr>
              <a:t>governance</a:t>
            </a:r>
            <a:r>
              <a:rPr lang="nl-BE" sz="2800" dirty="0">
                <a:solidFill>
                  <a:schemeClr val="tx1">
                    <a:lumMod val="75000"/>
                    <a:lumOff val="25000"/>
                  </a:schemeClr>
                </a:solidFill>
              </a:rPr>
              <a:t> modes as well as </a:t>
            </a:r>
            <a:r>
              <a:rPr lang="nl-BE" sz="2800" dirty="0" err="1">
                <a:solidFill>
                  <a:schemeClr val="tx1">
                    <a:lumMod val="75000"/>
                    <a:lumOff val="25000"/>
                  </a:schemeClr>
                </a:solidFill>
              </a:rPr>
              <a:t>synergies</a:t>
            </a:r>
            <a:r>
              <a:rPr lang="nl-BE" sz="2800" dirty="0">
                <a:solidFill>
                  <a:schemeClr val="tx1">
                    <a:lumMod val="75000"/>
                    <a:lumOff val="25000"/>
                  </a:schemeClr>
                </a:solidFill>
              </a:rPr>
              <a:t>, reform </a:t>
            </a:r>
            <a:r>
              <a:rPr lang="nl-BE" sz="2800" dirty="0" err="1">
                <a:solidFill>
                  <a:schemeClr val="tx1">
                    <a:lumMod val="75000"/>
                    <a:lumOff val="25000"/>
                  </a:schemeClr>
                </a:solidFill>
              </a:rPr>
              <a:t>programmes</a:t>
            </a:r>
            <a:r>
              <a:rPr lang="nl-BE" sz="2800" dirty="0">
                <a:solidFill>
                  <a:schemeClr val="tx1">
                    <a:lumMod val="75000"/>
                    <a:lumOff val="25000"/>
                  </a:schemeClr>
                </a:solidFill>
              </a:rPr>
              <a:t> </a:t>
            </a:r>
            <a:r>
              <a:rPr lang="nl-BE" sz="2800" dirty="0" err="1">
                <a:solidFill>
                  <a:schemeClr val="tx1">
                    <a:lumMod val="75000"/>
                    <a:lumOff val="25000"/>
                  </a:schemeClr>
                </a:solidFill>
              </a:rPr>
              <a:t>would</a:t>
            </a:r>
            <a:r>
              <a:rPr lang="nl-BE" sz="2800" dirty="0">
                <a:solidFill>
                  <a:schemeClr val="tx1">
                    <a:lumMod val="75000"/>
                    <a:lumOff val="25000"/>
                  </a:schemeClr>
                </a:solidFill>
              </a:rPr>
              <a:t> do best </a:t>
            </a:r>
            <a:r>
              <a:rPr lang="nl-BE" sz="2800" dirty="0" err="1">
                <a:solidFill>
                  <a:schemeClr val="tx1">
                    <a:lumMod val="75000"/>
                    <a:lumOff val="25000"/>
                  </a:schemeClr>
                </a:solidFill>
              </a:rPr>
              <a:t>to</a:t>
            </a:r>
            <a:r>
              <a:rPr lang="nl-BE" sz="2800" dirty="0">
                <a:solidFill>
                  <a:schemeClr val="tx1">
                    <a:lumMod val="75000"/>
                    <a:lumOff val="25000"/>
                  </a:schemeClr>
                </a:solidFill>
              </a:rPr>
              <a:t> </a:t>
            </a:r>
            <a:r>
              <a:rPr lang="nl-BE" sz="2800" dirty="0" err="1">
                <a:solidFill>
                  <a:schemeClr val="tx1">
                    <a:lumMod val="75000"/>
                    <a:lumOff val="25000"/>
                  </a:schemeClr>
                </a:solidFill>
              </a:rPr>
              <a:t>explicitly</a:t>
            </a:r>
            <a:r>
              <a:rPr lang="nl-BE" sz="2800" dirty="0">
                <a:solidFill>
                  <a:schemeClr val="tx1">
                    <a:lumMod val="75000"/>
                    <a:lumOff val="25000"/>
                  </a:schemeClr>
                </a:solidFill>
              </a:rPr>
              <a:t> </a:t>
            </a:r>
            <a:r>
              <a:rPr lang="nl-BE" sz="2800" dirty="0" err="1">
                <a:solidFill>
                  <a:schemeClr val="tx1">
                    <a:lumMod val="75000"/>
                    <a:lumOff val="25000"/>
                  </a:schemeClr>
                </a:solidFill>
              </a:rPr>
              <a:t>adress</a:t>
            </a:r>
            <a:r>
              <a:rPr lang="nl-BE" sz="2800" dirty="0">
                <a:solidFill>
                  <a:schemeClr val="tx1">
                    <a:lumMod val="75000"/>
                    <a:lumOff val="25000"/>
                  </a:schemeClr>
                </a:solidFill>
              </a:rPr>
              <a:t> these </a:t>
            </a:r>
            <a:r>
              <a:rPr lang="nl-BE" sz="2800" dirty="0" err="1">
                <a:solidFill>
                  <a:schemeClr val="tx1">
                    <a:lumMod val="75000"/>
                    <a:lumOff val="25000"/>
                  </a:schemeClr>
                </a:solidFill>
              </a:rPr>
              <a:t>interactions</a:t>
            </a:r>
            <a:r>
              <a:rPr lang="nl-BE" sz="2800" dirty="0">
                <a:solidFill>
                  <a:schemeClr val="tx1">
                    <a:lumMod val="75000"/>
                    <a:lumOff val="25000"/>
                  </a:schemeClr>
                </a:solidFill>
              </a:rPr>
              <a:t> </a:t>
            </a:r>
          </a:p>
        </p:txBody>
      </p:sp>
    </p:spTree>
    <p:extLst>
      <p:ext uri="{BB962C8B-B14F-4D97-AF65-F5344CB8AC3E}">
        <p14:creationId xmlns="" xmlns:p14="http://schemas.microsoft.com/office/powerpoint/2010/main" val="11528127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No </a:t>
            </a:r>
            <a:r>
              <a:rPr lang="nl-BE" dirty="0" err="1"/>
              <a:t>succession</a:t>
            </a:r>
            <a:r>
              <a:rPr lang="nl-BE" dirty="0"/>
              <a:t> but </a:t>
            </a:r>
            <a:r>
              <a:rPr lang="nl-BE" dirty="0" err="1"/>
              <a:t>rather</a:t>
            </a:r>
            <a:r>
              <a:rPr lang="nl-BE" dirty="0"/>
              <a:t> </a:t>
            </a:r>
            <a:r>
              <a:rPr lang="nl-BE" dirty="0" err="1"/>
              <a:t>hybridisation</a:t>
            </a:r>
            <a:endParaRPr lang="nl-BE" dirty="0"/>
          </a:p>
        </p:txBody>
      </p:sp>
      <p:sp>
        <p:nvSpPr>
          <p:cNvPr id="3" name="Tijdelijke aanduiding voor inhoud 2"/>
          <p:cNvSpPr>
            <a:spLocks noGrp="1"/>
          </p:cNvSpPr>
          <p:nvPr>
            <p:ph idx="1"/>
          </p:nvPr>
        </p:nvSpPr>
        <p:spPr>
          <a:xfrm>
            <a:off x="469900" y="1125538"/>
            <a:ext cx="8229600" cy="5076825"/>
          </a:xfrm>
        </p:spPr>
        <p:txBody>
          <a:bodyPr/>
          <a:lstStyle/>
          <a:p>
            <a:r>
              <a:rPr lang="nl-BE" sz="2800" dirty="0" err="1"/>
              <a:t>Hierarchy</a:t>
            </a:r>
            <a:r>
              <a:rPr lang="nl-BE" sz="2800" dirty="0"/>
              <a:t> is </a:t>
            </a:r>
            <a:r>
              <a:rPr lang="nl-BE" sz="2800" dirty="0" err="1"/>
              <a:t>still</a:t>
            </a:r>
            <a:r>
              <a:rPr lang="nl-BE" sz="2800" dirty="0"/>
              <a:t> </a:t>
            </a:r>
            <a:r>
              <a:rPr lang="nl-BE" sz="2800" dirty="0" err="1"/>
              <a:t>going</a:t>
            </a:r>
            <a:r>
              <a:rPr lang="nl-BE" sz="2800" dirty="0"/>
              <a:t> strong:</a:t>
            </a:r>
          </a:p>
          <a:p>
            <a:pPr lvl="1"/>
            <a:r>
              <a:rPr lang="nl-BE" sz="2400" dirty="0" err="1"/>
              <a:t>Evidenced</a:t>
            </a:r>
            <a:r>
              <a:rPr lang="nl-BE" sz="2400" dirty="0"/>
              <a:t> </a:t>
            </a:r>
            <a:r>
              <a:rPr lang="nl-BE" sz="2400" dirty="0" err="1"/>
              <a:t>by</a:t>
            </a:r>
            <a:r>
              <a:rPr lang="nl-BE" sz="2400" dirty="0"/>
              <a:t> </a:t>
            </a:r>
            <a:r>
              <a:rPr lang="nl-BE" sz="2400" dirty="0" err="1"/>
              <a:t>ongoing</a:t>
            </a:r>
            <a:r>
              <a:rPr lang="nl-BE" sz="2400" dirty="0"/>
              <a:t> </a:t>
            </a:r>
            <a:r>
              <a:rPr lang="nl-BE" sz="2400" dirty="0" err="1"/>
              <a:t>battles</a:t>
            </a:r>
            <a:r>
              <a:rPr lang="nl-BE" sz="2400" dirty="0"/>
              <a:t> </a:t>
            </a:r>
            <a:r>
              <a:rPr lang="nl-BE" sz="2400" dirty="0" err="1"/>
              <a:t>against</a:t>
            </a:r>
            <a:r>
              <a:rPr lang="nl-BE" sz="2400" dirty="0"/>
              <a:t> ”over-</a:t>
            </a:r>
            <a:r>
              <a:rPr lang="nl-BE" sz="2400" dirty="0" err="1"/>
              <a:t>regulation</a:t>
            </a:r>
            <a:r>
              <a:rPr lang="nl-BE" sz="2400" dirty="0"/>
              <a:t>” </a:t>
            </a:r>
          </a:p>
          <a:p>
            <a:pPr lvl="1"/>
            <a:r>
              <a:rPr lang="nl-BE" sz="2400" dirty="0" err="1"/>
              <a:t>Also</a:t>
            </a:r>
            <a:r>
              <a:rPr lang="nl-BE" sz="2400" dirty="0"/>
              <a:t> </a:t>
            </a:r>
            <a:r>
              <a:rPr lang="nl-BE" sz="2400" dirty="0" err="1"/>
              <a:t>sometimes</a:t>
            </a:r>
            <a:r>
              <a:rPr lang="nl-BE" sz="2400" dirty="0"/>
              <a:t> </a:t>
            </a:r>
            <a:r>
              <a:rPr lang="nl-BE" sz="2400" dirty="0" err="1"/>
              <a:t>sensible</a:t>
            </a:r>
            <a:r>
              <a:rPr lang="nl-BE" sz="2400" dirty="0"/>
              <a:t> as </a:t>
            </a:r>
            <a:r>
              <a:rPr lang="nl-BE" sz="2400" dirty="0" err="1"/>
              <a:t>hierarchy</a:t>
            </a:r>
            <a:r>
              <a:rPr lang="nl-BE" sz="2400" dirty="0"/>
              <a:t> </a:t>
            </a:r>
            <a:r>
              <a:rPr lang="nl-BE" sz="2400" dirty="0" err="1"/>
              <a:t>still</a:t>
            </a:r>
            <a:r>
              <a:rPr lang="nl-BE" sz="2400" dirty="0"/>
              <a:t> </a:t>
            </a:r>
            <a:r>
              <a:rPr lang="nl-BE" sz="2400" dirty="0" err="1"/>
              <a:t>good</a:t>
            </a:r>
            <a:r>
              <a:rPr lang="nl-BE" sz="2400" dirty="0"/>
              <a:t> at </a:t>
            </a:r>
            <a:r>
              <a:rPr lang="nl-BE" sz="2400" dirty="0" err="1"/>
              <a:t>dealing</a:t>
            </a:r>
            <a:r>
              <a:rPr lang="nl-BE" sz="2400" dirty="0"/>
              <a:t> </a:t>
            </a:r>
            <a:r>
              <a:rPr lang="nl-BE" sz="2400" dirty="0" err="1"/>
              <a:t>with</a:t>
            </a:r>
            <a:r>
              <a:rPr lang="nl-BE" sz="2400" dirty="0"/>
              <a:t> acute crisis, </a:t>
            </a:r>
            <a:r>
              <a:rPr lang="nl-BE" sz="2400" dirty="0" err="1"/>
              <a:t>disaster</a:t>
            </a:r>
            <a:r>
              <a:rPr lang="nl-BE" sz="2400" dirty="0"/>
              <a:t> </a:t>
            </a:r>
            <a:r>
              <a:rPr lang="nl-BE" sz="2400" dirty="0" err="1"/>
              <a:t>and</a:t>
            </a:r>
            <a:r>
              <a:rPr lang="nl-BE" sz="2400" dirty="0"/>
              <a:t> security (</a:t>
            </a:r>
            <a:r>
              <a:rPr lang="nl-BE" sz="2400" dirty="0" err="1"/>
              <a:t>send</a:t>
            </a:r>
            <a:r>
              <a:rPr lang="nl-BE" sz="2400" dirty="0"/>
              <a:t> in the </a:t>
            </a:r>
            <a:r>
              <a:rPr lang="nl-BE" sz="2400" dirty="0" err="1"/>
              <a:t>army</a:t>
            </a:r>
            <a:r>
              <a:rPr lang="nl-BE" sz="2400" dirty="0"/>
              <a:t>…) </a:t>
            </a:r>
            <a:r>
              <a:rPr lang="nl-BE" sz="2400" dirty="0" err="1"/>
              <a:t>and</a:t>
            </a:r>
            <a:r>
              <a:rPr lang="nl-BE" sz="2400" dirty="0"/>
              <a:t> </a:t>
            </a:r>
            <a:r>
              <a:rPr lang="nl-BE" sz="2400" dirty="0" err="1"/>
              <a:t>useful</a:t>
            </a:r>
            <a:r>
              <a:rPr lang="nl-BE" sz="2400" dirty="0"/>
              <a:t> </a:t>
            </a:r>
            <a:r>
              <a:rPr lang="nl-BE" sz="2400" dirty="0" err="1"/>
              <a:t>for</a:t>
            </a:r>
            <a:r>
              <a:rPr lang="nl-BE" sz="2400" dirty="0"/>
              <a:t> </a:t>
            </a:r>
            <a:r>
              <a:rPr lang="nl-BE" sz="2400" dirty="0" err="1"/>
              <a:t>some</a:t>
            </a:r>
            <a:r>
              <a:rPr lang="nl-BE" sz="2400" dirty="0"/>
              <a:t> </a:t>
            </a:r>
            <a:r>
              <a:rPr lang="nl-BE" sz="2400" dirty="0" err="1"/>
              <a:t>tasks</a:t>
            </a:r>
            <a:r>
              <a:rPr lang="nl-BE" sz="2400" dirty="0"/>
              <a:t> (e.g. </a:t>
            </a:r>
            <a:r>
              <a:rPr lang="nl-BE" sz="2400" dirty="0" err="1"/>
              <a:t>administering</a:t>
            </a:r>
            <a:r>
              <a:rPr lang="nl-BE" sz="2400" dirty="0"/>
              <a:t> </a:t>
            </a:r>
            <a:r>
              <a:rPr lang="nl-BE" sz="2400" dirty="0" err="1"/>
              <a:t>salaries</a:t>
            </a:r>
            <a:r>
              <a:rPr lang="nl-BE" sz="2400" dirty="0"/>
              <a:t> </a:t>
            </a:r>
            <a:r>
              <a:rPr lang="nl-BE" sz="2400" dirty="0" err="1"/>
              <a:t>should</a:t>
            </a:r>
            <a:r>
              <a:rPr lang="nl-BE" sz="2400" dirty="0"/>
              <a:t> </a:t>
            </a:r>
            <a:r>
              <a:rPr lang="nl-BE" sz="2400" dirty="0" err="1"/>
              <a:t>be</a:t>
            </a:r>
            <a:r>
              <a:rPr lang="nl-BE" sz="2400" dirty="0"/>
              <a:t> </a:t>
            </a:r>
            <a:r>
              <a:rPr lang="nl-BE" sz="2400" dirty="0" err="1"/>
              <a:t>reliable</a:t>
            </a:r>
            <a:r>
              <a:rPr lang="nl-BE" sz="2400" dirty="0"/>
              <a:t> </a:t>
            </a:r>
            <a:r>
              <a:rPr lang="nl-BE" sz="2400" dirty="0" err="1"/>
              <a:t>and</a:t>
            </a:r>
            <a:r>
              <a:rPr lang="nl-BE" sz="2400" dirty="0"/>
              <a:t> </a:t>
            </a:r>
            <a:r>
              <a:rPr lang="nl-BE" sz="2400" dirty="0" err="1"/>
              <a:t>not</a:t>
            </a:r>
            <a:r>
              <a:rPr lang="nl-BE" sz="2400" dirty="0"/>
              <a:t> “</a:t>
            </a:r>
            <a:r>
              <a:rPr lang="nl-BE" sz="2400" dirty="0" err="1"/>
              <a:t>entrepreneurial</a:t>
            </a:r>
            <a:r>
              <a:rPr lang="nl-BE" sz="2400" dirty="0"/>
              <a:t>”)</a:t>
            </a:r>
          </a:p>
          <a:p>
            <a:pPr lvl="1"/>
            <a:r>
              <a:rPr lang="nl-BE" sz="2400" dirty="0" err="1"/>
              <a:t>Yet</a:t>
            </a:r>
            <a:r>
              <a:rPr lang="nl-BE" sz="2400" dirty="0"/>
              <a:t> market </a:t>
            </a:r>
            <a:r>
              <a:rPr lang="nl-BE" sz="2400" dirty="0" err="1"/>
              <a:t>and</a:t>
            </a:r>
            <a:r>
              <a:rPr lang="nl-BE" sz="2400" dirty="0"/>
              <a:t> </a:t>
            </a:r>
            <a:r>
              <a:rPr lang="nl-BE" sz="2400" dirty="0" err="1"/>
              <a:t>network</a:t>
            </a:r>
            <a:r>
              <a:rPr lang="nl-BE" sz="2400" dirty="0"/>
              <a:t> thinking mix </a:t>
            </a:r>
            <a:r>
              <a:rPr lang="nl-BE" sz="2400" dirty="0" err="1"/>
              <a:t>with</a:t>
            </a:r>
            <a:r>
              <a:rPr lang="nl-BE" sz="2400" dirty="0"/>
              <a:t> </a:t>
            </a:r>
            <a:r>
              <a:rPr lang="nl-BE" sz="2400" dirty="0" err="1"/>
              <a:t>what</a:t>
            </a:r>
            <a:r>
              <a:rPr lang="nl-BE" sz="2400" dirty="0"/>
              <a:t> are </a:t>
            </a:r>
            <a:r>
              <a:rPr lang="nl-BE" sz="2400" dirty="0" err="1"/>
              <a:t>still</a:t>
            </a:r>
            <a:r>
              <a:rPr lang="nl-BE" sz="2400" dirty="0"/>
              <a:t> </a:t>
            </a:r>
            <a:r>
              <a:rPr lang="nl-BE" sz="2400" dirty="0" err="1"/>
              <a:t>essentially</a:t>
            </a:r>
            <a:r>
              <a:rPr lang="nl-BE" sz="2400" dirty="0"/>
              <a:t> </a:t>
            </a:r>
            <a:r>
              <a:rPr lang="nl-BE" sz="2400" dirty="0" err="1"/>
              <a:t>bureacracies</a:t>
            </a:r>
            <a:r>
              <a:rPr lang="nl-BE" sz="2400" dirty="0"/>
              <a:t>: </a:t>
            </a:r>
          </a:p>
          <a:p>
            <a:pPr lvl="2"/>
            <a:r>
              <a:rPr lang="nl-BE" sz="2000" dirty="0" err="1"/>
              <a:t>Sometimes</a:t>
            </a:r>
            <a:r>
              <a:rPr lang="nl-BE" sz="2000" dirty="0"/>
              <a:t> </a:t>
            </a:r>
            <a:r>
              <a:rPr lang="nl-BE" sz="2000" dirty="0" err="1"/>
              <a:t>disguising</a:t>
            </a:r>
            <a:r>
              <a:rPr lang="nl-BE" sz="2000" dirty="0"/>
              <a:t> as market </a:t>
            </a:r>
            <a:r>
              <a:rPr lang="nl-BE" sz="2000" dirty="0" err="1"/>
              <a:t>and</a:t>
            </a:r>
            <a:r>
              <a:rPr lang="nl-BE" sz="2000" dirty="0"/>
              <a:t> </a:t>
            </a:r>
            <a:r>
              <a:rPr lang="nl-BE" sz="2000" dirty="0" err="1"/>
              <a:t>network</a:t>
            </a:r>
            <a:r>
              <a:rPr lang="nl-BE" sz="2000" dirty="0"/>
              <a:t> </a:t>
            </a:r>
            <a:r>
              <a:rPr lang="nl-BE" sz="2000" dirty="0" err="1"/>
              <a:t>governance</a:t>
            </a:r>
            <a:endParaRPr lang="nl-BE" sz="2000" dirty="0"/>
          </a:p>
          <a:p>
            <a:pPr lvl="2"/>
            <a:r>
              <a:rPr lang="nl-BE" sz="2000" dirty="0" err="1"/>
              <a:t>Often</a:t>
            </a:r>
            <a:r>
              <a:rPr lang="nl-BE" sz="2000" dirty="0"/>
              <a:t> new tools </a:t>
            </a:r>
            <a:r>
              <a:rPr lang="nl-BE" sz="2000" dirty="0" err="1"/>
              <a:t>facilitate</a:t>
            </a:r>
            <a:r>
              <a:rPr lang="nl-BE" sz="2000" dirty="0"/>
              <a:t> </a:t>
            </a:r>
            <a:r>
              <a:rPr lang="nl-BE" sz="2000" dirty="0" err="1"/>
              <a:t>network</a:t>
            </a:r>
            <a:r>
              <a:rPr lang="nl-BE" sz="2000" dirty="0"/>
              <a:t> </a:t>
            </a:r>
            <a:r>
              <a:rPr lang="nl-BE" sz="2000" dirty="0" err="1"/>
              <a:t>governance</a:t>
            </a:r>
            <a:r>
              <a:rPr lang="nl-BE" sz="2000" dirty="0"/>
              <a:t> </a:t>
            </a:r>
            <a:r>
              <a:rPr lang="nl-BE" sz="2000" dirty="0" err="1"/>
              <a:t>within</a:t>
            </a:r>
            <a:r>
              <a:rPr lang="nl-BE" sz="2000" dirty="0"/>
              <a:t> a </a:t>
            </a:r>
            <a:r>
              <a:rPr lang="nl-BE" sz="2000" dirty="0" err="1"/>
              <a:t>hierarchical</a:t>
            </a:r>
            <a:r>
              <a:rPr lang="nl-BE" sz="2000" dirty="0"/>
              <a:t> setting</a:t>
            </a:r>
          </a:p>
          <a:p>
            <a:pPr lvl="1"/>
            <a:endParaRPr lang="nl-BE" sz="2400" dirty="0"/>
          </a:p>
          <a:p>
            <a:endParaRPr lang="nl-BE" sz="2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61</a:t>
            </a:fld>
            <a:endParaRPr lang="en-US" dirty="0"/>
          </a:p>
        </p:txBody>
      </p:sp>
      <p:sp>
        <p:nvSpPr>
          <p:cNvPr id="5" name="Tekstvak 4"/>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133150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Meta-governance</a:t>
            </a:r>
            <a:endParaRPr lang="nl-BE" dirty="0"/>
          </a:p>
        </p:txBody>
      </p:sp>
      <p:sp>
        <p:nvSpPr>
          <p:cNvPr id="3" name="Tijdelijke aanduiding voor inhoud 2"/>
          <p:cNvSpPr>
            <a:spLocks noGrp="1"/>
          </p:cNvSpPr>
          <p:nvPr>
            <p:ph idx="1"/>
          </p:nvPr>
        </p:nvSpPr>
        <p:spPr>
          <a:xfrm>
            <a:off x="457200" y="1261372"/>
            <a:ext cx="8229600" cy="5076825"/>
          </a:xfrm>
        </p:spPr>
        <p:txBody>
          <a:bodyPr/>
          <a:lstStyle/>
          <a:p>
            <a:pPr lvl="1"/>
            <a:r>
              <a:rPr lang="nl-BE" sz="2000" dirty="0" smtClean="0"/>
              <a:t>a </a:t>
            </a:r>
            <a:r>
              <a:rPr lang="nl-BE" sz="2000" dirty="0"/>
              <a:t>process to achieve smart governance mixtures!</a:t>
            </a:r>
          </a:p>
          <a:p>
            <a:pPr lvl="2"/>
            <a:r>
              <a:rPr lang="nl-BE" sz="1800" dirty="0" err="1"/>
              <a:t>Governance</a:t>
            </a:r>
            <a:r>
              <a:rPr lang="nl-BE" sz="1800" dirty="0"/>
              <a:t> mixture is </a:t>
            </a:r>
            <a:r>
              <a:rPr lang="nl-BE" sz="1800" dirty="0" err="1"/>
              <a:t>situational</a:t>
            </a:r>
            <a:r>
              <a:rPr lang="nl-BE" sz="1800" dirty="0"/>
              <a:t>:</a:t>
            </a:r>
          </a:p>
          <a:p>
            <a:pPr lvl="3"/>
            <a:r>
              <a:rPr lang="nl-BE" sz="1600" dirty="0"/>
              <a:t>Different even in </a:t>
            </a:r>
            <a:r>
              <a:rPr lang="nl-BE" sz="1600" dirty="0" err="1"/>
              <a:t>countries</a:t>
            </a:r>
            <a:r>
              <a:rPr lang="nl-BE" sz="1600" dirty="0"/>
              <a:t> </a:t>
            </a:r>
            <a:r>
              <a:rPr lang="nl-BE" sz="1600" dirty="0" err="1"/>
              <a:t>with</a:t>
            </a:r>
            <a:r>
              <a:rPr lang="nl-BE" sz="1600" dirty="0"/>
              <a:t> </a:t>
            </a:r>
            <a:r>
              <a:rPr lang="nl-BE" sz="1600" dirty="0" err="1"/>
              <a:t>similar</a:t>
            </a:r>
            <a:r>
              <a:rPr lang="nl-BE" sz="1600" dirty="0"/>
              <a:t> development of </a:t>
            </a:r>
            <a:r>
              <a:rPr lang="nl-BE" sz="1600" dirty="0" err="1"/>
              <a:t>democratic</a:t>
            </a:r>
            <a:r>
              <a:rPr lang="nl-BE" sz="1600" dirty="0"/>
              <a:t> </a:t>
            </a:r>
            <a:r>
              <a:rPr lang="nl-BE" sz="1600" dirty="0" err="1"/>
              <a:t>institutions</a:t>
            </a:r>
            <a:r>
              <a:rPr lang="nl-BE" sz="1600" dirty="0"/>
              <a:t> </a:t>
            </a:r>
            <a:r>
              <a:rPr lang="nl-BE" sz="1600" dirty="0" err="1"/>
              <a:t>and</a:t>
            </a:r>
            <a:r>
              <a:rPr lang="nl-BE" sz="1600" dirty="0"/>
              <a:t> </a:t>
            </a:r>
            <a:r>
              <a:rPr lang="nl-BE" sz="1600" dirty="0" err="1"/>
              <a:t>for</a:t>
            </a:r>
            <a:r>
              <a:rPr lang="nl-BE" sz="1600" dirty="0"/>
              <a:t> </a:t>
            </a:r>
            <a:r>
              <a:rPr lang="nl-BE" sz="1600" dirty="0" err="1"/>
              <a:t>the</a:t>
            </a:r>
            <a:r>
              <a:rPr lang="nl-BE" sz="1600" dirty="0"/>
              <a:t> </a:t>
            </a:r>
            <a:r>
              <a:rPr lang="nl-BE" sz="1600" dirty="0" err="1"/>
              <a:t>same</a:t>
            </a:r>
            <a:r>
              <a:rPr lang="nl-BE" sz="1600" dirty="0"/>
              <a:t> policy </a:t>
            </a:r>
            <a:r>
              <a:rPr lang="nl-BE" sz="1600" dirty="0" err="1"/>
              <a:t>problem</a:t>
            </a:r>
            <a:endParaRPr lang="nl-BE" sz="1600" dirty="0"/>
          </a:p>
          <a:p>
            <a:pPr lvl="3"/>
            <a:r>
              <a:rPr lang="nl-BE" sz="1600" dirty="0" err="1"/>
              <a:t>Usually</a:t>
            </a:r>
            <a:r>
              <a:rPr lang="nl-BE" sz="1600" dirty="0"/>
              <a:t> </a:t>
            </a:r>
            <a:r>
              <a:rPr lang="nl-BE" sz="1600" dirty="0" err="1"/>
              <a:t>the</a:t>
            </a:r>
            <a:r>
              <a:rPr lang="nl-BE" sz="1600" dirty="0"/>
              <a:t> </a:t>
            </a:r>
            <a:r>
              <a:rPr lang="nl-BE" sz="1600" dirty="0" err="1"/>
              <a:t>preferred</a:t>
            </a:r>
            <a:r>
              <a:rPr lang="nl-BE" sz="1600" dirty="0"/>
              <a:t> mode is </a:t>
            </a:r>
            <a:r>
              <a:rPr lang="nl-BE" sz="1600" dirty="0" err="1"/>
              <a:t>tried</a:t>
            </a:r>
            <a:r>
              <a:rPr lang="nl-BE" sz="1600" dirty="0"/>
              <a:t> first </a:t>
            </a:r>
            <a:r>
              <a:rPr lang="nl-BE" sz="1600" dirty="0" err="1"/>
              <a:t>and</a:t>
            </a:r>
            <a:r>
              <a:rPr lang="nl-BE" sz="1600" dirty="0"/>
              <a:t> </a:t>
            </a:r>
            <a:r>
              <a:rPr lang="nl-BE" sz="1600" dirty="0" err="1"/>
              <a:t>if</a:t>
            </a:r>
            <a:r>
              <a:rPr lang="nl-BE" sz="1600" dirty="0"/>
              <a:t> </a:t>
            </a:r>
            <a:r>
              <a:rPr lang="nl-BE" sz="1600" dirty="0" err="1"/>
              <a:t>unsuccesful</a:t>
            </a:r>
            <a:r>
              <a:rPr lang="nl-BE" sz="1600" dirty="0"/>
              <a:t> , </a:t>
            </a:r>
            <a:r>
              <a:rPr lang="nl-BE" sz="1600" dirty="0" err="1"/>
              <a:t>others</a:t>
            </a:r>
            <a:r>
              <a:rPr lang="nl-BE" sz="1600" dirty="0"/>
              <a:t> are </a:t>
            </a:r>
            <a:r>
              <a:rPr lang="nl-BE" sz="1600" dirty="0" err="1"/>
              <a:t>tried</a:t>
            </a:r>
            <a:endParaRPr lang="nl-BE" sz="1600" dirty="0"/>
          </a:p>
          <a:p>
            <a:pPr lvl="3"/>
            <a:r>
              <a:rPr lang="nl-BE" sz="1600" dirty="0" err="1">
                <a:solidFill>
                  <a:srgbClr val="FF0000"/>
                </a:solidFill>
              </a:rPr>
              <a:t>Not</a:t>
            </a:r>
            <a:r>
              <a:rPr lang="nl-BE" sz="1600" dirty="0">
                <a:solidFill>
                  <a:srgbClr val="FF0000"/>
                </a:solidFill>
              </a:rPr>
              <a:t> </a:t>
            </a:r>
            <a:r>
              <a:rPr lang="nl-BE" sz="1600" dirty="0" err="1">
                <a:solidFill>
                  <a:srgbClr val="FF0000"/>
                </a:solidFill>
              </a:rPr>
              <a:t>possible</a:t>
            </a:r>
            <a:r>
              <a:rPr lang="nl-BE" sz="1600" dirty="0">
                <a:solidFill>
                  <a:srgbClr val="FF0000"/>
                </a:solidFill>
              </a:rPr>
              <a:t> </a:t>
            </a:r>
            <a:r>
              <a:rPr lang="nl-BE" sz="1600" dirty="0" err="1">
                <a:solidFill>
                  <a:srgbClr val="FF0000"/>
                </a:solidFill>
              </a:rPr>
              <a:t>to</a:t>
            </a:r>
            <a:r>
              <a:rPr lang="nl-BE" sz="1600" dirty="0">
                <a:solidFill>
                  <a:srgbClr val="FF0000"/>
                </a:solidFill>
              </a:rPr>
              <a:t> copy first order approaches </a:t>
            </a:r>
            <a:r>
              <a:rPr lang="nl-BE" sz="1600" dirty="0" err="1"/>
              <a:t>from</a:t>
            </a:r>
            <a:r>
              <a:rPr lang="nl-BE" sz="1600" dirty="0"/>
              <a:t> Germany </a:t>
            </a:r>
            <a:r>
              <a:rPr lang="nl-BE" sz="1600" dirty="0" err="1"/>
              <a:t>to</a:t>
            </a:r>
            <a:r>
              <a:rPr lang="nl-BE" sz="1600" dirty="0"/>
              <a:t> Netherlands; even </a:t>
            </a:r>
            <a:r>
              <a:rPr lang="nl-BE" sz="1600" dirty="0" err="1"/>
              <a:t>between</a:t>
            </a:r>
            <a:r>
              <a:rPr lang="nl-BE" sz="1600" dirty="0"/>
              <a:t> </a:t>
            </a:r>
            <a:r>
              <a:rPr lang="nl-BE" sz="1600" dirty="0" err="1"/>
              <a:t>cities</a:t>
            </a:r>
            <a:r>
              <a:rPr lang="nl-BE" sz="1600" dirty="0"/>
              <a:t> </a:t>
            </a:r>
            <a:r>
              <a:rPr lang="nl-BE" sz="1600" dirty="0" err="1"/>
              <a:t>and</a:t>
            </a:r>
            <a:r>
              <a:rPr lang="nl-BE" sz="1600" dirty="0"/>
              <a:t> </a:t>
            </a:r>
            <a:r>
              <a:rPr lang="nl-BE" sz="1600" dirty="0" err="1"/>
              <a:t>regions</a:t>
            </a:r>
            <a:r>
              <a:rPr lang="nl-BE" sz="1600" dirty="0"/>
              <a:t> </a:t>
            </a:r>
            <a:r>
              <a:rPr lang="nl-BE" sz="1600" dirty="0" err="1"/>
              <a:t>and</a:t>
            </a:r>
            <a:r>
              <a:rPr lang="nl-BE" sz="1600" dirty="0"/>
              <a:t> </a:t>
            </a:r>
            <a:r>
              <a:rPr lang="nl-BE" sz="1600" dirty="0" err="1"/>
              <a:t>within</a:t>
            </a:r>
            <a:r>
              <a:rPr lang="nl-BE" sz="1600" dirty="0"/>
              <a:t> </a:t>
            </a:r>
            <a:r>
              <a:rPr lang="nl-BE" sz="1600" dirty="0" err="1"/>
              <a:t>them</a:t>
            </a:r>
            <a:r>
              <a:rPr lang="nl-BE" sz="1600" dirty="0"/>
              <a:t> </a:t>
            </a:r>
            <a:r>
              <a:rPr lang="nl-BE" sz="1600" dirty="0" err="1"/>
              <a:t>there</a:t>
            </a:r>
            <a:r>
              <a:rPr lang="nl-BE" sz="1600" dirty="0"/>
              <a:t> are </a:t>
            </a:r>
            <a:r>
              <a:rPr lang="nl-BE" sz="1600" dirty="0" err="1"/>
              <a:t>differences</a:t>
            </a:r>
            <a:r>
              <a:rPr lang="nl-BE" sz="1600" dirty="0"/>
              <a:t> (</a:t>
            </a:r>
            <a:r>
              <a:rPr lang="nl-BE" sz="1600" dirty="0" err="1"/>
              <a:t>Meuleman</a:t>
            </a:r>
            <a:r>
              <a:rPr lang="nl-BE" sz="1600" dirty="0"/>
              <a:t>, 2008, p. 237) e.g. </a:t>
            </a:r>
            <a:r>
              <a:rPr lang="nl-BE" sz="1600" dirty="0" err="1"/>
              <a:t>individualistic</a:t>
            </a:r>
            <a:r>
              <a:rPr lang="nl-BE" sz="1600" dirty="0"/>
              <a:t> Amsterdam (market) versus “</a:t>
            </a:r>
            <a:r>
              <a:rPr lang="nl-BE" sz="1600" dirty="0" err="1"/>
              <a:t>all</a:t>
            </a:r>
            <a:r>
              <a:rPr lang="nl-BE" sz="1600" dirty="0"/>
              <a:t> hands on deck” Rotterdam (</a:t>
            </a:r>
            <a:r>
              <a:rPr lang="nl-BE" sz="1600" dirty="0" err="1"/>
              <a:t>network</a:t>
            </a:r>
            <a:r>
              <a:rPr lang="nl-BE" sz="1600" dirty="0"/>
              <a:t>) </a:t>
            </a:r>
            <a:r>
              <a:rPr lang="nl-BE" sz="1600" dirty="0" err="1"/>
              <a:t>and</a:t>
            </a:r>
            <a:r>
              <a:rPr lang="nl-BE" sz="1600" dirty="0"/>
              <a:t> </a:t>
            </a:r>
            <a:r>
              <a:rPr lang="nl-BE" sz="1600" dirty="0" err="1"/>
              <a:t>within</a:t>
            </a:r>
            <a:r>
              <a:rPr lang="nl-BE" sz="1600" dirty="0"/>
              <a:t> Amsterdam </a:t>
            </a:r>
            <a:r>
              <a:rPr lang="nl-BE" sz="1600" dirty="0" err="1"/>
              <a:t>young</a:t>
            </a:r>
            <a:r>
              <a:rPr lang="nl-BE" sz="1600" dirty="0"/>
              <a:t> </a:t>
            </a:r>
            <a:r>
              <a:rPr lang="nl-BE" sz="1600" dirty="0" err="1"/>
              <a:t>Morrocans</a:t>
            </a:r>
            <a:r>
              <a:rPr lang="nl-BE" sz="1600" dirty="0"/>
              <a:t> are </a:t>
            </a:r>
            <a:r>
              <a:rPr lang="nl-BE" sz="1600" dirty="0" err="1"/>
              <a:t>sensitive</a:t>
            </a:r>
            <a:r>
              <a:rPr lang="nl-BE" sz="1600" dirty="0"/>
              <a:t> </a:t>
            </a:r>
            <a:r>
              <a:rPr lang="nl-BE" sz="1600" dirty="0" err="1"/>
              <a:t>rather</a:t>
            </a:r>
            <a:r>
              <a:rPr lang="nl-BE" sz="1600" dirty="0"/>
              <a:t> </a:t>
            </a:r>
            <a:r>
              <a:rPr lang="nl-BE" sz="1600" dirty="0" err="1"/>
              <a:t>to</a:t>
            </a:r>
            <a:r>
              <a:rPr lang="nl-BE" sz="1600" dirty="0"/>
              <a:t> </a:t>
            </a:r>
            <a:r>
              <a:rPr lang="nl-BE" sz="1600" dirty="0" err="1"/>
              <a:t>hierarchy</a:t>
            </a:r>
            <a:endParaRPr lang="nl-BE" sz="1600" dirty="0"/>
          </a:p>
          <a:p>
            <a:pPr lvl="2"/>
            <a:r>
              <a:rPr lang="nl-BE" sz="1800" dirty="0"/>
              <a:t>Concerns </a:t>
            </a:r>
            <a:r>
              <a:rPr lang="nl-BE" sz="1800" dirty="0" err="1"/>
              <a:t>both</a:t>
            </a:r>
            <a:r>
              <a:rPr lang="nl-BE" sz="1800" dirty="0"/>
              <a:t> </a:t>
            </a:r>
            <a:r>
              <a:rPr lang="nl-BE" sz="1800" dirty="0" err="1"/>
              <a:t>internal</a:t>
            </a:r>
            <a:r>
              <a:rPr lang="nl-BE" sz="1800" dirty="0"/>
              <a:t> (</a:t>
            </a:r>
            <a:r>
              <a:rPr lang="nl-BE" sz="1800" dirty="0" err="1"/>
              <a:t>between</a:t>
            </a:r>
            <a:r>
              <a:rPr lang="nl-BE" sz="1800" dirty="0"/>
              <a:t> policy units, </a:t>
            </a:r>
            <a:r>
              <a:rPr lang="nl-BE" sz="1800" dirty="0" err="1"/>
              <a:t>ministries</a:t>
            </a:r>
            <a:r>
              <a:rPr lang="nl-BE" sz="1800" dirty="0"/>
              <a:t>, levels, support units, … ) </a:t>
            </a:r>
            <a:r>
              <a:rPr lang="nl-BE" sz="1800" dirty="0" err="1"/>
              <a:t>and</a:t>
            </a:r>
            <a:r>
              <a:rPr lang="nl-BE" sz="1800" dirty="0"/>
              <a:t> </a:t>
            </a:r>
            <a:r>
              <a:rPr lang="nl-BE" sz="1800" dirty="0" err="1"/>
              <a:t>external</a:t>
            </a:r>
            <a:r>
              <a:rPr lang="nl-BE" sz="1800" dirty="0"/>
              <a:t> (</a:t>
            </a:r>
            <a:r>
              <a:rPr lang="nl-BE" sz="1800" dirty="0" err="1"/>
              <a:t>relative</a:t>
            </a:r>
            <a:r>
              <a:rPr lang="nl-BE" sz="1800" dirty="0"/>
              <a:t> </a:t>
            </a:r>
            <a:r>
              <a:rPr lang="nl-BE" sz="1800" dirty="0" err="1"/>
              <a:t>to</a:t>
            </a:r>
            <a:r>
              <a:rPr lang="nl-BE" sz="1800" dirty="0"/>
              <a:t> </a:t>
            </a:r>
            <a:r>
              <a:rPr lang="nl-BE" sz="1800" dirty="0" err="1"/>
              <a:t>politicians</a:t>
            </a:r>
            <a:r>
              <a:rPr lang="nl-BE" sz="1800" dirty="0"/>
              <a:t> </a:t>
            </a:r>
            <a:r>
              <a:rPr lang="nl-BE" sz="1800" dirty="0" err="1"/>
              <a:t>and</a:t>
            </a:r>
            <a:r>
              <a:rPr lang="nl-BE" sz="1800" dirty="0"/>
              <a:t> </a:t>
            </a:r>
            <a:r>
              <a:rPr lang="nl-BE" sz="1800" dirty="0" err="1"/>
              <a:t>other</a:t>
            </a:r>
            <a:r>
              <a:rPr lang="nl-BE" sz="1800" dirty="0"/>
              <a:t> actors) </a:t>
            </a:r>
            <a:r>
              <a:rPr lang="nl-BE" sz="1800" dirty="0" err="1"/>
              <a:t>aspects</a:t>
            </a:r>
            <a:endParaRPr lang="nl-BE" sz="1800" dirty="0"/>
          </a:p>
          <a:p>
            <a:pPr lvl="3"/>
            <a:r>
              <a:rPr lang="nl-BE" sz="1600" dirty="0" err="1"/>
              <a:t>Internal</a:t>
            </a:r>
            <a:r>
              <a:rPr lang="nl-BE" sz="1600" dirty="0"/>
              <a:t> </a:t>
            </a:r>
            <a:r>
              <a:rPr lang="nl-BE" sz="1600" dirty="0" err="1"/>
              <a:t>metagovernance</a:t>
            </a:r>
            <a:r>
              <a:rPr lang="nl-BE" sz="1600" dirty="0"/>
              <a:t> </a:t>
            </a:r>
            <a:r>
              <a:rPr lang="nl-BE" sz="1600" dirty="0" err="1"/>
              <a:t>may</a:t>
            </a:r>
            <a:r>
              <a:rPr lang="nl-BE" sz="1600" dirty="0"/>
              <a:t> </a:t>
            </a:r>
            <a:r>
              <a:rPr lang="nl-BE" sz="1600" dirty="0" err="1"/>
              <a:t>be</a:t>
            </a:r>
            <a:r>
              <a:rPr lang="nl-BE" sz="1600" dirty="0"/>
              <a:t> </a:t>
            </a:r>
            <a:r>
              <a:rPr lang="nl-BE" sz="1600" dirty="0" err="1"/>
              <a:t>prerequisite</a:t>
            </a:r>
            <a:r>
              <a:rPr lang="nl-BE" sz="1600" dirty="0"/>
              <a:t> </a:t>
            </a:r>
            <a:r>
              <a:rPr lang="nl-BE" sz="1600" dirty="0" err="1"/>
              <a:t>to</a:t>
            </a:r>
            <a:r>
              <a:rPr lang="nl-BE" sz="1600" dirty="0"/>
              <a:t> </a:t>
            </a:r>
            <a:r>
              <a:rPr lang="nl-BE" sz="1600" dirty="0" err="1"/>
              <a:t>external</a:t>
            </a:r>
            <a:endParaRPr lang="nl-BE" sz="16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62</a:t>
            </a:fld>
            <a:endParaRPr lang="en-US" dirty="0"/>
          </a:p>
        </p:txBody>
      </p:sp>
      <p:sp>
        <p:nvSpPr>
          <p:cNvPr id="5" name="Tekstvak 4"/>
          <p:cNvSpPr txBox="1"/>
          <p:nvPr/>
        </p:nvSpPr>
        <p:spPr>
          <a:xfrm>
            <a:off x="176695" y="6638785"/>
            <a:ext cx="1196161" cy="261610"/>
          </a:xfrm>
          <a:prstGeom prst="rect">
            <a:avLst/>
          </a:prstGeom>
          <a:noFill/>
        </p:spPr>
        <p:txBody>
          <a:bodyPr wrap="none" rtlCol="0">
            <a:spAutoFit/>
          </a:bodyPr>
          <a:lstStyle/>
          <a:p>
            <a:r>
              <a:rPr lang="nl-BE" sz="1100" dirty="0" err="1"/>
              <a:t>Meuleman</a:t>
            </a:r>
            <a:r>
              <a:rPr lang="nl-BE" sz="1100" dirty="0"/>
              <a:t> 2008</a:t>
            </a:r>
          </a:p>
        </p:txBody>
      </p:sp>
    </p:spTree>
    <p:extLst>
      <p:ext uri="{BB962C8B-B14F-4D97-AF65-F5344CB8AC3E}">
        <p14:creationId xmlns="" xmlns:p14="http://schemas.microsoft.com/office/powerpoint/2010/main" val="57731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Meta-</a:t>
            </a:r>
            <a:r>
              <a:rPr lang="nl-BE" dirty="0" err="1"/>
              <a:t>governance</a:t>
            </a:r>
            <a:endParaRPr lang="nl-BE" dirty="0"/>
          </a:p>
        </p:txBody>
      </p:sp>
      <p:sp>
        <p:nvSpPr>
          <p:cNvPr id="3" name="Tijdelijke aanduiding voor inhoud 2"/>
          <p:cNvSpPr>
            <a:spLocks noGrp="1"/>
          </p:cNvSpPr>
          <p:nvPr>
            <p:ph idx="1"/>
          </p:nvPr>
        </p:nvSpPr>
        <p:spPr>
          <a:xfrm>
            <a:off x="457200" y="1221615"/>
            <a:ext cx="8229600" cy="5076825"/>
          </a:xfrm>
        </p:spPr>
        <p:txBody>
          <a:bodyPr/>
          <a:lstStyle/>
          <a:p>
            <a:pPr lvl="1"/>
            <a:r>
              <a:rPr lang="nl-BE" sz="2000" dirty="0"/>
              <a:t>Concerns public management in </a:t>
            </a:r>
            <a:r>
              <a:rPr lang="nl-BE" sz="2000" dirty="0" err="1"/>
              <a:t>all</a:t>
            </a:r>
            <a:r>
              <a:rPr lang="nl-BE" sz="2000" dirty="0"/>
              <a:t> </a:t>
            </a:r>
            <a:r>
              <a:rPr lang="nl-BE" sz="2000" dirty="0" err="1"/>
              <a:t>its</a:t>
            </a:r>
            <a:r>
              <a:rPr lang="nl-BE" sz="2000" dirty="0"/>
              <a:t> </a:t>
            </a:r>
            <a:r>
              <a:rPr lang="nl-BE" sz="2000" dirty="0" err="1"/>
              <a:t>aspects</a:t>
            </a:r>
            <a:r>
              <a:rPr lang="nl-BE" sz="2000" dirty="0"/>
              <a:t>:</a:t>
            </a:r>
          </a:p>
          <a:p>
            <a:pPr lvl="2"/>
            <a:r>
              <a:rPr lang="nl-BE" sz="1800" dirty="0"/>
              <a:t>Business management: </a:t>
            </a:r>
            <a:r>
              <a:rPr lang="nl-BE" sz="1800" dirty="0" err="1"/>
              <a:t>result</a:t>
            </a:r>
            <a:r>
              <a:rPr lang="nl-BE" sz="1800" dirty="0"/>
              <a:t> </a:t>
            </a:r>
            <a:r>
              <a:rPr lang="nl-BE" sz="1800" dirty="0" err="1"/>
              <a:t>oriented</a:t>
            </a:r>
            <a:r>
              <a:rPr lang="nl-BE" sz="1800" dirty="0"/>
              <a:t>, </a:t>
            </a:r>
            <a:r>
              <a:rPr lang="nl-BE" sz="1800" dirty="0" err="1"/>
              <a:t>coordinated</a:t>
            </a:r>
            <a:r>
              <a:rPr lang="nl-BE" sz="1800" dirty="0"/>
              <a:t>, </a:t>
            </a:r>
            <a:r>
              <a:rPr lang="nl-BE" sz="1800" dirty="0" err="1"/>
              <a:t>efficient</a:t>
            </a:r>
            <a:r>
              <a:rPr lang="nl-BE" sz="1800" dirty="0"/>
              <a:t> “</a:t>
            </a:r>
            <a:r>
              <a:rPr lang="nl-BE" sz="1800" dirty="0" err="1"/>
              <a:t>enteprise</a:t>
            </a:r>
            <a:r>
              <a:rPr lang="nl-BE" sz="1800" dirty="0"/>
              <a:t>”; </a:t>
            </a:r>
            <a:r>
              <a:rPr lang="nl-BE" sz="1800" dirty="0" err="1"/>
              <a:t>linked</a:t>
            </a:r>
            <a:r>
              <a:rPr lang="nl-BE" sz="1800" dirty="0"/>
              <a:t> </a:t>
            </a:r>
            <a:r>
              <a:rPr lang="nl-BE" sz="1800" dirty="0" err="1"/>
              <a:t>to</a:t>
            </a:r>
            <a:r>
              <a:rPr lang="nl-BE" sz="1800" dirty="0"/>
              <a:t> market </a:t>
            </a:r>
            <a:r>
              <a:rPr lang="nl-BE" sz="1800" dirty="0" err="1"/>
              <a:t>governance</a:t>
            </a:r>
            <a:endParaRPr lang="nl-BE" sz="1800" dirty="0"/>
          </a:p>
          <a:p>
            <a:pPr lvl="2"/>
            <a:r>
              <a:rPr lang="nl-BE" sz="1800" dirty="0" err="1"/>
              <a:t>Organisation</a:t>
            </a:r>
            <a:r>
              <a:rPr lang="nl-BE" sz="1800" dirty="0"/>
              <a:t> management: professionals operating in complex environments; </a:t>
            </a:r>
            <a:r>
              <a:rPr lang="nl-BE" sz="1800" dirty="0" err="1"/>
              <a:t>linked</a:t>
            </a:r>
            <a:r>
              <a:rPr lang="nl-BE" sz="1800" dirty="0"/>
              <a:t> </a:t>
            </a:r>
            <a:r>
              <a:rPr lang="nl-BE" sz="1800" dirty="0" err="1"/>
              <a:t>to</a:t>
            </a:r>
            <a:r>
              <a:rPr lang="nl-BE" sz="1800" dirty="0"/>
              <a:t> </a:t>
            </a:r>
            <a:r>
              <a:rPr lang="nl-BE" sz="1800" dirty="0" err="1"/>
              <a:t>network</a:t>
            </a:r>
            <a:r>
              <a:rPr lang="nl-BE" sz="1800" dirty="0"/>
              <a:t> </a:t>
            </a:r>
            <a:r>
              <a:rPr lang="nl-BE" sz="1800" dirty="0" err="1"/>
              <a:t>governance</a:t>
            </a:r>
            <a:endParaRPr lang="nl-BE" sz="1800" dirty="0"/>
          </a:p>
          <a:p>
            <a:pPr lvl="2"/>
            <a:r>
              <a:rPr lang="nl-BE" sz="1800" dirty="0"/>
              <a:t>Policy management: </a:t>
            </a:r>
            <a:r>
              <a:rPr lang="nl-BE" sz="1800" dirty="0" err="1"/>
              <a:t>organising</a:t>
            </a:r>
            <a:r>
              <a:rPr lang="nl-BE" sz="1800" dirty="0"/>
              <a:t> </a:t>
            </a:r>
            <a:r>
              <a:rPr lang="nl-BE" sz="1800" dirty="0" err="1"/>
              <a:t>and</a:t>
            </a:r>
            <a:r>
              <a:rPr lang="nl-BE" sz="1800" dirty="0"/>
              <a:t>  </a:t>
            </a:r>
            <a:r>
              <a:rPr lang="nl-BE" sz="1800" dirty="0" err="1"/>
              <a:t>influencing</a:t>
            </a:r>
            <a:r>
              <a:rPr lang="nl-BE" sz="1800" dirty="0"/>
              <a:t> policy making </a:t>
            </a:r>
            <a:r>
              <a:rPr lang="nl-BE" sz="1800" dirty="0" err="1"/>
              <a:t>processes</a:t>
            </a:r>
            <a:r>
              <a:rPr lang="nl-BE" sz="1800" dirty="0"/>
              <a:t> </a:t>
            </a:r>
            <a:r>
              <a:rPr lang="nl-BE" sz="1800" dirty="0" err="1"/>
              <a:t>to</a:t>
            </a:r>
            <a:r>
              <a:rPr lang="nl-BE" sz="1800" dirty="0"/>
              <a:t> ,</a:t>
            </a:r>
            <a:r>
              <a:rPr lang="nl-BE" sz="1800" dirty="0" err="1"/>
              <a:t>address</a:t>
            </a:r>
            <a:r>
              <a:rPr lang="nl-BE" sz="1800" dirty="0"/>
              <a:t> </a:t>
            </a:r>
            <a:r>
              <a:rPr lang="nl-BE" sz="1800" dirty="0" err="1"/>
              <a:t>societal</a:t>
            </a:r>
            <a:r>
              <a:rPr lang="nl-BE" sz="1800" dirty="0"/>
              <a:t> </a:t>
            </a:r>
            <a:r>
              <a:rPr lang="nl-BE" sz="1800" dirty="0" err="1"/>
              <a:t>problems</a:t>
            </a:r>
            <a:r>
              <a:rPr lang="nl-BE" sz="1800" dirty="0"/>
              <a:t>; </a:t>
            </a:r>
            <a:r>
              <a:rPr lang="nl-BE" sz="1800" dirty="0" err="1"/>
              <a:t>linked</a:t>
            </a:r>
            <a:r>
              <a:rPr lang="nl-BE" sz="1800" dirty="0"/>
              <a:t> </a:t>
            </a:r>
            <a:r>
              <a:rPr lang="nl-BE" sz="1800" dirty="0" err="1"/>
              <a:t>to</a:t>
            </a:r>
            <a:r>
              <a:rPr lang="nl-BE" sz="1800" dirty="0"/>
              <a:t> </a:t>
            </a:r>
            <a:r>
              <a:rPr lang="nl-BE" sz="1800" dirty="0" err="1"/>
              <a:t>network</a:t>
            </a:r>
            <a:r>
              <a:rPr lang="nl-BE" sz="1800" dirty="0"/>
              <a:t> </a:t>
            </a:r>
            <a:r>
              <a:rPr lang="nl-BE" sz="1800" dirty="0" err="1"/>
              <a:t>governance</a:t>
            </a:r>
            <a:endParaRPr lang="nl-BE" sz="1800" dirty="0"/>
          </a:p>
          <a:p>
            <a:pPr lvl="2"/>
            <a:r>
              <a:rPr lang="nl-BE" sz="1800" dirty="0" err="1"/>
              <a:t>Political</a:t>
            </a:r>
            <a:r>
              <a:rPr lang="nl-BE" sz="1800" dirty="0"/>
              <a:t> management: </a:t>
            </a:r>
            <a:r>
              <a:rPr lang="nl-BE" sz="1800" dirty="0" err="1"/>
              <a:t>influencing</a:t>
            </a:r>
            <a:r>
              <a:rPr lang="nl-BE" sz="1800" dirty="0"/>
              <a:t> </a:t>
            </a:r>
            <a:r>
              <a:rPr lang="nl-BE" sz="1800" dirty="0" err="1"/>
              <a:t>poltical</a:t>
            </a:r>
            <a:r>
              <a:rPr lang="nl-BE" sz="1800" dirty="0"/>
              <a:t> agenda setting </a:t>
            </a:r>
            <a:r>
              <a:rPr lang="nl-BE" sz="1800" dirty="0" err="1"/>
              <a:t>and</a:t>
            </a:r>
            <a:r>
              <a:rPr lang="nl-BE" sz="1800" dirty="0"/>
              <a:t> </a:t>
            </a:r>
            <a:r>
              <a:rPr lang="nl-BE" sz="1800" dirty="0" err="1"/>
              <a:t>decision</a:t>
            </a:r>
            <a:r>
              <a:rPr lang="nl-BE" sz="1800" dirty="0"/>
              <a:t>-making  , </a:t>
            </a:r>
            <a:r>
              <a:rPr lang="nl-BE" sz="1800" dirty="0" err="1"/>
              <a:t>linked</a:t>
            </a:r>
            <a:r>
              <a:rPr lang="nl-BE" sz="1800" dirty="0"/>
              <a:t> </a:t>
            </a:r>
            <a:r>
              <a:rPr lang="nl-BE" sz="1800" dirty="0" err="1"/>
              <a:t>to</a:t>
            </a:r>
            <a:r>
              <a:rPr lang="nl-BE" sz="1800" dirty="0"/>
              <a:t> </a:t>
            </a:r>
            <a:r>
              <a:rPr lang="nl-BE" sz="1800" dirty="0" err="1"/>
              <a:t>all</a:t>
            </a:r>
            <a:r>
              <a:rPr lang="nl-BE" sz="1800" dirty="0"/>
              <a:t> modes</a:t>
            </a:r>
          </a:p>
          <a:p>
            <a:pPr lvl="1"/>
            <a:r>
              <a:rPr lang="nl-BE" sz="2000" dirty="0" err="1"/>
              <a:t>Can</a:t>
            </a:r>
            <a:r>
              <a:rPr lang="nl-BE" sz="2000" dirty="0"/>
              <a:t> </a:t>
            </a:r>
            <a:r>
              <a:rPr lang="nl-BE" sz="2000" dirty="0" err="1"/>
              <a:t>be</a:t>
            </a:r>
            <a:r>
              <a:rPr lang="nl-BE" sz="2000" dirty="0"/>
              <a:t> </a:t>
            </a:r>
            <a:r>
              <a:rPr lang="nl-BE" sz="2000" dirty="0" err="1"/>
              <a:t>done</a:t>
            </a:r>
            <a:r>
              <a:rPr lang="nl-BE" sz="2000" dirty="0"/>
              <a:t> </a:t>
            </a:r>
            <a:r>
              <a:rPr lang="nl-BE" sz="2000" dirty="0" err="1"/>
              <a:t>by</a:t>
            </a:r>
            <a:r>
              <a:rPr lang="nl-BE" sz="2000" dirty="0"/>
              <a:t> a line manager, project manager, </a:t>
            </a:r>
            <a:r>
              <a:rPr lang="nl-BE" sz="2000" dirty="0" err="1"/>
              <a:t>process</a:t>
            </a:r>
            <a:r>
              <a:rPr lang="nl-BE" sz="2000" dirty="0"/>
              <a:t> manager,…</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63</a:t>
            </a:fld>
            <a:endParaRPr lang="en-US" dirty="0"/>
          </a:p>
        </p:txBody>
      </p:sp>
      <p:sp>
        <p:nvSpPr>
          <p:cNvPr id="5" name="Tekstvak 4"/>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394070698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dirty="0"/>
              <a:t>The </a:t>
            </a:r>
            <a:r>
              <a:rPr lang="nl-BE" sz="3200" dirty="0" err="1"/>
              <a:t>police</a:t>
            </a:r>
            <a:r>
              <a:rPr lang="nl-BE" sz="3200" dirty="0"/>
              <a:t> force: </a:t>
            </a:r>
            <a:r>
              <a:rPr lang="nl-BE" sz="3200" dirty="0" err="1"/>
              <a:t>metagovernance</a:t>
            </a:r>
            <a:r>
              <a:rPr lang="nl-BE" sz="3200" dirty="0"/>
              <a:t> in action</a:t>
            </a:r>
          </a:p>
        </p:txBody>
      </p:sp>
      <p:sp>
        <p:nvSpPr>
          <p:cNvPr id="3" name="Tijdelijke aanduiding voor inhoud 2"/>
          <p:cNvSpPr>
            <a:spLocks noGrp="1"/>
          </p:cNvSpPr>
          <p:nvPr>
            <p:ph idx="1"/>
          </p:nvPr>
        </p:nvSpPr>
        <p:spPr/>
        <p:txBody>
          <a:bodyPr>
            <a:normAutofit lnSpcReduction="10000"/>
          </a:bodyPr>
          <a:lstStyle/>
          <a:p>
            <a:pPr>
              <a:lnSpc>
                <a:spcPct val="150000"/>
              </a:lnSpc>
            </a:pPr>
            <a:r>
              <a:rPr lang="nl-BE" dirty="0" err="1"/>
              <a:t>When</a:t>
            </a:r>
            <a:r>
              <a:rPr lang="nl-BE" dirty="0"/>
              <a:t> </a:t>
            </a:r>
            <a:r>
              <a:rPr lang="nl-BE" dirty="0" err="1"/>
              <a:t>working</a:t>
            </a:r>
            <a:r>
              <a:rPr lang="nl-BE" dirty="0"/>
              <a:t> on “</a:t>
            </a:r>
            <a:r>
              <a:rPr lang="nl-BE" dirty="0" err="1"/>
              <a:t>wicked</a:t>
            </a:r>
            <a:r>
              <a:rPr lang="nl-BE" dirty="0"/>
              <a:t> </a:t>
            </a:r>
            <a:r>
              <a:rPr lang="nl-BE" dirty="0" err="1"/>
              <a:t>problems</a:t>
            </a:r>
            <a:r>
              <a:rPr lang="nl-BE" dirty="0"/>
              <a:t>” </a:t>
            </a:r>
            <a:r>
              <a:rPr lang="nl-BE" dirty="0" err="1"/>
              <a:t>they</a:t>
            </a:r>
            <a:r>
              <a:rPr lang="nl-BE" dirty="0"/>
              <a:t> </a:t>
            </a:r>
            <a:r>
              <a:rPr lang="nl-BE" dirty="0" err="1"/>
              <a:t>require</a:t>
            </a:r>
            <a:r>
              <a:rPr lang="nl-BE" dirty="0"/>
              <a:t> </a:t>
            </a:r>
            <a:r>
              <a:rPr lang="nl-BE" dirty="0" err="1"/>
              <a:t>discretion</a:t>
            </a:r>
            <a:r>
              <a:rPr lang="nl-BE" dirty="0"/>
              <a:t> </a:t>
            </a:r>
            <a:r>
              <a:rPr lang="nl-BE" dirty="0" err="1"/>
              <a:t>and</a:t>
            </a:r>
            <a:r>
              <a:rPr lang="nl-BE" dirty="0"/>
              <a:t> flexibility </a:t>
            </a:r>
            <a:r>
              <a:rPr lang="nl-BE" dirty="0" err="1"/>
              <a:t>to</a:t>
            </a:r>
            <a:r>
              <a:rPr lang="nl-BE" dirty="0"/>
              <a:t> </a:t>
            </a:r>
            <a:r>
              <a:rPr lang="nl-BE" dirty="0" err="1"/>
              <a:t>actively</a:t>
            </a:r>
            <a:r>
              <a:rPr lang="nl-BE" dirty="0"/>
              <a:t> </a:t>
            </a:r>
            <a:r>
              <a:rPr lang="nl-BE" dirty="0" err="1"/>
              <a:t>problem</a:t>
            </a:r>
            <a:r>
              <a:rPr lang="nl-BE" dirty="0"/>
              <a:t> </a:t>
            </a:r>
            <a:r>
              <a:rPr lang="nl-BE" dirty="0" err="1"/>
              <a:t>solve</a:t>
            </a:r>
            <a:r>
              <a:rPr lang="nl-BE" dirty="0"/>
              <a:t> in a </a:t>
            </a:r>
            <a:r>
              <a:rPr lang="nl-BE" dirty="0" err="1"/>
              <a:t>variety</a:t>
            </a:r>
            <a:r>
              <a:rPr lang="nl-BE" dirty="0"/>
              <a:t> of cooperation types </a:t>
            </a:r>
            <a:r>
              <a:rPr lang="nl-BE" dirty="0" err="1"/>
              <a:t>with</a:t>
            </a:r>
            <a:r>
              <a:rPr lang="nl-BE" dirty="0"/>
              <a:t> </a:t>
            </a:r>
            <a:r>
              <a:rPr lang="nl-BE" dirty="0" err="1"/>
              <a:t>others</a:t>
            </a:r>
            <a:endParaRPr lang="nl-BE" dirty="0"/>
          </a:p>
          <a:p>
            <a:pPr>
              <a:lnSpc>
                <a:spcPct val="150000"/>
              </a:lnSpc>
            </a:pPr>
            <a:r>
              <a:rPr lang="nl-BE" dirty="0" err="1"/>
              <a:t>Also</a:t>
            </a:r>
            <a:r>
              <a:rPr lang="nl-BE" dirty="0"/>
              <a:t> </a:t>
            </a:r>
            <a:r>
              <a:rPr lang="nl-BE" dirty="0" err="1"/>
              <a:t>need</a:t>
            </a:r>
            <a:r>
              <a:rPr lang="nl-BE" dirty="0"/>
              <a:t> </a:t>
            </a:r>
            <a:r>
              <a:rPr lang="nl-BE" dirty="0" err="1"/>
              <a:t>to</a:t>
            </a:r>
            <a:r>
              <a:rPr lang="nl-BE" dirty="0"/>
              <a:t> </a:t>
            </a:r>
            <a:r>
              <a:rPr lang="nl-BE" dirty="0" err="1"/>
              <a:t>work</a:t>
            </a:r>
            <a:r>
              <a:rPr lang="nl-BE" dirty="0"/>
              <a:t> </a:t>
            </a:r>
            <a:r>
              <a:rPr lang="nl-BE" dirty="0" err="1"/>
              <a:t>efficiently</a:t>
            </a:r>
            <a:r>
              <a:rPr lang="nl-BE" dirty="0"/>
              <a:t> </a:t>
            </a:r>
          </a:p>
          <a:p>
            <a:pPr>
              <a:lnSpc>
                <a:spcPct val="150000"/>
              </a:lnSpc>
            </a:pPr>
            <a:r>
              <a:rPr lang="nl-BE" dirty="0"/>
              <a:t>…</a:t>
            </a:r>
            <a:r>
              <a:rPr lang="nl-BE" dirty="0" err="1"/>
              <a:t>and</a:t>
            </a:r>
            <a:r>
              <a:rPr lang="nl-BE" dirty="0"/>
              <a:t> </a:t>
            </a:r>
            <a:r>
              <a:rPr lang="nl-BE" dirty="0" err="1"/>
              <a:t>exercise</a:t>
            </a:r>
            <a:r>
              <a:rPr lang="nl-BE" dirty="0"/>
              <a:t> </a:t>
            </a:r>
            <a:r>
              <a:rPr lang="nl-BE" dirty="0" err="1"/>
              <a:t>hierarchy</a:t>
            </a:r>
            <a:r>
              <a:rPr lang="nl-BE" dirty="0"/>
              <a:t> (</a:t>
            </a:r>
            <a:r>
              <a:rPr lang="nl-BE" dirty="0" err="1"/>
              <a:t>law</a:t>
            </a:r>
            <a:r>
              <a:rPr lang="nl-BE" dirty="0"/>
              <a:t> </a:t>
            </a:r>
            <a:r>
              <a:rPr lang="nl-BE" dirty="0" err="1"/>
              <a:t>and</a:t>
            </a:r>
            <a:r>
              <a:rPr lang="nl-BE" dirty="0"/>
              <a:t> order)</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64</a:t>
            </a:fld>
            <a:endParaRPr lang="en-US" dirty="0"/>
          </a:p>
        </p:txBody>
      </p:sp>
      <p:sp>
        <p:nvSpPr>
          <p:cNvPr id="5" name="Tekstvak 4"/>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1190607369"/>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Meta-</a:t>
            </a:r>
            <a:r>
              <a:rPr lang="nl-BE" dirty="0" err="1"/>
              <a:t>governors</a:t>
            </a:r>
            <a:endParaRPr lang="nl-BE" dirty="0"/>
          </a:p>
        </p:txBody>
      </p:sp>
      <p:sp>
        <p:nvSpPr>
          <p:cNvPr id="3" name="Tijdelijke aanduiding voor inhoud 2"/>
          <p:cNvSpPr>
            <a:spLocks noGrp="1"/>
          </p:cNvSpPr>
          <p:nvPr>
            <p:ph idx="1"/>
          </p:nvPr>
        </p:nvSpPr>
        <p:spPr>
          <a:xfrm>
            <a:off x="482600" y="973138"/>
            <a:ext cx="8229600" cy="5076825"/>
          </a:xfrm>
        </p:spPr>
        <p:txBody>
          <a:bodyPr>
            <a:normAutofit lnSpcReduction="10000"/>
          </a:bodyPr>
          <a:lstStyle/>
          <a:p>
            <a:r>
              <a:rPr lang="nl-BE" sz="2400" dirty="0" err="1"/>
              <a:t>Key</a:t>
            </a:r>
            <a:r>
              <a:rPr lang="nl-BE" sz="2400" dirty="0"/>
              <a:t> </a:t>
            </a:r>
            <a:r>
              <a:rPr lang="nl-BE" sz="2400" dirty="0" err="1"/>
              <a:t>characteristics</a:t>
            </a:r>
            <a:r>
              <a:rPr lang="nl-BE" sz="2400" dirty="0"/>
              <a:t> of </a:t>
            </a:r>
            <a:r>
              <a:rPr lang="nl-BE" sz="2400" dirty="0" err="1"/>
              <a:t>succesful</a:t>
            </a:r>
            <a:r>
              <a:rPr lang="nl-BE" sz="2400" dirty="0"/>
              <a:t> meta-</a:t>
            </a:r>
            <a:r>
              <a:rPr lang="nl-BE" sz="2400" dirty="0" err="1"/>
              <a:t>governors</a:t>
            </a:r>
            <a:r>
              <a:rPr lang="nl-BE" sz="2400" dirty="0"/>
              <a:t>:</a:t>
            </a:r>
          </a:p>
          <a:p>
            <a:pPr lvl="1"/>
            <a:r>
              <a:rPr lang="en-US" sz="2000" dirty="0"/>
              <a:t>I. Willingness:</a:t>
            </a:r>
          </a:p>
          <a:p>
            <a:pPr lvl="2"/>
            <a:r>
              <a:rPr lang="en-US" sz="1800" dirty="0"/>
              <a:t>Highly motivated / drive, believe what they do makes a difference</a:t>
            </a:r>
          </a:p>
          <a:p>
            <a:pPr lvl="2"/>
            <a:r>
              <a:rPr lang="en-US" sz="1800" dirty="0"/>
              <a:t>Willing to be </a:t>
            </a:r>
            <a:r>
              <a:rPr lang="en-US" sz="1800" dirty="0">
                <a:solidFill>
                  <a:srgbClr val="FF0000"/>
                </a:solidFill>
              </a:rPr>
              <a:t>unorthodox</a:t>
            </a:r>
            <a:r>
              <a:rPr lang="en-US" sz="1800" dirty="0"/>
              <a:t> (change the rules that limit or push the boundaries)</a:t>
            </a:r>
          </a:p>
          <a:p>
            <a:pPr lvl="2"/>
            <a:r>
              <a:rPr lang="en-US" sz="1800" dirty="0">
                <a:solidFill>
                  <a:srgbClr val="FF0000"/>
                </a:solidFill>
              </a:rPr>
              <a:t>Mindfulness:</a:t>
            </a:r>
          </a:p>
          <a:p>
            <a:pPr lvl="3"/>
            <a:r>
              <a:rPr lang="en-US" sz="1600" dirty="0"/>
              <a:t>Learning by doing</a:t>
            </a:r>
          </a:p>
          <a:p>
            <a:pPr lvl="3"/>
            <a:r>
              <a:rPr lang="en-US" sz="1600" dirty="0"/>
              <a:t>Regular challenging of one’s own assumptions by taking a hard look at reality, seeing weak signals</a:t>
            </a:r>
          </a:p>
          <a:p>
            <a:pPr lvl="2"/>
            <a:r>
              <a:rPr lang="en-US" sz="1800" dirty="0">
                <a:solidFill>
                  <a:srgbClr val="FF0000"/>
                </a:solidFill>
              </a:rPr>
              <a:t>Courage </a:t>
            </a:r>
            <a:r>
              <a:rPr lang="en-US" sz="1800" dirty="0"/>
              <a:t>to make mistakes</a:t>
            </a:r>
          </a:p>
          <a:p>
            <a:pPr lvl="2"/>
            <a:r>
              <a:rPr lang="en-US" sz="1800" dirty="0">
                <a:solidFill>
                  <a:srgbClr val="FF0000"/>
                </a:solidFill>
              </a:rPr>
              <a:t>Tenacity</a:t>
            </a:r>
          </a:p>
          <a:p>
            <a:pPr lvl="1"/>
            <a:r>
              <a:rPr lang="en-US" sz="2000" dirty="0"/>
              <a:t>II. Discretion:</a:t>
            </a:r>
          </a:p>
          <a:p>
            <a:pPr lvl="2"/>
            <a:r>
              <a:rPr lang="en-US" sz="1800" dirty="0"/>
              <a:t>Act on </a:t>
            </a:r>
            <a:r>
              <a:rPr lang="en-US" sz="1800" dirty="0">
                <a:solidFill>
                  <a:srgbClr val="FF0000"/>
                </a:solidFill>
              </a:rPr>
              <a:t>all levels with all involved </a:t>
            </a:r>
            <a:r>
              <a:rPr lang="en-US" sz="1800" dirty="0"/>
              <a:t>parties…</a:t>
            </a:r>
          </a:p>
          <a:p>
            <a:pPr lvl="2"/>
            <a:r>
              <a:rPr lang="en-US" sz="1800" dirty="0"/>
              <a:t>…with discretion regarding rules, values, tasks, …</a:t>
            </a:r>
          </a:p>
          <a:p>
            <a:pPr lvl="2"/>
            <a:r>
              <a:rPr lang="en-US" sz="1800" dirty="0"/>
              <a:t>…which can be informally, using ‘dirt roads’ without constantly having to ask for permission…</a:t>
            </a:r>
          </a:p>
          <a:p>
            <a:pPr lvl="2"/>
            <a:r>
              <a:rPr lang="en-US" sz="1800" dirty="0"/>
              <a:t>linked to an overall policy objective</a:t>
            </a:r>
          </a:p>
          <a:p>
            <a:pPr lvl="1"/>
            <a:endParaRPr lang="nl-BE" sz="20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65</a:t>
            </a:fld>
            <a:endParaRPr lang="en-US" dirty="0"/>
          </a:p>
        </p:txBody>
      </p:sp>
      <p:sp>
        <p:nvSpPr>
          <p:cNvPr id="8" name="Tekstvak 7"/>
          <p:cNvSpPr txBox="1"/>
          <p:nvPr/>
        </p:nvSpPr>
        <p:spPr>
          <a:xfrm>
            <a:off x="299450" y="6474328"/>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21165699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Meta-</a:t>
            </a:r>
            <a:r>
              <a:rPr lang="nl-BE" dirty="0" err="1"/>
              <a:t>governors</a:t>
            </a:r>
            <a:endParaRPr lang="nl-BE" dirty="0"/>
          </a:p>
        </p:txBody>
      </p:sp>
      <p:sp>
        <p:nvSpPr>
          <p:cNvPr id="3" name="Tijdelijke aanduiding voor inhoud 2"/>
          <p:cNvSpPr>
            <a:spLocks noGrp="1"/>
          </p:cNvSpPr>
          <p:nvPr>
            <p:ph idx="1"/>
          </p:nvPr>
        </p:nvSpPr>
        <p:spPr/>
        <p:txBody>
          <a:bodyPr>
            <a:normAutofit lnSpcReduction="10000"/>
          </a:bodyPr>
          <a:lstStyle/>
          <a:p>
            <a:pPr lvl="1"/>
            <a:r>
              <a:rPr lang="en-US" sz="2000" dirty="0"/>
              <a:t>III. Capability:</a:t>
            </a:r>
          </a:p>
          <a:p>
            <a:pPr lvl="2"/>
            <a:r>
              <a:rPr lang="en-US" sz="1800" dirty="0"/>
              <a:t>Typically highly educated, well trained, at least five years experience in line or project management jobs</a:t>
            </a:r>
          </a:p>
          <a:p>
            <a:pPr lvl="2"/>
            <a:r>
              <a:rPr lang="en-US" sz="1800" dirty="0"/>
              <a:t>Ability to take multiple </a:t>
            </a:r>
            <a:r>
              <a:rPr lang="en-US" sz="1800" dirty="0">
                <a:solidFill>
                  <a:srgbClr val="FF0000"/>
                </a:solidFill>
              </a:rPr>
              <a:t>perspectives,</a:t>
            </a:r>
            <a:r>
              <a:rPr lang="en-US" sz="1800" dirty="0"/>
              <a:t> not to get stuck in one preferred mode of governance, supported by empathy</a:t>
            </a:r>
          </a:p>
          <a:p>
            <a:pPr lvl="2"/>
            <a:r>
              <a:rPr lang="en-US" sz="1800" dirty="0">
                <a:solidFill>
                  <a:srgbClr val="FF0000"/>
                </a:solidFill>
              </a:rPr>
              <a:t>Reflexivity: </a:t>
            </a:r>
            <a:r>
              <a:rPr lang="en-US" sz="1800" dirty="0"/>
              <a:t>understanding that knowing about a system changes the system (e.g. reflecting why a specific mode of governance dominates, rather than another)</a:t>
            </a:r>
          </a:p>
          <a:p>
            <a:pPr lvl="2"/>
            <a:r>
              <a:rPr lang="en-US" sz="1800" dirty="0"/>
              <a:t>Recognition of </a:t>
            </a:r>
            <a:r>
              <a:rPr lang="en-US" sz="1800" dirty="0">
                <a:solidFill>
                  <a:srgbClr val="FF0000"/>
                </a:solidFill>
              </a:rPr>
              <a:t>complexity and variety: </a:t>
            </a:r>
          </a:p>
          <a:p>
            <a:pPr lvl="3"/>
            <a:r>
              <a:rPr lang="en-US" sz="1400" dirty="0"/>
              <a:t>deliberate cultivation of a flexible repertoire of responses (requisite variety)</a:t>
            </a:r>
          </a:p>
          <a:p>
            <a:pPr lvl="3"/>
            <a:r>
              <a:rPr lang="en-US" sz="1400" dirty="0"/>
              <a:t>dealing well with unexpected events</a:t>
            </a:r>
          </a:p>
          <a:p>
            <a:pPr lvl="2"/>
            <a:r>
              <a:rPr lang="en-US" sz="1800" dirty="0">
                <a:solidFill>
                  <a:srgbClr val="FF0000"/>
                </a:solidFill>
              </a:rPr>
              <a:t>Self-reflexive irony </a:t>
            </a:r>
            <a:r>
              <a:rPr lang="en-US" sz="1800" dirty="0"/>
              <a:t>(recognition of likelihood of failure but proceeding as if success will happen)</a:t>
            </a:r>
          </a:p>
          <a:p>
            <a:pPr lvl="2"/>
            <a:r>
              <a:rPr lang="en-US" sz="1800" dirty="0">
                <a:solidFill>
                  <a:srgbClr val="FF0000"/>
                </a:solidFill>
              </a:rPr>
              <a:t>Casting</a:t>
            </a:r>
            <a:r>
              <a:rPr lang="en-US" sz="1800" dirty="0"/>
              <a:t>: putting the right people in the right places, although this will be constrained  (e.g. administrators don’t get to choose their politicians) </a:t>
            </a:r>
          </a:p>
          <a:p>
            <a:pPr lvl="1"/>
            <a:endParaRPr lang="nl-BE" sz="20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66</a:t>
            </a:fld>
            <a:endParaRPr lang="en-US" dirty="0"/>
          </a:p>
        </p:txBody>
      </p:sp>
      <p:sp>
        <p:nvSpPr>
          <p:cNvPr id="8" name="Tekstvak 7"/>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1848125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Back </a:t>
            </a:r>
            <a:r>
              <a:rPr lang="nl-BE" dirty="0" err="1"/>
              <a:t>to</a:t>
            </a:r>
            <a:r>
              <a:rPr lang="nl-BE" dirty="0"/>
              <a:t> accountability</a:t>
            </a:r>
          </a:p>
        </p:txBody>
      </p:sp>
      <p:sp>
        <p:nvSpPr>
          <p:cNvPr id="3" name="Tijdelijke aanduiding voor inhoud 2"/>
          <p:cNvSpPr>
            <a:spLocks noGrp="1"/>
          </p:cNvSpPr>
          <p:nvPr>
            <p:ph idx="1"/>
          </p:nvPr>
        </p:nvSpPr>
        <p:spPr>
          <a:xfrm>
            <a:off x="469900" y="1049338"/>
            <a:ext cx="8229600" cy="5076825"/>
          </a:xfrm>
        </p:spPr>
        <p:txBody>
          <a:bodyPr/>
          <a:lstStyle/>
          <a:p>
            <a:pPr>
              <a:lnSpc>
                <a:spcPct val="150000"/>
              </a:lnSpc>
            </a:pPr>
            <a:r>
              <a:rPr lang="nl-BE" sz="2000" dirty="0"/>
              <a:t>the </a:t>
            </a:r>
            <a:r>
              <a:rPr lang="nl-BE" sz="2000" dirty="0" err="1"/>
              <a:t>three</a:t>
            </a:r>
            <a:r>
              <a:rPr lang="nl-BE" sz="2000" dirty="0"/>
              <a:t> </a:t>
            </a:r>
            <a:r>
              <a:rPr lang="nl-BE" sz="2000" dirty="0" err="1"/>
              <a:t>aspects</a:t>
            </a:r>
            <a:r>
              <a:rPr lang="nl-BE" sz="2000" dirty="0"/>
              <a:t> of accountability </a:t>
            </a:r>
            <a:r>
              <a:rPr lang="nl-BE" sz="2000" dirty="0" err="1"/>
              <a:t>and</a:t>
            </a:r>
            <a:r>
              <a:rPr lang="nl-BE" sz="2000" dirty="0"/>
              <a:t> </a:t>
            </a:r>
            <a:r>
              <a:rPr lang="nl-BE" sz="2000" dirty="0" err="1"/>
              <a:t>governance</a:t>
            </a:r>
            <a:r>
              <a:rPr lang="nl-BE" sz="2000" dirty="0"/>
              <a:t> modes </a:t>
            </a:r>
            <a:r>
              <a:rPr lang="nl-BE" sz="2000" dirty="0" err="1"/>
              <a:t>that</a:t>
            </a:r>
            <a:r>
              <a:rPr lang="nl-BE" sz="2000" dirty="0"/>
              <a:t> support </a:t>
            </a:r>
            <a:r>
              <a:rPr lang="nl-BE" sz="2000" dirty="0" err="1"/>
              <a:t>them</a:t>
            </a:r>
            <a:r>
              <a:rPr lang="nl-BE" sz="2000" dirty="0"/>
              <a:t> </a:t>
            </a:r>
            <a:r>
              <a:rPr lang="nl-BE" sz="2000" dirty="0" err="1"/>
              <a:t>may</a:t>
            </a:r>
            <a:r>
              <a:rPr lang="nl-BE" sz="2000" dirty="0"/>
              <a:t> conflict </a:t>
            </a:r>
            <a:r>
              <a:rPr lang="nl-BE" sz="2000" dirty="0" err="1"/>
              <a:t>so</a:t>
            </a:r>
            <a:r>
              <a:rPr lang="nl-BE" sz="2000" dirty="0"/>
              <a:t> a more </a:t>
            </a:r>
            <a:r>
              <a:rPr lang="nl-BE" sz="2000" dirty="0" err="1"/>
              <a:t>general</a:t>
            </a:r>
            <a:r>
              <a:rPr lang="nl-BE" sz="2000" dirty="0"/>
              <a:t> </a:t>
            </a:r>
            <a:r>
              <a:rPr lang="nl-BE" sz="2000" dirty="0" err="1"/>
              <a:t>definition</a:t>
            </a:r>
            <a:r>
              <a:rPr lang="nl-BE" sz="2000" dirty="0"/>
              <a:t> of accountability is </a:t>
            </a:r>
            <a:r>
              <a:rPr lang="nl-BE" sz="2000" dirty="0" err="1"/>
              <a:t>required</a:t>
            </a:r>
            <a:r>
              <a:rPr lang="nl-BE" sz="2000" dirty="0"/>
              <a:t> </a:t>
            </a:r>
            <a:r>
              <a:rPr lang="nl-BE" sz="2000" dirty="0" err="1"/>
              <a:t>from</a:t>
            </a:r>
            <a:r>
              <a:rPr lang="nl-BE" sz="2000" dirty="0"/>
              <a:t> meta-</a:t>
            </a:r>
            <a:r>
              <a:rPr lang="nl-BE" sz="2000" dirty="0" err="1"/>
              <a:t>governance</a:t>
            </a:r>
            <a:r>
              <a:rPr lang="nl-BE" sz="2000" dirty="0"/>
              <a:t> </a:t>
            </a:r>
            <a:r>
              <a:rPr lang="nl-BE" sz="2000" dirty="0" err="1"/>
              <a:t>perspective</a:t>
            </a:r>
            <a:r>
              <a:rPr lang="nl-BE" sz="2000" dirty="0"/>
              <a:t>: </a:t>
            </a:r>
          </a:p>
          <a:p>
            <a:pPr lvl="1">
              <a:lnSpc>
                <a:spcPct val="150000"/>
              </a:lnSpc>
            </a:pPr>
            <a:r>
              <a:rPr lang="nl-BE" sz="1800" dirty="0"/>
              <a:t>“programs </a:t>
            </a:r>
            <a:r>
              <a:rPr lang="en-US" sz="1800" dirty="0"/>
              <a:t>should be accountable for </a:t>
            </a:r>
            <a:r>
              <a:rPr lang="en-US" sz="1800" dirty="0">
                <a:solidFill>
                  <a:srgbClr val="FF0000"/>
                </a:solidFill>
              </a:rPr>
              <a:t>demonstrating that they ask the difficult questions</a:t>
            </a:r>
            <a:r>
              <a:rPr lang="en-US" sz="1800" dirty="0"/>
              <a:t>, that they explicitly identify problems and limitations as well as what is going well, that they have in place appropriate monitoring systems, and that they carry out evaluations looking at challenging questions and issues” (Burt Perrin)</a:t>
            </a:r>
          </a:p>
          <a:p>
            <a:pPr lvl="1">
              <a:lnSpc>
                <a:spcPct val="150000"/>
              </a:lnSpc>
            </a:pPr>
            <a:r>
              <a:rPr lang="en-US" sz="1800" b="1" dirty="0"/>
              <a:t>“</a:t>
            </a:r>
            <a:r>
              <a:rPr lang="en-US" sz="1800" b="1" dirty="0">
                <a:solidFill>
                  <a:srgbClr val="FF0000"/>
                </a:solidFill>
              </a:rPr>
              <a:t>the way people give an account of what they have done and why</a:t>
            </a:r>
            <a:r>
              <a:rPr lang="en-US" sz="1800" dirty="0">
                <a:solidFill>
                  <a:srgbClr val="FF0000"/>
                </a:solidFill>
              </a:rPr>
              <a:t>, </a:t>
            </a:r>
            <a:r>
              <a:rPr lang="en-US" sz="1800" dirty="0"/>
              <a:t>rather than describing in a more limited way if they have hit a target or not” (Chris </a:t>
            </a:r>
            <a:r>
              <a:rPr lang="en-US" sz="1800" dirty="0" err="1"/>
              <a:t>Mowles</a:t>
            </a:r>
            <a:r>
              <a:rPr lang="en-US" sz="1800" dirty="0"/>
              <a:t>)</a:t>
            </a:r>
            <a:endParaRPr lang="nl-BE" sz="1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67</a:t>
            </a:fld>
            <a:endParaRPr lang="en-US" dirty="0"/>
          </a:p>
        </p:txBody>
      </p:sp>
    </p:spTree>
    <p:extLst>
      <p:ext uri="{BB962C8B-B14F-4D97-AF65-F5344CB8AC3E}">
        <p14:creationId xmlns="" xmlns:p14="http://schemas.microsoft.com/office/powerpoint/2010/main" val="324942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Back </a:t>
            </a:r>
            <a:r>
              <a:rPr lang="nl-BE" dirty="0" err="1"/>
              <a:t>to</a:t>
            </a:r>
            <a:r>
              <a:rPr lang="nl-BE" dirty="0"/>
              <a:t> accountability</a:t>
            </a:r>
          </a:p>
        </p:txBody>
      </p:sp>
      <p:sp>
        <p:nvSpPr>
          <p:cNvPr id="3" name="Tijdelijke aanduiding voor inhoud 2"/>
          <p:cNvSpPr>
            <a:spLocks noGrp="1"/>
          </p:cNvSpPr>
          <p:nvPr>
            <p:ph idx="1"/>
          </p:nvPr>
        </p:nvSpPr>
        <p:spPr>
          <a:xfrm>
            <a:off x="469900" y="1049338"/>
            <a:ext cx="8229600" cy="5076825"/>
          </a:xfrm>
        </p:spPr>
        <p:txBody>
          <a:bodyPr/>
          <a:lstStyle/>
          <a:p>
            <a:pPr>
              <a:lnSpc>
                <a:spcPct val="150000"/>
              </a:lnSpc>
            </a:pPr>
            <a:r>
              <a:rPr lang="nl-BE" sz="2000" dirty="0"/>
              <a:t>the </a:t>
            </a:r>
            <a:r>
              <a:rPr lang="nl-BE" sz="2000" dirty="0" err="1"/>
              <a:t>three</a:t>
            </a:r>
            <a:r>
              <a:rPr lang="nl-BE" sz="2000" dirty="0"/>
              <a:t> </a:t>
            </a:r>
            <a:r>
              <a:rPr lang="nl-BE" sz="2000" dirty="0" err="1"/>
              <a:t>aspects</a:t>
            </a:r>
            <a:r>
              <a:rPr lang="nl-BE" sz="2000" dirty="0"/>
              <a:t> of accountability </a:t>
            </a:r>
            <a:r>
              <a:rPr lang="nl-BE" sz="2000" dirty="0" err="1"/>
              <a:t>and</a:t>
            </a:r>
            <a:r>
              <a:rPr lang="nl-BE" sz="2000" dirty="0"/>
              <a:t> </a:t>
            </a:r>
            <a:r>
              <a:rPr lang="nl-BE" sz="2000" dirty="0" err="1"/>
              <a:t>governance</a:t>
            </a:r>
            <a:r>
              <a:rPr lang="nl-BE" sz="2000" dirty="0"/>
              <a:t> modes </a:t>
            </a:r>
            <a:r>
              <a:rPr lang="nl-BE" sz="2000" dirty="0" err="1"/>
              <a:t>that</a:t>
            </a:r>
            <a:r>
              <a:rPr lang="nl-BE" sz="2000" dirty="0"/>
              <a:t> support </a:t>
            </a:r>
            <a:r>
              <a:rPr lang="nl-BE" sz="2000" dirty="0" err="1"/>
              <a:t>them</a:t>
            </a:r>
            <a:r>
              <a:rPr lang="nl-BE" sz="2000" dirty="0"/>
              <a:t> </a:t>
            </a:r>
            <a:r>
              <a:rPr lang="nl-BE" sz="2000" dirty="0" err="1"/>
              <a:t>may</a:t>
            </a:r>
            <a:r>
              <a:rPr lang="nl-BE" sz="2000" dirty="0"/>
              <a:t> conflict </a:t>
            </a:r>
            <a:r>
              <a:rPr lang="nl-BE" sz="2000" dirty="0" err="1"/>
              <a:t>so</a:t>
            </a:r>
            <a:r>
              <a:rPr lang="nl-BE" sz="2000" dirty="0"/>
              <a:t> a more </a:t>
            </a:r>
            <a:r>
              <a:rPr lang="nl-BE" sz="2000" dirty="0" err="1"/>
              <a:t>general</a:t>
            </a:r>
            <a:r>
              <a:rPr lang="nl-BE" sz="2000" dirty="0"/>
              <a:t> </a:t>
            </a:r>
            <a:r>
              <a:rPr lang="nl-BE" sz="2000" dirty="0" err="1"/>
              <a:t>definition</a:t>
            </a:r>
            <a:r>
              <a:rPr lang="nl-BE" sz="2000" dirty="0"/>
              <a:t> of accountability is </a:t>
            </a:r>
            <a:r>
              <a:rPr lang="nl-BE" sz="2000" dirty="0" err="1"/>
              <a:t>required</a:t>
            </a:r>
            <a:r>
              <a:rPr lang="nl-BE" sz="2000" dirty="0"/>
              <a:t> </a:t>
            </a:r>
            <a:r>
              <a:rPr lang="nl-BE" sz="2000" dirty="0" err="1"/>
              <a:t>from</a:t>
            </a:r>
            <a:r>
              <a:rPr lang="nl-BE" sz="2000" dirty="0"/>
              <a:t> meta-</a:t>
            </a:r>
            <a:r>
              <a:rPr lang="nl-BE" sz="2000" dirty="0" err="1"/>
              <a:t>governance</a:t>
            </a:r>
            <a:r>
              <a:rPr lang="nl-BE" sz="2000" dirty="0"/>
              <a:t> </a:t>
            </a:r>
            <a:r>
              <a:rPr lang="nl-BE" sz="2000" dirty="0" err="1"/>
              <a:t>perspective</a:t>
            </a:r>
            <a:r>
              <a:rPr lang="nl-BE" sz="2000" dirty="0"/>
              <a:t>: </a:t>
            </a:r>
          </a:p>
          <a:p>
            <a:pPr lvl="1">
              <a:lnSpc>
                <a:spcPct val="150000"/>
              </a:lnSpc>
            </a:pPr>
            <a:r>
              <a:rPr lang="nl-BE" sz="1800" dirty="0"/>
              <a:t>“programs </a:t>
            </a:r>
            <a:r>
              <a:rPr lang="en-US" sz="1800" dirty="0"/>
              <a:t>should be accountable for </a:t>
            </a:r>
            <a:r>
              <a:rPr lang="en-US" sz="1800" dirty="0">
                <a:solidFill>
                  <a:srgbClr val="FF0000"/>
                </a:solidFill>
              </a:rPr>
              <a:t>demonstrating that they ask the difficult questions</a:t>
            </a:r>
            <a:r>
              <a:rPr lang="en-US" sz="1800" dirty="0"/>
              <a:t>, that they explicitly identify problems and limitations as well as what is going well, that they have in place appropriate monitoring systems, and that they carry out evaluations looking at challenging questions and issues” (Burt Perrin)</a:t>
            </a:r>
          </a:p>
          <a:p>
            <a:pPr lvl="1">
              <a:lnSpc>
                <a:spcPct val="150000"/>
              </a:lnSpc>
            </a:pPr>
            <a:r>
              <a:rPr lang="en-US" sz="1800" b="1" dirty="0"/>
              <a:t>“</a:t>
            </a:r>
            <a:r>
              <a:rPr lang="en-US" sz="1800" b="1" dirty="0">
                <a:solidFill>
                  <a:srgbClr val="FF0000"/>
                </a:solidFill>
              </a:rPr>
              <a:t>the way people give an account of what they have done and why</a:t>
            </a:r>
            <a:r>
              <a:rPr lang="en-US" sz="1800" dirty="0">
                <a:solidFill>
                  <a:srgbClr val="FF0000"/>
                </a:solidFill>
              </a:rPr>
              <a:t>, </a:t>
            </a:r>
            <a:r>
              <a:rPr lang="en-US" sz="1800" dirty="0"/>
              <a:t>rather than describing in a more limited way if they have hit a target or not” (Chris </a:t>
            </a:r>
            <a:r>
              <a:rPr lang="en-US" sz="1800" dirty="0" err="1"/>
              <a:t>Mowles</a:t>
            </a:r>
            <a:r>
              <a:rPr lang="en-US" sz="1800" dirty="0"/>
              <a:t>)</a:t>
            </a:r>
            <a:endParaRPr lang="nl-BE" sz="1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68</a:t>
            </a:fld>
            <a:endParaRPr lang="en-US" dirty="0"/>
          </a:p>
        </p:txBody>
      </p:sp>
      <p:sp>
        <p:nvSpPr>
          <p:cNvPr id="5" name="Ovale toelichting 4"/>
          <p:cNvSpPr/>
          <p:nvPr/>
        </p:nvSpPr>
        <p:spPr>
          <a:xfrm>
            <a:off x="-127000" y="0"/>
            <a:ext cx="8610600" cy="425450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3600" dirty="0" err="1"/>
              <a:t>This</a:t>
            </a:r>
            <a:r>
              <a:rPr lang="nl-BE" sz="3600" dirty="0"/>
              <a:t> is accountability </a:t>
            </a:r>
            <a:r>
              <a:rPr lang="nl-BE" sz="3600" dirty="0" err="1"/>
              <a:t>for</a:t>
            </a:r>
            <a:r>
              <a:rPr lang="nl-BE" sz="3600" dirty="0"/>
              <a:t> </a:t>
            </a:r>
            <a:r>
              <a:rPr lang="nl-BE" sz="3600" dirty="0" err="1"/>
              <a:t>learning</a:t>
            </a:r>
            <a:r>
              <a:rPr lang="nl-BE" sz="3600" dirty="0"/>
              <a:t> in </a:t>
            </a:r>
            <a:r>
              <a:rPr lang="nl-BE" sz="3600" dirty="0" err="1"/>
              <a:t>terms</a:t>
            </a:r>
            <a:r>
              <a:rPr lang="nl-BE" sz="3600" dirty="0"/>
              <a:t> of </a:t>
            </a:r>
            <a:r>
              <a:rPr lang="nl-BE" sz="3600" b="1" u="sng" dirty="0" err="1"/>
              <a:t>continuously</a:t>
            </a:r>
            <a:r>
              <a:rPr lang="nl-BE" sz="3600" dirty="0"/>
              <a:t>  “thinking </a:t>
            </a:r>
            <a:r>
              <a:rPr lang="nl-BE" sz="3600" dirty="0" err="1"/>
              <a:t>about</a:t>
            </a:r>
            <a:r>
              <a:rPr lang="nl-BE" sz="3600" dirty="0"/>
              <a:t> </a:t>
            </a:r>
            <a:r>
              <a:rPr lang="nl-BE" sz="3600" dirty="0" err="1"/>
              <a:t>our</a:t>
            </a:r>
            <a:r>
              <a:rPr lang="nl-BE" sz="3600" dirty="0"/>
              <a:t> thinking” </a:t>
            </a:r>
            <a:r>
              <a:rPr lang="nl-BE" sz="3600" dirty="0" err="1"/>
              <a:t>and</a:t>
            </a:r>
            <a:r>
              <a:rPr lang="nl-BE" sz="3600" dirty="0"/>
              <a:t> </a:t>
            </a:r>
            <a:r>
              <a:rPr lang="nl-BE" sz="3600" dirty="0" err="1"/>
              <a:t>using</a:t>
            </a:r>
            <a:r>
              <a:rPr lang="nl-BE" sz="3600" dirty="0"/>
              <a:t> </a:t>
            </a:r>
            <a:r>
              <a:rPr lang="nl-BE" sz="3600" dirty="0" err="1"/>
              <a:t>that</a:t>
            </a:r>
            <a:r>
              <a:rPr lang="nl-BE" sz="3600" dirty="0"/>
              <a:t> </a:t>
            </a:r>
            <a:r>
              <a:rPr lang="nl-BE" sz="3600" dirty="0" err="1"/>
              <a:t>to</a:t>
            </a:r>
            <a:r>
              <a:rPr lang="nl-BE" sz="3600" dirty="0"/>
              <a:t> move forwards, </a:t>
            </a:r>
            <a:r>
              <a:rPr lang="nl-BE" sz="3600" dirty="0" err="1"/>
              <a:t>which</a:t>
            </a:r>
            <a:r>
              <a:rPr lang="nl-BE" sz="3600" dirty="0"/>
              <a:t> is </a:t>
            </a:r>
            <a:r>
              <a:rPr lang="nl-BE" sz="3600" dirty="0" err="1"/>
              <a:t>what</a:t>
            </a:r>
            <a:r>
              <a:rPr lang="nl-BE" sz="3600" dirty="0"/>
              <a:t> meta-</a:t>
            </a:r>
            <a:r>
              <a:rPr lang="nl-BE" sz="3600" dirty="0" err="1"/>
              <a:t>governance</a:t>
            </a:r>
            <a:r>
              <a:rPr lang="nl-BE" sz="3600" dirty="0"/>
              <a:t> </a:t>
            </a:r>
            <a:r>
              <a:rPr lang="nl-BE" sz="3600" dirty="0" err="1"/>
              <a:t>aims</a:t>
            </a:r>
            <a:r>
              <a:rPr lang="nl-BE" sz="3600" dirty="0"/>
              <a:t> </a:t>
            </a:r>
            <a:r>
              <a:rPr lang="nl-BE" sz="3600" dirty="0" err="1"/>
              <a:t>to</a:t>
            </a:r>
            <a:r>
              <a:rPr lang="nl-BE" sz="3600" dirty="0"/>
              <a:t> do!</a:t>
            </a:r>
          </a:p>
        </p:txBody>
      </p:sp>
      <p:sp>
        <p:nvSpPr>
          <p:cNvPr id="6" name="Ovale toelichting 5"/>
          <p:cNvSpPr/>
          <p:nvPr/>
        </p:nvSpPr>
        <p:spPr>
          <a:xfrm>
            <a:off x="6096000" y="3403600"/>
            <a:ext cx="3708400" cy="3162300"/>
          </a:xfrm>
          <a:prstGeom prst="wedgeEllipseCallout">
            <a:avLst>
              <a:gd name="adj1" fmla="val -114326"/>
              <a:gd name="adj2" fmla="val -198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3600" dirty="0"/>
              <a:t>NOT a “major” reform </a:t>
            </a:r>
            <a:r>
              <a:rPr lang="nl-BE" sz="3600" dirty="0" err="1"/>
              <a:t>and</a:t>
            </a:r>
            <a:r>
              <a:rPr lang="nl-BE" sz="3600" dirty="0"/>
              <a:t> </a:t>
            </a:r>
            <a:r>
              <a:rPr lang="nl-BE" sz="3600" dirty="0" err="1"/>
              <a:t>then</a:t>
            </a:r>
            <a:r>
              <a:rPr lang="nl-BE" sz="3600" dirty="0"/>
              <a:t> rest in </a:t>
            </a:r>
            <a:r>
              <a:rPr lang="nl-BE" sz="3600" dirty="0" err="1"/>
              <a:t>peace</a:t>
            </a:r>
            <a:r>
              <a:rPr lang="nl-BE" sz="3600" dirty="0"/>
              <a:t>!</a:t>
            </a:r>
          </a:p>
        </p:txBody>
      </p:sp>
    </p:spTree>
    <p:extLst>
      <p:ext uri="{BB962C8B-B14F-4D97-AF65-F5344CB8AC3E}">
        <p14:creationId xmlns="" xmlns:p14="http://schemas.microsoft.com/office/powerpoint/2010/main" val="7143529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sz="3200" dirty="0" err="1"/>
              <a:t>What</a:t>
            </a:r>
            <a:r>
              <a:rPr lang="nl-BE" sz="3200" dirty="0"/>
              <a:t> </a:t>
            </a:r>
            <a:r>
              <a:rPr lang="nl-BE" sz="3200" dirty="0" err="1"/>
              <a:t>happens</a:t>
            </a:r>
            <a:r>
              <a:rPr lang="nl-BE" sz="3200" dirty="0"/>
              <a:t> </a:t>
            </a:r>
            <a:r>
              <a:rPr lang="nl-BE" sz="3200" dirty="0" err="1"/>
              <a:t>if</a:t>
            </a:r>
            <a:r>
              <a:rPr lang="nl-BE" sz="3200" dirty="0"/>
              <a:t> we do </a:t>
            </a:r>
            <a:r>
              <a:rPr lang="nl-BE" sz="3200" dirty="0" err="1"/>
              <a:t>not</a:t>
            </a:r>
            <a:r>
              <a:rPr lang="nl-BE" sz="3200" dirty="0"/>
              <a:t> go </a:t>
            </a:r>
            <a:r>
              <a:rPr lang="nl-BE" sz="3200" dirty="0" err="1"/>
              <a:t>for</a:t>
            </a:r>
            <a:r>
              <a:rPr lang="nl-BE" sz="3200" dirty="0"/>
              <a:t> </a:t>
            </a:r>
            <a:r>
              <a:rPr lang="nl-BE" sz="3200" dirty="0" err="1"/>
              <a:t>balance</a:t>
            </a:r>
            <a:r>
              <a:rPr lang="nl-BE" sz="3200" dirty="0"/>
              <a:t>?</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69</a:t>
            </a:fld>
            <a:endParaRPr lang="en-US" dirty="0"/>
          </a:p>
        </p:txBody>
      </p:sp>
      <p:pic>
        <p:nvPicPr>
          <p:cNvPr id="6146" name="Picture 2" descr="http://publish.myudutu.com/published/courses/49684/Course107509/v2014_3_24_6_30_53/media/content/fukušima_4093311_900x55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298575"/>
            <a:ext cx="4566851" cy="28162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20631" tIns="26979" rIns="0" bIns="0" numCol="1" anchor="ctr" anchorCtr="0" compatLnSpc="1">
            <a:prstTxWarp prst="textNoShape">
              <a:avLst/>
            </a:prstTxWarp>
            <a:spAutoFit/>
          </a:bodyPr>
          <a:lstStyle/>
          <a:p>
            <a:endParaRPr lang="nl-BE"/>
          </a:p>
        </p:txBody>
      </p:sp>
      <p:sp>
        <p:nvSpPr>
          <p:cNvPr id="6"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20631" tIns="26979" rIns="0" bIns="0" numCol="1" anchor="ctr" anchorCtr="0" compatLnSpc="1">
            <a:prstTxWarp prst="textNoShape">
              <a:avLst/>
            </a:prstTxWarp>
            <a:spAutoFit/>
          </a:bodyPr>
          <a:lstStyle/>
          <a:p>
            <a:endParaRPr lang="nl-BE"/>
          </a:p>
        </p:txBody>
      </p:sp>
      <p:sp>
        <p:nvSpPr>
          <p:cNvPr id="7" name="Rectangle 5"/>
          <p:cNvSpPr>
            <a:spLocks noChangeArrowheads="1"/>
          </p:cNvSpPr>
          <p:nvPr/>
        </p:nvSpPr>
        <p:spPr bwMode="auto">
          <a:xfrm>
            <a:off x="304800" y="3048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20631" tIns="26979" rIns="0" bIns="0" numCol="1" anchor="ctr" anchorCtr="0" compatLnSpc="1">
            <a:prstTxWarp prst="textNoShape">
              <a:avLst/>
            </a:prstTxWarp>
            <a:spAutoFit/>
          </a:bodyPr>
          <a:lstStyle/>
          <a:p>
            <a:endParaRPr lang="nl-BE"/>
          </a:p>
        </p:txBody>
      </p:sp>
      <p:pic>
        <p:nvPicPr>
          <p:cNvPr id="6150"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70500" y="2408238"/>
            <a:ext cx="3302000" cy="3561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92100" y="4388366"/>
            <a:ext cx="4572000" cy="1569660"/>
          </a:xfrm>
          <a:prstGeom prst="rect">
            <a:avLst/>
          </a:prstGeom>
          <a:noFill/>
        </p:spPr>
        <p:txBody>
          <a:bodyPr wrap="square" rtlCol="0">
            <a:spAutoFit/>
          </a:bodyPr>
          <a:lstStyle/>
          <a:p>
            <a:r>
              <a:rPr lang="nl-BE" sz="2400" dirty="0"/>
              <a:t>Private sector </a:t>
            </a:r>
            <a:r>
              <a:rPr lang="nl-BE" sz="2400" dirty="0" err="1"/>
              <a:t>examples</a:t>
            </a:r>
            <a:r>
              <a:rPr lang="nl-BE" sz="2400" dirty="0"/>
              <a:t> of </a:t>
            </a:r>
            <a:r>
              <a:rPr lang="nl-BE" sz="2400" dirty="0" err="1"/>
              <a:t>overemphasising</a:t>
            </a:r>
            <a:r>
              <a:rPr lang="nl-BE" sz="2400" dirty="0"/>
              <a:t> </a:t>
            </a:r>
            <a:r>
              <a:rPr lang="nl-BE" sz="2400" dirty="0" err="1"/>
              <a:t>lean</a:t>
            </a:r>
            <a:r>
              <a:rPr lang="nl-BE" sz="2400" dirty="0"/>
              <a:t> </a:t>
            </a:r>
            <a:r>
              <a:rPr lang="nl-BE" sz="2400" dirty="0" err="1"/>
              <a:t>and</a:t>
            </a:r>
            <a:r>
              <a:rPr lang="nl-BE" sz="2400" dirty="0"/>
              <a:t> </a:t>
            </a:r>
            <a:r>
              <a:rPr lang="nl-BE" sz="2400" dirty="0" err="1"/>
              <a:t>purposeful</a:t>
            </a:r>
            <a:r>
              <a:rPr lang="nl-BE" sz="2400" dirty="0"/>
              <a:t> (</a:t>
            </a:r>
            <a:r>
              <a:rPr lang="nl-BE" sz="2400" dirty="0" err="1"/>
              <a:t>facilitated</a:t>
            </a:r>
            <a:r>
              <a:rPr lang="nl-BE" sz="2400" dirty="0"/>
              <a:t> </a:t>
            </a:r>
            <a:r>
              <a:rPr lang="nl-BE" sz="2400" dirty="0" err="1"/>
              <a:t>by</a:t>
            </a:r>
            <a:r>
              <a:rPr lang="nl-BE" sz="2400" dirty="0"/>
              <a:t> public policy) </a:t>
            </a:r>
            <a:r>
              <a:rPr lang="nl-BE" sz="2400" dirty="0" err="1"/>
              <a:t>with</a:t>
            </a:r>
            <a:r>
              <a:rPr lang="nl-BE" sz="2400" dirty="0"/>
              <a:t> </a:t>
            </a:r>
            <a:r>
              <a:rPr lang="nl-BE" sz="2400" dirty="0" err="1"/>
              <a:t>wider</a:t>
            </a:r>
            <a:r>
              <a:rPr lang="nl-BE" sz="2400" dirty="0"/>
              <a:t> </a:t>
            </a:r>
            <a:r>
              <a:rPr lang="nl-BE" sz="2400" dirty="0" err="1"/>
              <a:t>repercussions</a:t>
            </a:r>
            <a:endParaRPr lang="nl-BE" sz="2400" dirty="0"/>
          </a:p>
        </p:txBody>
      </p:sp>
    </p:spTree>
    <p:extLst>
      <p:ext uri="{BB962C8B-B14F-4D97-AF65-F5344CB8AC3E}">
        <p14:creationId xmlns="" xmlns:p14="http://schemas.microsoft.com/office/powerpoint/2010/main" val="16957288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Definition of accountability</a:t>
            </a:r>
          </a:p>
        </p:txBody>
      </p:sp>
      <p:sp>
        <p:nvSpPr>
          <p:cNvPr id="3" name="Tijdelijke aanduiding voor inhoud 2"/>
          <p:cNvSpPr>
            <a:spLocks noGrp="1"/>
          </p:cNvSpPr>
          <p:nvPr>
            <p:ph idx="1"/>
          </p:nvPr>
        </p:nvSpPr>
        <p:spPr/>
        <p:txBody>
          <a:bodyPr/>
          <a:lstStyle/>
          <a:p>
            <a:pPr marL="0" indent="0">
              <a:buNone/>
            </a:pPr>
            <a:r>
              <a:rPr lang="en-US" i="1" dirty="0"/>
              <a:t>“The obligation of an individual or organization to account for its activities, accept responsibility for them, and to disclose the results in a transparent manner.”</a:t>
            </a:r>
          </a:p>
          <a:p>
            <a:pPr marL="0" indent="0">
              <a:buNone/>
            </a:pPr>
            <a:endParaRPr lang="en-US" dirty="0"/>
          </a:p>
          <a:p>
            <a:pPr marL="0" indent="0">
              <a:buNone/>
            </a:pPr>
            <a:r>
              <a:rPr lang="en-US" sz="1600" dirty="0">
                <a:hlinkClick r:id="rId2"/>
              </a:rPr>
              <a:t>http://www.businessdictionary.com/definition/accountability.html#ixzz3xamYU2Nf</a:t>
            </a:r>
            <a:r>
              <a:rPr lang="en-US" sz="1600" dirty="0"/>
              <a:t> </a:t>
            </a:r>
          </a:p>
          <a:p>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7</a:t>
            </a:fld>
            <a:endParaRPr lang="en-US" dirty="0"/>
          </a:p>
        </p:txBody>
      </p:sp>
    </p:spTree>
    <p:extLst>
      <p:ext uri="{BB962C8B-B14F-4D97-AF65-F5344CB8AC3E}">
        <p14:creationId xmlns="" xmlns:p14="http://schemas.microsoft.com/office/powerpoint/2010/main" val="11371008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92125" y="1191507"/>
            <a:ext cx="8229600" cy="5076825"/>
          </a:xfrm>
        </p:spPr>
        <p:txBody>
          <a:bodyPr/>
          <a:lstStyle/>
          <a:p>
            <a:r>
              <a:rPr lang="nl-BE" sz="2000" dirty="0" err="1"/>
              <a:t>Fukushima</a:t>
            </a:r>
            <a:endParaRPr lang="nl-BE" sz="2000" dirty="0"/>
          </a:p>
          <a:p>
            <a:pPr lvl="1"/>
            <a:r>
              <a:rPr lang="en-US" sz="1800" dirty="0"/>
              <a:t>In 2002, the government of Japan revealed that TEPCO, the company behind the plant, was guilty of false reporting in routine governmental inspection of its nuclear plants and systematic concealment of safety incidents</a:t>
            </a:r>
          </a:p>
          <a:p>
            <a:pPr lvl="1"/>
            <a:r>
              <a:rPr lang="en-US" sz="1800" dirty="0"/>
              <a:t>In 2007, the company announced  that an internal investigation had revealed a large number of unreported incidents. These included an unexpected unit criticality in 1978 and additional systematic false reporting, which had not been uncovered during the 2002 inquiry. </a:t>
            </a:r>
          </a:p>
          <a:p>
            <a:pPr lvl="1"/>
            <a:r>
              <a:rPr lang="en-US" sz="1800" dirty="0"/>
              <a:t> Along with scandals at other Japanese electric companies, this failure to ensure corporate compliance resulted in strong public criticism of Japan's electric power industry and the nation's nuclear energy policy. However, the company made no effort to identify those responsible. </a:t>
            </a:r>
          </a:p>
          <a:p>
            <a:pPr lvl="1"/>
            <a:r>
              <a:rPr lang="en-US" sz="1800" dirty="0"/>
              <a:t>Also, in 2007, TEPCO was already forced to shut the </a:t>
            </a:r>
            <a:r>
              <a:rPr lang="en-US" sz="1800" dirty="0" err="1"/>
              <a:t>Kashiwazaki-Kariwa</a:t>
            </a:r>
            <a:r>
              <a:rPr lang="en-US" sz="1800" dirty="0"/>
              <a:t> Nuclear Power Plant after an earthquake had hit Japan. The Fukushima disaster displaced 50,000 households in the evacuation zone because of leaks of radioactive materials into the air, soil and sea. </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70</a:t>
            </a:fld>
            <a:endParaRPr lang="en-US" dirty="0"/>
          </a:p>
        </p:txBody>
      </p:sp>
      <p:sp>
        <p:nvSpPr>
          <p:cNvPr id="9" name="AutoShape 2" descr="Afbeeldingsresultaat voor fukushima"/>
          <p:cNvSpPr>
            <a:spLocks noChangeAspect="1" noChangeArrowheads="1"/>
          </p:cNvSpPr>
          <p:nvPr/>
        </p:nvSpPr>
        <p:spPr bwMode="auto">
          <a:xfrm>
            <a:off x="0" y="-136525"/>
            <a:ext cx="1543050" cy="8572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92800" y="0"/>
            <a:ext cx="2689225" cy="14940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AutoShape 5" descr="Afbeeldingsresultaat voor fukushima"/>
          <p:cNvSpPr>
            <a:spLocks noChangeAspect="1" noChangeArrowheads="1"/>
          </p:cNvSpPr>
          <p:nvPr/>
        </p:nvSpPr>
        <p:spPr bwMode="auto">
          <a:xfrm>
            <a:off x="0" y="-136525"/>
            <a:ext cx="1209675" cy="90487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3078"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73563" y="155486"/>
            <a:ext cx="1638603" cy="1225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08325" y="315912"/>
            <a:ext cx="1570038" cy="11716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8590589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sz="3200" dirty="0" err="1"/>
              <a:t>What</a:t>
            </a:r>
            <a:r>
              <a:rPr lang="nl-BE" sz="3200" dirty="0"/>
              <a:t> </a:t>
            </a:r>
            <a:r>
              <a:rPr lang="nl-BE" sz="3200" dirty="0" err="1"/>
              <a:t>happens</a:t>
            </a:r>
            <a:r>
              <a:rPr lang="nl-BE" sz="3200" dirty="0"/>
              <a:t> </a:t>
            </a:r>
            <a:r>
              <a:rPr lang="nl-BE" sz="3200" dirty="0" err="1"/>
              <a:t>if</a:t>
            </a:r>
            <a:r>
              <a:rPr lang="nl-BE" sz="3200" dirty="0"/>
              <a:t> we do </a:t>
            </a:r>
            <a:r>
              <a:rPr lang="nl-BE" sz="3200" dirty="0" err="1"/>
              <a:t>not</a:t>
            </a:r>
            <a:r>
              <a:rPr lang="nl-BE" sz="3200" dirty="0"/>
              <a:t> go </a:t>
            </a:r>
            <a:r>
              <a:rPr lang="nl-BE" sz="3200" dirty="0" err="1"/>
              <a:t>for</a:t>
            </a:r>
            <a:r>
              <a:rPr lang="nl-BE" sz="3200" dirty="0"/>
              <a:t> </a:t>
            </a:r>
            <a:r>
              <a:rPr lang="nl-BE" sz="3200" dirty="0" err="1"/>
              <a:t>balance</a:t>
            </a:r>
            <a:r>
              <a:rPr lang="nl-BE" sz="3200" dirty="0"/>
              <a:t>?</a:t>
            </a:r>
          </a:p>
        </p:txBody>
      </p:sp>
      <p:sp>
        <p:nvSpPr>
          <p:cNvPr id="3" name="Tijdelijke aanduiding voor inhoud 2"/>
          <p:cNvSpPr>
            <a:spLocks noGrp="1"/>
          </p:cNvSpPr>
          <p:nvPr>
            <p:ph idx="1"/>
          </p:nvPr>
        </p:nvSpPr>
        <p:spPr>
          <a:xfrm>
            <a:off x="444500" y="1074738"/>
            <a:ext cx="8229600" cy="5076825"/>
          </a:xfrm>
        </p:spPr>
        <p:txBody>
          <a:bodyPr/>
          <a:lstStyle/>
          <a:p>
            <a:pPr lvl="1"/>
            <a:r>
              <a:rPr lang="en-US" sz="1800" dirty="0"/>
              <a:t>On July 31, 2012, TEPCO was substantially nationalized by receiving a capital injection of US$12.5bn from the Nuclear Damage Liability Facilitation Fund, a government-backed support body. The total cost of the disaster was estimated at $100bn in May 2012.</a:t>
            </a:r>
          </a:p>
          <a:p>
            <a:pPr lvl="1"/>
            <a:r>
              <a:rPr lang="en-US" sz="1800" dirty="0"/>
              <a:t>Before the disaster happened, TEPCO had no problem demonstrating its accountability in terms of lean and purposeful (in this case, profit oriented)</a:t>
            </a:r>
          </a:p>
          <a:p>
            <a:pPr lvl="2"/>
            <a:r>
              <a:rPr lang="en-US" sz="1600" dirty="0"/>
              <a:t>In 2010, TEPCO had reported an operating income of ¥399.6 billion</a:t>
            </a:r>
          </a:p>
          <a:p>
            <a:pPr lvl="1"/>
            <a:r>
              <a:rPr lang="en-US" sz="1800" dirty="0"/>
              <a:t>Of course, this came at the expense of the other two dimensions of accountability: </a:t>
            </a:r>
          </a:p>
          <a:p>
            <a:pPr lvl="2"/>
            <a:r>
              <a:rPr lang="en-US" sz="1600" dirty="0"/>
              <a:t>“honest and fair“: covering up and misrepresenting earlier mistakes that endangered safety</a:t>
            </a:r>
          </a:p>
          <a:p>
            <a:pPr lvl="2"/>
            <a:r>
              <a:rPr lang="en-US" sz="1600" dirty="0"/>
              <a:t>“robust, resilient and adaptive”: here, even after an earlier earthquake had led to disrupting another </a:t>
            </a:r>
            <a:r>
              <a:rPr lang="en-US" sz="1600" dirty="0" err="1"/>
              <a:t>powerplant</a:t>
            </a:r>
            <a:r>
              <a:rPr lang="en-US" sz="1600" dirty="0"/>
              <a:t>, someone must have calculated that the probability of an earthquake triggered tsunami engulfing a nuclear </a:t>
            </a:r>
            <a:r>
              <a:rPr lang="en-US" sz="1600" dirty="0" err="1"/>
              <a:t>powerplant</a:t>
            </a:r>
            <a:r>
              <a:rPr lang="en-US" sz="1600" dirty="0"/>
              <a:t> at Japan’s coast was too low to want to incur the costs of back-up systems and a sea-wall</a:t>
            </a:r>
          </a:p>
          <a:p>
            <a:pPr lvl="2"/>
            <a:r>
              <a:rPr lang="en-US" sz="1600" dirty="0"/>
              <a:t>It was just not efficient…</a:t>
            </a:r>
            <a:endParaRPr lang="en-US" sz="1800" dirty="0"/>
          </a:p>
          <a:p>
            <a:endParaRPr lang="nl-BE" sz="24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71</a:t>
            </a:fld>
            <a:endParaRPr lang="en-US" dirty="0"/>
          </a:p>
        </p:txBody>
      </p:sp>
    </p:spTree>
    <p:extLst>
      <p:ext uri="{BB962C8B-B14F-4D97-AF65-F5344CB8AC3E}">
        <p14:creationId xmlns="" xmlns:p14="http://schemas.microsoft.com/office/powerpoint/2010/main" val="9847957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9900" y="1531938"/>
            <a:ext cx="8229600" cy="5076825"/>
          </a:xfrm>
        </p:spPr>
        <p:txBody>
          <a:bodyPr/>
          <a:lstStyle/>
          <a:p>
            <a:r>
              <a:rPr lang="nl-BE" sz="2400" dirty="0" err="1"/>
              <a:t>there</a:t>
            </a:r>
            <a:r>
              <a:rPr lang="nl-BE" sz="2400" dirty="0"/>
              <a:t> are strong </a:t>
            </a:r>
            <a:r>
              <a:rPr lang="nl-BE" sz="2400" dirty="0" err="1"/>
              <a:t>parallels</a:t>
            </a:r>
            <a:r>
              <a:rPr lang="nl-BE" sz="2400" dirty="0"/>
              <a:t> </a:t>
            </a:r>
            <a:r>
              <a:rPr lang="nl-BE" sz="2400" dirty="0" err="1"/>
              <a:t>with</a:t>
            </a:r>
            <a:r>
              <a:rPr lang="nl-BE" sz="2400" dirty="0"/>
              <a:t> </a:t>
            </a:r>
            <a:r>
              <a:rPr lang="en-US" sz="2400" dirty="0"/>
              <a:t>the collapse of Lehman Brothers</a:t>
            </a:r>
          </a:p>
          <a:p>
            <a:r>
              <a:rPr lang="en-US" sz="2400" dirty="0"/>
              <a:t>it was the trigger of the global financial crisis that is still affecting us today</a:t>
            </a:r>
          </a:p>
          <a:p>
            <a:r>
              <a:rPr lang="en-US" sz="2400" dirty="0"/>
              <a:t>this was an organization that was ALSO hitting its, strongly incentivized, performance targets:</a:t>
            </a:r>
          </a:p>
          <a:p>
            <a:pPr lvl="1"/>
            <a:r>
              <a:rPr lang="en-US" sz="2000" dirty="0"/>
              <a:t>Lehman reported record profits every year from 2005 to 2007</a:t>
            </a:r>
          </a:p>
          <a:p>
            <a:pPr lvl="1"/>
            <a:r>
              <a:rPr lang="en-US" sz="2000" dirty="0"/>
              <a:t>In 2007, the firm reported a net income of a record $4.2 billion on revenue of $19.3 billion</a:t>
            </a:r>
          </a:p>
          <a:p>
            <a:pPr lvl="1"/>
            <a:r>
              <a:rPr lang="en-US" sz="2000" dirty="0"/>
              <a:t>In February 2007, the stock reached a record $86.18, giving Lehman a market capitalization of close to $60 billion. </a:t>
            </a:r>
          </a:p>
          <a:p>
            <a:pPr lvl="1"/>
            <a:r>
              <a:rPr lang="en-US" sz="2000" dirty="0"/>
              <a:t>On Monday September 15, 2008, Lehman declared bankruptcy.</a:t>
            </a:r>
            <a:endParaRPr lang="nl-BE" sz="20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72</a:t>
            </a:fld>
            <a:endParaRPr lang="en-US" dirty="0"/>
          </a:p>
        </p:txBody>
      </p:sp>
      <p:sp>
        <p:nvSpPr>
          <p:cNvPr id="5" name="AutoShape 2" descr="Afbeeldingsresultaat voor lehman brothers"/>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51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3199" y="7937"/>
            <a:ext cx="2498725" cy="14992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79874" y="-1"/>
            <a:ext cx="2473325" cy="1483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22498" y="76988"/>
            <a:ext cx="1857376" cy="1361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3945637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normAutofit/>
          </a:bodyPr>
          <a:lstStyle/>
          <a:p>
            <a:r>
              <a:rPr lang="nl-BE" dirty="0"/>
              <a:t>Three types of </a:t>
            </a:r>
            <a:r>
              <a:rPr lang="nl-BE" dirty="0" smtClean="0"/>
              <a:t>governance</a:t>
            </a:r>
            <a:endParaRPr lang="nl-BE" dirty="0"/>
          </a:p>
        </p:txBody>
      </p:sp>
      <p:sp>
        <p:nvSpPr>
          <p:cNvPr id="3" name="Tijdelijke aanduiding voor inhoud 2"/>
          <p:cNvSpPr>
            <a:spLocks noGrp="1"/>
          </p:cNvSpPr>
          <p:nvPr>
            <p:ph idx="1"/>
          </p:nvPr>
        </p:nvSpPr>
        <p:spPr/>
        <p:txBody>
          <a:bodyPr>
            <a:normAutofit lnSpcReduction="10000"/>
          </a:bodyPr>
          <a:lstStyle/>
          <a:p>
            <a:r>
              <a:rPr lang="nl-BE" sz="2800" dirty="0" err="1"/>
              <a:t>Hierarchical</a:t>
            </a:r>
            <a:r>
              <a:rPr lang="nl-BE" sz="2800" dirty="0"/>
              <a:t>: “</a:t>
            </a:r>
            <a:r>
              <a:rPr lang="nl-BE" sz="2800" dirty="0" err="1"/>
              <a:t>authority</a:t>
            </a:r>
            <a:r>
              <a:rPr lang="nl-BE" sz="2800" dirty="0"/>
              <a:t>” is </a:t>
            </a:r>
            <a:r>
              <a:rPr lang="nl-BE" sz="2800" dirty="0" err="1"/>
              <a:t>everything</a:t>
            </a:r>
            <a:endParaRPr lang="nl-BE" sz="2800" dirty="0"/>
          </a:p>
          <a:p>
            <a:pPr lvl="1"/>
            <a:r>
              <a:rPr lang="nl-BE" sz="2400" dirty="0"/>
              <a:t>Top down </a:t>
            </a:r>
            <a:r>
              <a:rPr lang="nl-BE" sz="2400" dirty="0" err="1"/>
              <a:t>decision</a:t>
            </a:r>
            <a:r>
              <a:rPr lang="nl-BE" sz="2400" dirty="0"/>
              <a:t>-making</a:t>
            </a:r>
          </a:p>
          <a:p>
            <a:pPr lvl="1"/>
            <a:r>
              <a:rPr lang="nl-BE" sz="2400" dirty="0" err="1"/>
              <a:t>Strict</a:t>
            </a:r>
            <a:r>
              <a:rPr lang="nl-BE" sz="2400" dirty="0"/>
              <a:t> </a:t>
            </a:r>
            <a:r>
              <a:rPr lang="nl-BE" sz="2400" dirty="0" err="1"/>
              <a:t>internal</a:t>
            </a:r>
            <a:r>
              <a:rPr lang="nl-BE" sz="2400" dirty="0"/>
              <a:t> </a:t>
            </a:r>
            <a:r>
              <a:rPr lang="nl-BE" sz="2400" dirty="0" err="1"/>
              <a:t>and</a:t>
            </a:r>
            <a:r>
              <a:rPr lang="nl-BE" sz="2400" dirty="0"/>
              <a:t> </a:t>
            </a:r>
            <a:r>
              <a:rPr lang="nl-BE" sz="2400" dirty="0" err="1"/>
              <a:t>external</a:t>
            </a:r>
            <a:r>
              <a:rPr lang="nl-BE" sz="2400" dirty="0"/>
              <a:t> procedures </a:t>
            </a:r>
            <a:r>
              <a:rPr lang="nl-BE" sz="2400" dirty="0" err="1"/>
              <a:t>for</a:t>
            </a:r>
            <a:r>
              <a:rPr lang="nl-BE" sz="2400" dirty="0"/>
              <a:t> accountability</a:t>
            </a:r>
          </a:p>
          <a:p>
            <a:pPr lvl="1"/>
            <a:r>
              <a:rPr lang="nl-BE" sz="2400" dirty="0" err="1"/>
              <a:t>Hierarchical</a:t>
            </a:r>
            <a:r>
              <a:rPr lang="nl-BE" sz="2400" dirty="0"/>
              <a:t> </a:t>
            </a:r>
            <a:r>
              <a:rPr lang="nl-BE" sz="2400" dirty="0" err="1"/>
              <a:t>organisation</a:t>
            </a:r>
            <a:r>
              <a:rPr lang="nl-BE" sz="2400" dirty="0"/>
              <a:t> </a:t>
            </a:r>
            <a:r>
              <a:rPr lang="nl-BE" sz="2400" dirty="0" err="1"/>
              <a:t>structure</a:t>
            </a:r>
            <a:endParaRPr lang="nl-BE" sz="2400" dirty="0"/>
          </a:p>
          <a:p>
            <a:pPr lvl="1"/>
            <a:r>
              <a:rPr lang="nl-BE" sz="2400" dirty="0" err="1"/>
              <a:t>Emphasis</a:t>
            </a:r>
            <a:r>
              <a:rPr lang="nl-BE" sz="2400" dirty="0"/>
              <a:t> on project management (</a:t>
            </a:r>
            <a:r>
              <a:rPr lang="nl-BE" sz="2400" dirty="0" err="1"/>
              <a:t>breaking</a:t>
            </a:r>
            <a:r>
              <a:rPr lang="nl-BE" sz="2400" dirty="0"/>
              <a:t> a </a:t>
            </a:r>
            <a:r>
              <a:rPr lang="nl-BE" sz="2400" dirty="0" err="1"/>
              <a:t>whole</a:t>
            </a:r>
            <a:r>
              <a:rPr lang="nl-BE" sz="2400" dirty="0"/>
              <a:t> </a:t>
            </a:r>
            <a:r>
              <a:rPr lang="nl-BE" sz="2400" dirty="0" err="1"/>
              <a:t>into</a:t>
            </a:r>
            <a:r>
              <a:rPr lang="nl-BE" sz="2400" dirty="0"/>
              <a:t> independent </a:t>
            </a:r>
            <a:r>
              <a:rPr lang="nl-BE" sz="2400" dirty="0" err="1"/>
              <a:t>parts</a:t>
            </a:r>
            <a:r>
              <a:rPr lang="nl-BE" sz="2400" dirty="0"/>
              <a:t> </a:t>
            </a:r>
            <a:r>
              <a:rPr lang="nl-BE" sz="2400" dirty="0" err="1"/>
              <a:t>and</a:t>
            </a:r>
            <a:r>
              <a:rPr lang="nl-BE" sz="2400" dirty="0"/>
              <a:t> </a:t>
            </a:r>
            <a:r>
              <a:rPr lang="nl-BE" sz="2400" dirty="0" err="1"/>
              <a:t>then</a:t>
            </a:r>
            <a:r>
              <a:rPr lang="nl-BE" sz="2400" dirty="0"/>
              <a:t> </a:t>
            </a:r>
            <a:r>
              <a:rPr lang="nl-BE" sz="2400" dirty="0" err="1"/>
              <a:t>addressing</a:t>
            </a:r>
            <a:r>
              <a:rPr lang="nl-BE" sz="2400" dirty="0"/>
              <a:t> the </a:t>
            </a:r>
            <a:r>
              <a:rPr lang="nl-BE" sz="2400" dirty="0" err="1"/>
              <a:t>parts</a:t>
            </a:r>
            <a:r>
              <a:rPr lang="nl-BE" sz="2400" dirty="0"/>
              <a:t>) as </a:t>
            </a:r>
            <a:r>
              <a:rPr lang="nl-BE" sz="2400" dirty="0" err="1"/>
              <a:t>opposed</a:t>
            </a:r>
            <a:r>
              <a:rPr lang="nl-BE" sz="2400" dirty="0"/>
              <a:t> </a:t>
            </a:r>
            <a:r>
              <a:rPr lang="nl-BE" sz="2400" dirty="0" err="1"/>
              <a:t>to</a:t>
            </a:r>
            <a:r>
              <a:rPr lang="nl-BE" sz="2400" dirty="0"/>
              <a:t> </a:t>
            </a:r>
            <a:r>
              <a:rPr lang="nl-BE" sz="2400" dirty="0" err="1"/>
              <a:t>processes</a:t>
            </a:r>
            <a:r>
              <a:rPr lang="nl-BE" sz="2400" dirty="0"/>
              <a:t> </a:t>
            </a:r>
          </a:p>
          <a:p>
            <a:pPr lvl="1"/>
            <a:r>
              <a:rPr lang="nl-BE" sz="2400" dirty="0"/>
              <a:t>Strong </a:t>
            </a:r>
            <a:r>
              <a:rPr lang="nl-BE" sz="2400" dirty="0" err="1"/>
              <a:t>preference</a:t>
            </a:r>
            <a:r>
              <a:rPr lang="nl-BE" sz="2400" dirty="0"/>
              <a:t> </a:t>
            </a:r>
            <a:r>
              <a:rPr lang="nl-BE" sz="2400" dirty="0" err="1"/>
              <a:t>for</a:t>
            </a:r>
            <a:r>
              <a:rPr lang="nl-BE" sz="2400" dirty="0"/>
              <a:t> </a:t>
            </a:r>
            <a:r>
              <a:rPr lang="nl-BE" sz="2400" dirty="0" err="1"/>
              <a:t>legal</a:t>
            </a:r>
            <a:r>
              <a:rPr lang="nl-BE" sz="2400" dirty="0"/>
              <a:t> </a:t>
            </a:r>
            <a:r>
              <a:rPr lang="nl-BE" sz="2400" dirty="0" err="1"/>
              <a:t>measures</a:t>
            </a:r>
            <a:r>
              <a:rPr lang="nl-BE" sz="2400" dirty="0"/>
              <a:t> </a:t>
            </a:r>
            <a:r>
              <a:rPr lang="nl-BE" sz="2400" dirty="0" err="1"/>
              <a:t>and</a:t>
            </a:r>
            <a:r>
              <a:rPr lang="nl-BE" sz="2400" dirty="0"/>
              <a:t> </a:t>
            </a:r>
            <a:r>
              <a:rPr lang="nl-BE" sz="2400" dirty="0" err="1"/>
              <a:t>standardisation</a:t>
            </a:r>
            <a:endParaRPr lang="nl-BE" sz="2400" dirty="0"/>
          </a:p>
          <a:p>
            <a:pPr lvl="1"/>
            <a:r>
              <a:rPr lang="nl-BE" sz="2400" dirty="0"/>
              <a:t>Advantage: </a:t>
            </a:r>
            <a:r>
              <a:rPr lang="nl-BE" sz="2400" dirty="0" err="1"/>
              <a:t>quick</a:t>
            </a:r>
            <a:r>
              <a:rPr lang="nl-BE" sz="2400" dirty="0"/>
              <a:t> </a:t>
            </a:r>
            <a:r>
              <a:rPr lang="nl-BE" sz="2400" dirty="0" err="1"/>
              <a:t>decisions</a:t>
            </a:r>
            <a:r>
              <a:rPr lang="nl-BE" sz="2400" dirty="0"/>
              <a:t> </a:t>
            </a:r>
            <a:r>
              <a:rPr lang="nl-BE" sz="2400" dirty="0" err="1"/>
              <a:t>and</a:t>
            </a:r>
            <a:r>
              <a:rPr lang="nl-BE" sz="2400" dirty="0"/>
              <a:t> </a:t>
            </a:r>
            <a:r>
              <a:rPr lang="nl-BE" sz="2400" dirty="0" err="1"/>
              <a:t>clear</a:t>
            </a:r>
            <a:r>
              <a:rPr lang="nl-BE" sz="2400" dirty="0"/>
              <a:t> </a:t>
            </a:r>
            <a:r>
              <a:rPr lang="nl-BE" sz="2400" dirty="0" err="1"/>
              <a:t>lines</a:t>
            </a:r>
            <a:r>
              <a:rPr lang="nl-BE" sz="2400" dirty="0"/>
              <a:t> of </a:t>
            </a:r>
            <a:r>
              <a:rPr lang="nl-BE" sz="2400" dirty="0" err="1"/>
              <a:t>responsibility</a:t>
            </a:r>
            <a:r>
              <a:rPr lang="nl-BE" sz="2400" dirty="0"/>
              <a:t>: </a:t>
            </a:r>
            <a:r>
              <a:rPr lang="nl-BE" sz="2400" dirty="0" err="1"/>
              <a:t>useful</a:t>
            </a:r>
            <a:r>
              <a:rPr lang="nl-BE" sz="2400" dirty="0"/>
              <a:t> </a:t>
            </a:r>
            <a:r>
              <a:rPr lang="nl-BE" sz="2400" dirty="0" err="1"/>
              <a:t>for</a:t>
            </a:r>
            <a:r>
              <a:rPr lang="nl-BE" sz="2400" dirty="0"/>
              <a:t> crisis management (e.g. disasters) </a:t>
            </a:r>
            <a:r>
              <a:rPr lang="nl-BE" sz="2400" dirty="0" err="1"/>
              <a:t>and</a:t>
            </a:r>
            <a:r>
              <a:rPr lang="nl-BE" sz="2400" dirty="0"/>
              <a:t> </a:t>
            </a:r>
            <a:r>
              <a:rPr lang="nl-BE" sz="2400" dirty="0" err="1"/>
              <a:t>for</a:t>
            </a:r>
            <a:r>
              <a:rPr lang="nl-BE" sz="2400" dirty="0"/>
              <a:t> </a:t>
            </a:r>
            <a:r>
              <a:rPr lang="nl-BE" sz="2400" dirty="0" err="1"/>
              <a:t>clear</a:t>
            </a:r>
            <a:r>
              <a:rPr lang="nl-BE" sz="2400" dirty="0"/>
              <a:t> </a:t>
            </a:r>
            <a:r>
              <a:rPr lang="nl-BE" sz="2400" dirty="0" err="1"/>
              <a:t>and</a:t>
            </a:r>
            <a:r>
              <a:rPr lang="nl-BE" sz="2400" dirty="0"/>
              <a:t> well-</a:t>
            </a:r>
            <a:r>
              <a:rPr lang="nl-BE" sz="2400" dirty="0" err="1"/>
              <a:t>defined</a:t>
            </a:r>
            <a:r>
              <a:rPr lang="nl-BE" sz="2400" dirty="0"/>
              <a:t> issues </a:t>
            </a:r>
          </a:p>
          <a:p>
            <a:pPr lvl="1"/>
            <a:endParaRPr lang="nl-BE" sz="24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73</a:t>
            </a:fld>
            <a:endParaRPr lang="en-US" dirty="0"/>
          </a:p>
        </p:txBody>
      </p:sp>
      <p:sp>
        <p:nvSpPr>
          <p:cNvPr id="5" name="Tekstvak 4"/>
          <p:cNvSpPr txBox="1"/>
          <p:nvPr/>
        </p:nvSpPr>
        <p:spPr>
          <a:xfrm>
            <a:off x="1117600" y="65278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213758971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normAutofit/>
          </a:bodyPr>
          <a:lstStyle/>
          <a:p>
            <a:r>
              <a:rPr lang="nl-BE" dirty="0"/>
              <a:t>Three types of </a:t>
            </a:r>
            <a:r>
              <a:rPr lang="nl-BE" dirty="0" smtClean="0"/>
              <a:t>governance</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dirty="0"/>
              <a:t>Market </a:t>
            </a:r>
            <a:r>
              <a:rPr lang="nl-BE" dirty="0" err="1"/>
              <a:t>governance</a:t>
            </a:r>
            <a:r>
              <a:rPr lang="nl-BE" dirty="0"/>
              <a:t>: efficiency (</a:t>
            </a:r>
            <a:r>
              <a:rPr lang="nl-BE" dirty="0" err="1"/>
              <a:t>cost</a:t>
            </a:r>
            <a:r>
              <a:rPr lang="nl-BE" dirty="0"/>
              <a:t>) </a:t>
            </a:r>
            <a:r>
              <a:rPr lang="nl-BE" dirty="0" err="1"/>
              <a:t>rules</a:t>
            </a:r>
            <a:endParaRPr lang="nl-BE" dirty="0"/>
          </a:p>
          <a:p>
            <a:pPr lvl="1"/>
            <a:r>
              <a:rPr lang="nl-BE" dirty="0" err="1"/>
              <a:t>Decentralisation</a:t>
            </a:r>
            <a:r>
              <a:rPr lang="nl-BE" dirty="0"/>
              <a:t>, </a:t>
            </a:r>
            <a:r>
              <a:rPr lang="nl-BE" dirty="0" err="1"/>
              <a:t>deregulation</a:t>
            </a:r>
            <a:r>
              <a:rPr lang="nl-BE" dirty="0"/>
              <a:t> </a:t>
            </a:r>
            <a:r>
              <a:rPr lang="nl-BE" dirty="0" err="1"/>
              <a:t>and</a:t>
            </a:r>
            <a:r>
              <a:rPr lang="nl-BE" dirty="0"/>
              <a:t> </a:t>
            </a:r>
            <a:r>
              <a:rPr lang="nl-BE" dirty="0" err="1"/>
              <a:t>autonomy</a:t>
            </a:r>
            <a:r>
              <a:rPr lang="nl-BE" dirty="0"/>
              <a:t> (eg. </a:t>
            </a:r>
            <a:r>
              <a:rPr lang="nl-BE" dirty="0" err="1"/>
              <a:t>Agencies</a:t>
            </a:r>
            <a:r>
              <a:rPr lang="nl-BE" dirty="0"/>
              <a:t>)</a:t>
            </a:r>
          </a:p>
          <a:p>
            <a:pPr lvl="1"/>
            <a:r>
              <a:rPr lang="nl-BE" dirty="0"/>
              <a:t>Managerial </a:t>
            </a:r>
            <a:r>
              <a:rPr lang="nl-BE" dirty="0" err="1"/>
              <a:t>competence</a:t>
            </a:r>
            <a:r>
              <a:rPr lang="nl-BE" dirty="0"/>
              <a:t> of </a:t>
            </a:r>
            <a:r>
              <a:rPr lang="nl-BE" dirty="0" err="1"/>
              <a:t>staff</a:t>
            </a:r>
            <a:r>
              <a:rPr lang="nl-BE" dirty="0"/>
              <a:t> </a:t>
            </a:r>
            <a:r>
              <a:rPr lang="nl-BE" dirty="0" err="1"/>
              <a:t>instead</a:t>
            </a:r>
            <a:r>
              <a:rPr lang="nl-BE" dirty="0"/>
              <a:t> of policy-making </a:t>
            </a:r>
          </a:p>
          <a:p>
            <a:pPr lvl="1"/>
            <a:r>
              <a:rPr lang="nl-BE" dirty="0" err="1"/>
              <a:t>Competition</a:t>
            </a:r>
            <a:r>
              <a:rPr lang="nl-BE" dirty="0"/>
              <a:t> </a:t>
            </a:r>
            <a:r>
              <a:rPr lang="nl-BE" dirty="0" err="1"/>
              <a:t>instead</a:t>
            </a:r>
            <a:r>
              <a:rPr lang="nl-BE" dirty="0"/>
              <a:t> of cooperation, incl. via benchmarking</a:t>
            </a:r>
          </a:p>
          <a:p>
            <a:pPr lvl="1"/>
            <a:r>
              <a:rPr lang="nl-BE" dirty="0" err="1"/>
              <a:t>Contractualising</a:t>
            </a:r>
            <a:r>
              <a:rPr lang="nl-BE" dirty="0"/>
              <a:t> relations</a:t>
            </a:r>
          </a:p>
          <a:p>
            <a:pPr lvl="1"/>
            <a:r>
              <a:rPr lang="nl-BE" dirty="0" err="1"/>
              <a:t>Outputs</a:t>
            </a:r>
            <a:r>
              <a:rPr lang="nl-BE" dirty="0"/>
              <a:t> </a:t>
            </a:r>
            <a:r>
              <a:rPr lang="nl-BE" dirty="0" err="1"/>
              <a:t>instead</a:t>
            </a:r>
            <a:r>
              <a:rPr lang="nl-BE" dirty="0"/>
              <a:t> of </a:t>
            </a:r>
            <a:r>
              <a:rPr lang="nl-BE" dirty="0" err="1"/>
              <a:t>outcome</a:t>
            </a:r>
            <a:endParaRPr lang="nl-BE" dirty="0"/>
          </a:p>
          <a:p>
            <a:pPr lvl="1"/>
            <a:r>
              <a:rPr lang="nl-BE" dirty="0"/>
              <a:t>Advantage: focus on empowerment </a:t>
            </a:r>
            <a:r>
              <a:rPr lang="nl-BE" dirty="0" err="1"/>
              <a:t>and</a:t>
            </a:r>
            <a:r>
              <a:rPr lang="nl-BE" dirty="0"/>
              <a:t> </a:t>
            </a:r>
            <a:r>
              <a:rPr lang="nl-BE" dirty="0" err="1"/>
              <a:t>individual</a:t>
            </a:r>
            <a:r>
              <a:rPr lang="nl-BE" dirty="0"/>
              <a:t> </a:t>
            </a:r>
            <a:r>
              <a:rPr lang="nl-BE" dirty="0" err="1"/>
              <a:t>responsibility</a:t>
            </a:r>
            <a:r>
              <a:rPr lang="nl-BE" dirty="0"/>
              <a:t> </a:t>
            </a:r>
            <a:r>
              <a:rPr lang="nl-BE" dirty="0" err="1"/>
              <a:t>which</a:t>
            </a:r>
            <a:r>
              <a:rPr lang="nl-BE" dirty="0"/>
              <a:t> is </a:t>
            </a:r>
            <a:r>
              <a:rPr lang="nl-BE" dirty="0" err="1"/>
              <a:t>good</a:t>
            </a:r>
            <a:r>
              <a:rPr lang="nl-BE" dirty="0"/>
              <a:t> </a:t>
            </a:r>
            <a:r>
              <a:rPr lang="nl-BE" dirty="0" err="1"/>
              <a:t>for</a:t>
            </a:r>
            <a:r>
              <a:rPr lang="nl-BE" dirty="0"/>
              <a:t> </a:t>
            </a:r>
            <a:r>
              <a:rPr lang="nl-BE" dirty="0" err="1"/>
              <a:t>supporting</a:t>
            </a:r>
            <a:r>
              <a:rPr lang="nl-BE" dirty="0"/>
              <a:t> efficiency</a:t>
            </a:r>
          </a:p>
          <a:p>
            <a:pPr lvl="1"/>
            <a:endParaRPr lang="nl-BE"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74</a:t>
            </a:fld>
            <a:endParaRPr lang="en-US" dirty="0"/>
          </a:p>
        </p:txBody>
      </p:sp>
      <p:sp>
        <p:nvSpPr>
          <p:cNvPr id="5" name="Tekstvak 4"/>
          <p:cNvSpPr txBox="1"/>
          <p:nvPr/>
        </p:nvSpPr>
        <p:spPr>
          <a:xfrm>
            <a:off x="4889500" y="6556375"/>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138688888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normAutofit/>
          </a:bodyPr>
          <a:lstStyle/>
          <a:p>
            <a:r>
              <a:rPr lang="nl-BE" dirty="0"/>
              <a:t>Three types of </a:t>
            </a:r>
            <a:r>
              <a:rPr lang="nl-BE" dirty="0" smtClean="0"/>
              <a:t>governance</a:t>
            </a:r>
            <a:endParaRPr lang="nl-BE" dirty="0"/>
          </a:p>
        </p:txBody>
      </p:sp>
      <p:sp>
        <p:nvSpPr>
          <p:cNvPr id="3" name="Tijdelijke aanduiding voor inhoud 2"/>
          <p:cNvSpPr>
            <a:spLocks noGrp="1"/>
          </p:cNvSpPr>
          <p:nvPr>
            <p:ph idx="1"/>
          </p:nvPr>
        </p:nvSpPr>
        <p:spPr>
          <a:xfrm>
            <a:off x="457200" y="1125538"/>
            <a:ext cx="8229600" cy="5076825"/>
          </a:xfrm>
        </p:spPr>
        <p:txBody>
          <a:bodyPr>
            <a:normAutofit lnSpcReduction="10000"/>
          </a:bodyPr>
          <a:lstStyle/>
          <a:p>
            <a:r>
              <a:rPr lang="nl-BE" sz="2000" dirty="0"/>
              <a:t>Network </a:t>
            </a:r>
            <a:r>
              <a:rPr lang="nl-BE" sz="2000" dirty="0" err="1"/>
              <a:t>governance</a:t>
            </a:r>
            <a:r>
              <a:rPr lang="nl-BE" sz="2000" dirty="0"/>
              <a:t>: “trust” is </a:t>
            </a:r>
            <a:r>
              <a:rPr lang="nl-BE" sz="2000" dirty="0" err="1"/>
              <a:t>everything</a:t>
            </a:r>
            <a:endParaRPr lang="nl-BE" sz="2000" dirty="0"/>
          </a:p>
          <a:p>
            <a:pPr lvl="1"/>
            <a:r>
              <a:rPr lang="nl-BE" sz="1800" dirty="0"/>
              <a:t>Policy is the </a:t>
            </a:r>
            <a:r>
              <a:rPr lang="nl-BE" sz="1800" dirty="0" err="1"/>
              <a:t>result</a:t>
            </a:r>
            <a:r>
              <a:rPr lang="nl-BE" sz="1800" dirty="0"/>
              <a:t> of complex </a:t>
            </a:r>
            <a:r>
              <a:rPr lang="nl-BE" sz="1800" dirty="0" err="1"/>
              <a:t>interactions</a:t>
            </a:r>
            <a:r>
              <a:rPr lang="nl-BE" sz="1800" dirty="0"/>
              <a:t> </a:t>
            </a:r>
            <a:r>
              <a:rPr lang="nl-BE" sz="1800" dirty="0" err="1"/>
              <a:t>between</a:t>
            </a:r>
            <a:r>
              <a:rPr lang="nl-BE" sz="1800" dirty="0"/>
              <a:t> a </a:t>
            </a:r>
            <a:r>
              <a:rPr lang="nl-BE" sz="1800" dirty="0" err="1"/>
              <a:t>variety</a:t>
            </a:r>
            <a:r>
              <a:rPr lang="nl-BE" sz="1800" dirty="0"/>
              <a:t> of actors, </a:t>
            </a:r>
            <a:r>
              <a:rPr lang="nl-BE" sz="1800" dirty="0" err="1"/>
              <a:t>hence</a:t>
            </a:r>
            <a:r>
              <a:rPr lang="nl-BE" sz="1800" dirty="0"/>
              <a:t> </a:t>
            </a:r>
            <a:r>
              <a:rPr lang="nl-BE" sz="1800" dirty="0" err="1"/>
              <a:t>not</a:t>
            </a:r>
            <a:r>
              <a:rPr lang="nl-BE" sz="1800" dirty="0"/>
              <a:t> </a:t>
            </a:r>
            <a:r>
              <a:rPr lang="nl-BE" sz="1800" dirty="0" err="1"/>
              <a:t>entirely</a:t>
            </a:r>
            <a:r>
              <a:rPr lang="nl-BE" sz="1800" dirty="0"/>
              <a:t> </a:t>
            </a:r>
            <a:r>
              <a:rPr lang="nl-BE" sz="1800" dirty="0" err="1"/>
              <a:t>predictable</a:t>
            </a:r>
            <a:r>
              <a:rPr lang="nl-BE" sz="1800" dirty="0"/>
              <a:t>:</a:t>
            </a:r>
          </a:p>
          <a:p>
            <a:pPr lvl="2"/>
            <a:r>
              <a:rPr lang="nl-BE" sz="1600" dirty="0"/>
              <a:t>“management of complex </a:t>
            </a:r>
            <a:r>
              <a:rPr lang="nl-BE" sz="1600" dirty="0" err="1"/>
              <a:t>networks</a:t>
            </a:r>
            <a:r>
              <a:rPr lang="nl-BE" sz="1600" dirty="0"/>
              <a:t>, </a:t>
            </a:r>
            <a:r>
              <a:rPr lang="nl-BE" sz="1600" dirty="0" err="1"/>
              <a:t>consisting</a:t>
            </a:r>
            <a:r>
              <a:rPr lang="nl-BE" sz="1600" dirty="0"/>
              <a:t> of </a:t>
            </a:r>
            <a:r>
              <a:rPr lang="nl-BE" sz="1600" dirty="0" err="1"/>
              <a:t>many</a:t>
            </a:r>
            <a:r>
              <a:rPr lang="nl-BE" sz="1600" dirty="0"/>
              <a:t> different actors </a:t>
            </a:r>
            <a:r>
              <a:rPr lang="nl-BE" sz="1600" dirty="0" err="1"/>
              <a:t>from</a:t>
            </a:r>
            <a:r>
              <a:rPr lang="nl-BE" sz="1600" dirty="0"/>
              <a:t> the </a:t>
            </a:r>
            <a:r>
              <a:rPr lang="nl-BE" sz="1600" dirty="0" err="1"/>
              <a:t>national</a:t>
            </a:r>
            <a:r>
              <a:rPr lang="nl-BE" sz="1600" dirty="0"/>
              <a:t>, </a:t>
            </a:r>
            <a:r>
              <a:rPr lang="nl-BE" sz="1600" dirty="0" err="1"/>
              <a:t>regional</a:t>
            </a:r>
            <a:r>
              <a:rPr lang="nl-BE" sz="1600" dirty="0"/>
              <a:t> </a:t>
            </a:r>
            <a:r>
              <a:rPr lang="nl-BE" sz="1600" dirty="0" err="1"/>
              <a:t>and</a:t>
            </a:r>
            <a:r>
              <a:rPr lang="nl-BE" sz="1600" dirty="0"/>
              <a:t> </a:t>
            </a:r>
            <a:r>
              <a:rPr lang="nl-BE" sz="1600" dirty="0" err="1"/>
              <a:t>local</a:t>
            </a:r>
            <a:r>
              <a:rPr lang="nl-BE" sz="1600" dirty="0"/>
              <a:t> </a:t>
            </a:r>
            <a:r>
              <a:rPr lang="nl-BE" sz="1600" dirty="0" err="1"/>
              <a:t>government</a:t>
            </a:r>
            <a:r>
              <a:rPr lang="nl-BE" sz="1600" dirty="0"/>
              <a:t>, </a:t>
            </a:r>
            <a:r>
              <a:rPr lang="nl-BE" sz="1600" dirty="0" err="1"/>
              <a:t>from</a:t>
            </a:r>
            <a:r>
              <a:rPr lang="nl-BE" sz="1600" dirty="0"/>
              <a:t> </a:t>
            </a:r>
            <a:r>
              <a:rPr lang="nl-BE" sz="1600" dirty="0" err="1"/>
              <a:t>political</a:t>
            </a:r>
            <a:r>
              <a:rPr lang="nl-BE" sz="1600" dirty="0"/>
              <a:t> </a:t>
            </a:r>
            <a:r>
              <a:rPr lang="nl-BE" sz="1600" dirty="0" err="1"/>
              <a:t>groups</a:t>
            </a:r>
            <a:r>
              <a:rPr lang="nl-BE" sz="1600" dirty="0"/>
              <a:t> </a:t>
            </a:r>
            <a:r>
              <a:rPr lang="nl-BE" sz="1600" dirty="0" err="1"/>
              <a:t>and</a:t>
            </a:r>
            <a:r>
              <a:rPr lang="nl-BE" sz="1600" dirty="0"/>
              <a:t> </a:t>
            </a:r>
            <a:r>
              <a:rPr lang="nl-BE" sz="1600" dirty="0" err="1"/>
              <a:t>from</a:t>
            </a:r>
            <a:r>
              <a:rPr lang="nl-BE" sz="1600" dirty="0"/>
              <a:t> </a:t>
            </a:r>
            <a:r>
              <a:rPr lang="nl-BE" sz="1600" dirty="0" err="1"/>
              <a:t>societal</a:t>
            </a:r>
            <a:r>
              <a:rPr lang="nl-BE" sz="1600" dirty="0"/>
              <a:t> </a:t>
            </a:r>
            <a:r>
              <a:rPr lang="nl-BE" sz="1600" dirty="0" err="1"/>
              <a:t>groups</a:t>
            </a:r>
            <a:r>
              <a:rPr lang="nl-BE" sz="1600" dirty="0"/>
              <a:t> (</a:t>
            </a:r>
            <a:r>
              <a:rPr lang="nl-BE" sz="1600" dirty="0" err="1"/>
              <a:t>pressure</a:t>
            </a:r>
            <a:r>
              <a:rPr lang="nl-BE" sz="1600" dirty="0"/>
              <a:t>, action, </a:t>
            </a:r>
            <a:r>
              <a:rPr lang="nl-BE" sz="1600" dirty="0" err="1"/>
              <a:t>and</a:t>
            </a:r>
            <a:r>
              <a:rPr lang="nl-BE" sz="1600" dirty="0"/>
              <a:t> interest </a:t>
            </a:r>
            <a:r>
              <a:rPr lang="nl-BE" sz="1600" dirty="0" err="1"/>
              <a:t>groups</a:t>
            </a:r>
            <a:r>
              <a:rPr lang="nl-BE" sz="1600" dirty="0"/>
              <a:t>, </a:t>
            </a:r>
            <a:r>
              <a:rPr lang="nl-BE" sz="1600" dirty="0" err="1"/>
              <a:t>societal</a:t>
            </a:r>
            <a:r>
              <a:rPr lang="nl-BE" sz="1600" dirty="0"/>
              <a:t> </a:t>
            </a:r>
            <a:r>
              <a:rPr lang="nl-BE" sz="1600" dirty="0" err="1"/>
              <a:t>institutions</a:t>
            </a:r>
            <a:r>
              <a:rPr lang="nl-BE" sz="1600" dirty="0"/>
              <a:t>, private </a:t>
            </a:r>
            <a:r>
              <a:rPr lang="nl-BE" sz="1600" dirty="0" err="1"/>
              <a:t>and</a:t>
            </a:r>
            <a:r>
              <a:rPr lang="nl-BE" sz="1600" dirty="0"/>
              <a:t> business </a:t>
            </a:r>
            <a:r>
              <a:rPr lang="nl-BE" sz="1600" dirty="0" err="1"/>
              <a:t>organisations</a:t>
            </a:r>
            <a:r>
              <a:rPr lang="nl-BE" sz="1600" dirty="0"/>
              <a:t>)” (p. 31-2)</a:t>
            </a:r>
          </a:p>
          <a:p>
            <a:pPr lvl="1"/>
            <a:r>
              <a:rPr lang="en-US" sz="1800" dirty="0"/>
              <a:t>A form of horizontal coordination </a:t>
            </a:r>
            <a:r>
              <a:rPr lang="nl-BE" sz="1800" dirty="0" err="1"/>
              <a:t>manifesting</a:t>
            </a:r>
            <a:r>
              <a:rPr lang="nl-BE" sz="1800" dirty="0"/>
              <a:t> as</a:t>
            </a:r>
          </a:p>
          <a:p>
            <a:pPr lvl="2"/>
            <a:r>
              <a:rPr lang="nl-BE" sz="1600" dirty="0"/>
              <a:t>Interactive policy-making</a:t>
            </a:r>
          </a:p>
          <a:p>
            <a:pPr lvl="2"/>
            <a:r>
              <a:rPr lang="nl-BE" sz="1600" dirty="0" err="1"/>
              <a:t>Informal</a:t>
            </a:r>
            <a:r>
              <a:rPr lang="nl-BE" sz="1600" dirty="0"/>
              <a:t> </a:t>
            </a:r>
            <a:r>
              <a:rPr lang="nl-BE" sz="1600" dirty="0" err="1"/>
              <a:t>use</a:t>
            </a:r>
            <a:r>
              <a:rPr lang="nl-BE" sz="1600" dirty="0"/>
              <a:t> of </a:t>
            </a:r>
            <a:r>
              <a:rPr lang="nl-BE" sz="1600" dirty="0" err="1"/>
              <a:t>networks</a:t>
            </a:r>
            <a:r>
              <a:rPr lang="nl-BE" sz="1600" dirty="0"/>
              <a:t> </a:t>
            </a:r>
            <a:r>
              <a:rPr lang="nl-BE" sz="1600" dirty="0" err="1"/>
              <a:t>such</a:t>
            </a:r>
            <a:r>
              <a:rPr lang="nl-BE" sz="1600" dirty="0"/>
              <a:t> as expertise </a:t>
            </a:r>
            <a:r>
              <a:rPr lang="nl-BE" sz="1600" dirty="0" err="1"/>
              <a:t>networks</a:t>
            </a:r>
            <a:endParaRPr lang="nl-BE" sz="1600" dirty="0"/>
          </a:p>
          <a:p>
            <a:pPr lvl="2"/>
            <a:r>
              <a:rPr lang="nl-BE" sz="1600" dirty="0" err="1"/>
              <a:t>Covenants</a:t>
            </a:r>
            <a:r>
              <a:rPr lang="nl-BE" sz="1600" dirty="0"/>
              <a:t> (gentlemen’s </a:t>
            </a:r>
            <a:r>
              <a:rPr lang="nl-BE" sz="1600" dirty="0" err="1"/>
              <a:t>agreements</a:t>
            </a:r>
            <a:r>
              <a:rPr lang="nl-BE" sz="1600" dirty="0"/>
              <a:t>, </a:t>
            </a:r>
            <a:r>
              <a:rPr lang="nl-BE" sz="1600" dirty="0" err="1"/>
              <a:t>mutual</a:t>
            </a:r>
            <a:r>
              <a:rPr lang="nl-BE" sz="1600" dirty="0"/>
              <a:t> </a:t>
            </a:r>
            <a:r>
              <a:rPr lang="nl-BE" sz="1600" dirty="0" err="1"/>
              <a:t>promises</a:t>
            </a:r>
            <a:r>
              <a:rPr lang="nl-BE" sz="1600" dirty="0"/>
              <a:t>)…</a:t>
            </a:r>
          </a:p>
          <a:p>
            <a:pPr lvl="1"/>
            <a:r>
              <a:rPr lang="en-US" sz="1800" dirty="0"/>
              <a:t>Offering advantages of learning and innovation in an ever-changing environment, dealing with “wicked issues”</a:t>
            </a:r>
          </a:p>
          <a:p>
            <a:pPr lvl="2"/>
            <a:r>
              <a:rPr lang="en-US" sz="1600" dirty="0"/>
              <a:t>Focus on content, not power with highly professional participants with maximum freedom</a:t>
            </a:r>
          </a:p>
          <a:p>
            <a:pPr lvl="2"/>
            <a:r>
              <a:rPr lang="en-US" sz="1600" dirty="0"/>
              <a:t>Works well in knowledge-rich environments as they have superior information processing capabilities and are also more flexible and adaptable due to loose coupling and </a:t>
            </a:r>
            <a:r>
              <a:rPr lang="en-US" sz="1600" dirty="0" err="1"/>
              <a:t>openess</a:t>
            </a:r>
            <a:r>
              <a:rPr lang="en-US" sz="1600" dirty="0"/>
              <a:t> to information</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75</a:t>
            </a:fld>
            <a:endParaRPr lang="en-US" dirty="0"/>
          </a:p>
        </p:txBody>
      </p:sp>
      <p:sp>
        <p:nvSpPr>
          <p:cNvPr id="5" name="Tekstvak 4"/>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191264945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normAutofit/>
          </a:bodyPr>
          <a:lstStyle/>
          <a:p>
            <a:r>
              <a:rPr lang="nl-BE" dirty="0"/>
              <a:t>Three types of </a:t>
            </a:r>
            <a:r>
              <a:rPr lang="nl-BE" dirty="0" smtClean="0"/>
              <a:t>governance</a:t>
            </a:r>
            <a:endParaRPr lang="nl-BE" dirty="0"/>
          </a:p>
        </p:txBody>
      </p:sp>
      <p:sp>
        <p:nvSpPr>
          <p:cNvPr id="3" name="Tijdelijke aanduiding voor inhoud 2"/>
          <p:cNvSpPr>
            <a:spLocks noGrp="1"/>
          </p:cNvSpPr>
          <p:nvPr>
            <p:ph idx="1"/>
          </p:nvPr>
        </p:nvSpPr>
        <p:spPr/>
        <p:txBody>
          <a:bodyPr/>
          <a:lstStyle/>
          <a:p>
            <a:pPr lvl="1"/>
            <a:r>
              <a:rPr lang="nl-BE" sz="1800" dirty="0" err="1"/>
              <a:t>Requires</a:t>
            </a:r>
            <a:r>
              <a:rPr lang="nl-BE" sz="1800" dirty="0"/>
              <a:t>:</a:t>
            </a:r>
          </a:p>
          <a:p>
            <a:pPr lvl="2"/>
            <a:r>
              <a:rPr lang="en-US" sz="1600" dirty="0"/>
              <a:t>Trust: Collective action is only possible, if trust in the reliability of each member to act in a co-operative way can be guaranteed; cheating will destroy the cooperation </a:t>
            </a:r>
          </a:p>
          <a:p>
            <a:pPr lvl="2"/>
            <a:r>
              <a:rPr lang="en-US" sz="1600" dirty="0"/>
              <a:t>Durability: To produce trust, to avoid cheating, continuous (or as a minimum repeated) interaction between same actors is necessary, therefore, networks have to be stable constellations of actors at least to a certain extent and over a recognizable time period.</a:t>
            </a:r>
          </a:p>
          <a:p>
            <a:pPr lvl="2"/>
            <a:r>
              <a:rPr lang="en-US" sz="1600" dirty="0"/>
              <a:t>Strategic Dependency: continuous interaction between formally independent and voluntary participating actors leads to “strategic dependency” due to shared production of common goods; egoistic </a:t>
            </a:r>
            <a:r>
              <a:rPr lang="en-US" sz="1600" dirty="0" err="1"/>
              <a:t>behaviour</a:t>
            </a:r>
            <a:r>
              <a:rPr lang="en-US" sz="1600" dirty="0"/>
              <a:t> risks future support of partners and hence does not occur</a:t>
            </a:r>
          </a:p>
          <a:p>
            <a:pPr lvl="2"/>
            <a:r>
              <a:rPr lang="en-US" sz="1600" dirty="0" err="1"/>
              <a:t>Institutionalisation</a:t>
            </a:r>
            <a:r>
              <a:rPr lang="en-US" sz="1600" dirty="0"/>
              <a:t>: especially for balancing power disparities between members network rules have to be developed (modalities of participation, the process of decision-making, the distribution of commonly produced benefits)</a:t>
            </a:r>
            <a:endParaRPr lang="nl-BE" sz="1600" dirty="0"/>
          </a:p>
          <a:p>
            <a:pPr lvl="2"/>
            <a:r>
              <a:rPr lang="nl-BE" sz="1600" dirty="0" err="1"/>
              <a:t>Empathy</a:t>
            </a:r>
            <a:r>
              <a:rPr lang="nl-BE" sz="1600" dirty="0"/>
              <a:t> (</a:t>
            </a:r>
            <a:r>
              <a:rPr lang="nl-BE" sz="1600" dirty="0" err="1"/>
              <a:t>ability</a:t>
            </a:r>
            <a:r>
              <a:rPr lang="nl-BE" sz="1600" dirty="0"/>
              <a:t> </a:t>
            </a:r>
            <a:r>
              <a:rPr lang="nl-BE" sz="1600" dirty="0" err="1"/>
              <a:t>to</a:t>
            </a:r>
            <a:r>
              <a:rPr lang="nl-BE" sz="1600" dirty="0"/>
              <a:t> </a:t>
            </a:r>
            <a:r>
              <a:rPr lang="nl-BE" sz="1600" dirty="0" err="1"/>
              <a:t>understand</a:t>
            </a:r>
            <a:r>
              <a:rPr lang="nl-BE" sz="1600" dirty="0"/>
              <a:t> the </a:t>
            </a:r>
            <a:r>
              <a:rPr lang="nl-BE" sz="1600" dirty="0" err="1"/>
              <a:t>interests</a:t>
            </a:r>
            <a:r>
              <a:rPr lang="nl-BE" sz="1600" dirty="0"/>
              <a:t> of </a:t>
            </a:r>
            <a:r>
              <a:rPr lang="nl-BE" sz="1600" dirty="0" err="1"/>
              <a:t>other</a:t>
            </a:r>
            <a:r>
              <a:rPr lang="nl-BE" sz="1600" dirty="0"/>
              <a:t> </a:t>
            </a:r>
            <a:r>
              <a:rPr lang="nl-BE" sz="1600" dirty="0" err="1"/>
              <a:t>and</a:t>
            </a:r>
            <a:r>
              <a:rPr lang="nl-BE" sz="1600" dirty="0"/>
              <a:t> act </a:t>
            </a:r>
            <a:r>
              <a:rPr lang="nl-BE" sz="1600" dirty="0" err="1"/>
              <a:t>accordingly</a:t>
            </a:r>
            <a:r>
              <a:rPr lang="nl-BE" sz="1600" dirty="0"/>
              <a:t>)</a:t>
            </a:r>
          </a:p>
          <a:p>
            <a:pPr lvl="2"/>
            <a:r>
              <a:rPr lang="nl-BE" sz="1600" dirty="0"/>
              <a:t>Power (</a:t>
            </a:r>
            <a:r>
              <a:rPr lang="nl-BE" sz="1600" dirty="0" err="1"/>
              <a:t>ability</a:t>
            </a:r>
            <a:r>
              <a:rPr lang="nl-BE" sz="1600" dirty="0"/>
              <a:t> </a:t>
            </a:r>
            <a:r>
              <a:rPr lang="nl-BE" sz="1600" dirty="0" err="1"/>
              <a:t>to</a:t>
            </a:r>
            <a:r>
              <a:rPr lang="nl-BE" sz="1600" dirty="0"/>
              <a:t> </a:t>
            </a:r>
            <a:r>
              <a:rPr lang="nl-BE" sz="1600" dirty="0" err="1"/>
              <a:t>influence</a:t>
            </a:r>
            <a:r>
              <a:rPr lang="nl-BE" sz="1600" dirty="0"/>
              <a:t> </a:t>
            </a:r>
            <a:r>
              <a:rPr lang="nl-BE" sz="1600" dirty="0" err="1"/>
              <a:t>others</a:t>
            </a:r>
            <a:r>
              <a:rPr lang="nl-BE" sz="1600" dirty="0"/>
              <a:t>) </a:t>
            </a:r>
          </a:p>
          <a:p>
            <a:pPr lvl="2"/>
            <a:endParaRPr lang="nl-BE" sz="1600" dirty="0"/>
          </a:p>
          <a:p>
            <a:pPr lvl="1"/>
            <a:endParaRPr lang="nl-BE" sz="18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76</a:t>
            </a:fld>
            <a:endParaRPr lang="en-US" dirty="0"/>
          </a:p>
        </p:txBody>
      </p:sp>
      <p:sp>
        <p:nvSpPr>
          <p:cNvPr id="5" name="Tekstvak 4"/>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14987958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normAutofit/>
          </a:bodyPr>
          <a:lstStyle/>
          <a:p>
            <a:r>
              <a:rPr lang="nl-BE" dirty="0"/>
              <a:t>Three types of </a:t>
            </a:r>
            <a:r>
              <a:rPr lang="nl-BE" dirty="0" smtClean="0"/>
              <a:t>governance</a:t>
            </a:r>
            <a:endParaRPr lang="nl-BE" dirty="0"/>
          </a:p>
        </p:txBody>
      </p:sp>
      <p:sp>
        <p:nvSpPr>
          <p:cNvPr id="3" name="Tijdelijke aanduiding voor inhoud 2"/>
          <p:cNvSpPr>
            <a:spLocks noGrp="1"/>
          </p:cNvSpPr>
          <p:nvPr>
            <p:ph idx="1"/>
          </p:nvPr>
        </p:nvSpPr>
        <p:spPr>
          <a:xfrm>
            <a:off x="457200" y="973138"/>
            <a:ext cx="8229600" cy="5076825"/>
          </a:xfrm>
        </p:spPr>
        <p:txBody>
          <a:bodyPr/>
          <a:lstStyle/>
          <a:p>
            <a:pPr lvl="1">
              <a:lnSpc>
                <a:spcPct val="150000"/>
              </a:lnSpc>
            </a:pPr>
            <a:r>
              <a:rPr lang="nl-BE" sz="1800" dirty="0" err="1"/>
              <a:t>However</a:t>
            </a:r>
            <a:r>
              <a:rPr lang="nl-BE" sz="1800" dirty="0"/>
              <a:t> </a:t>
            </a:r>
            <a:r>
              <a:rPr lang="nl-BE" sz="1800" dirty="0" err="1"/>
              <a:t>also</a:t>
            </a:r>
            <a:r>
              <a:rPr lang="nl-BE" sz="1800" dirty="0"/>
              <a:t> </a:t>
            </a:r>
            <a:r>
              <a:rPr lang="nl-BE" sz="1800" dirty="0" err="1"/>
              <a:t>weak</a:t>
            </a:r>
            <a:r>
              <a:rPr lang="nl-BE" sz="1800" dirty="0"/>
              <a:t> points:</a:t>
            </a:r>
          </a:p>
          <a:p>
            <a:pPr lvl="2">
              <a:lnSpc>
                <a:spcPct val="150000"/>
              </a:lnSpc>
            </a:pPr>
            <a:r>
              <a:rPr lang="nl-BE" sz="1600" dirty="0" err="1"/>
              <a:t>Instable</a:t>
            </a:r>
            <a:r>
              <a:rPr lang="nl-BE" sz="1600" dirty="0"/>
              <a:t>: </a:t>
            </a:r>
            <a:r>
              <a:rPr lang="nl-BE" sz="1600" dirty="0" err="1"/>
              <a:t>prone</a:t>
            </a:r>
            <a:r>
              <a:rPr lang="nl-BE" sz="1600" dirty="0"/>
              <a:t> </a:t>
            </a:r>
            <a:r>
              <a:rPr lang="nl-BE" sz="1600" dirty="0" err="1"/>
              <a:t>to</a:t>
            </a:r>
            <a:r>
              <a:rPr lang="nl-BE" sz="1600" dirty="0"/>
              <a:t> </a:t>
            </a:r>
            <a:r>
              <a:rPr lang="nl-BE" sz="1600" dirty="0" err="1"/>
              <a:t>desintegrate</a:t>
            </a:r>
            <a:r>
              <a:rPr lang="nl-BE" sz="1600" dirty="0"/>
              <a:t> or </a:t>
            </a:r>
            <a:r>
              <a:rPr lang="nl-BE" sz="1600" dirty="0" err="1"/>
              <a:t>to</a:t>
            </a:r>
            <a:r>
              <a:rPr lang="nl-BE" sz="1600" dirty="0"/>
              <a:t> </a:t>
            </a:r>
            <a:r>
              <a:rPr lang="nl-BE" sz="1600" dirty="0" err="1"/>
              <a:t>convert</a:t>
            </a:r>
            <a:r>
              <a:rPr lang="nl-BE" sz="1600" dirty="0"/>
              <a:t> </a:t>
            </a:r>
            <a:r>
              <a:rPr lang="nl-BE" sz="1600" dirty="0" err="1"/>
              <a:t>into</a:t>
            </a:r>
            <a:r>
              <a:rPr lang="nl-BE" sz="1600" dirty="0"/>
              <a:t> a </a:t>
            </a:r>
            <a:r>
              <a:rPr lang="nl-BE" sz="1600" dirty="0" err="1"/>
              <a:t>formal</a:t>
            </a:r>
            <a:r>
              <a:rPr lang="nl-BE" sz="1600" dirty="0"/>
              <a:t> </a:t>
            </a:r>
            <a:r>
              <a:rPr lang="nl-BE" sz="1600" dirty="0" err="1"/>
              <a:t>organisation</a:t>
            </a:r>
            <a:endParaRPr lang="nl-BE" sz="1600" dirty="0"/>
          </a:p>
          <a:p>
            <a:pPr lvl="2">
              <a:lnSpc>
                <a:spcPct val="150000"/>
              </a:lnSpc>
            </a:pPr>
            <a:r>
              <a:rPr lang="nl-BE" sz="1600" dirty="0" err="1"/>
              <a:t>Not</a:t>
            </a:r>
            <a:r>
              <a:rPr lang="nl-BE" sz="1600" dirty="0"/>
              <a:t> </a:t>
            </a:r>
            <a:r>
              <a:rPr lang="nl-BE" sz="1600" dirty="0" err="1"/>
              <a:t>very</a:t>
            </a:r>
            <a:r>
              <a:rPr lang="nl-BE" sz="1600" dirty="0"/>
              <a:t> </a:t>
            </a:r>
            <a:r>
              <a:rPr lang="nl-BE" sz="1600" dirty="0" err="1"/>
              <a:t>efficient</a:t>
            </a:r>
            <a:endParaRPr lang="nl-BE" sz="1600" dirty="0"/>
          </a:p>
          <a:p>
            <a:pPr lvl="2">
              <a:lnSpc>
                <a:spcPct val="150000"/>
              </a:lnSpc>
            </a:pPr>
            <a:r>
              <a:rPr lang="nl-BE" sz="1600" dirty="0" err="1"/>
              <a:t>Openess</a:t>
            </a:r>
            <a:r>
              <a:rPr lang="nl-BE" sz="1600" dirty="0"/>
              <a:t> </a:t>
            </a:r>
            <a:r>
              <a:rPr lang="nl-BE" sz="1600" dirty="0" err="1"/>
              <a:t>can</a:t>
            </a:r>
            <a:r>
              <a:rPr lang="nl-BE" sz="1600" dirty="0"/>
              <a:t> pose </a:t>
            </a:r>
            <a:r>
              <a:rPr lang="nl-BE" sz="1600" dirty="0" err="1"/>
              <a:t>threat</a:t>
            </a:r>
            <a:r>
              <a:rPr lang="nl-BE" sz="1600" dirty="0"/>
              <a:t> </a:t>
            </a:r>
            <a:r>
              <a:rPr lang="nl-BE" sz="1600" dirty="0" err="1"/>
              <a:t>to</a:t>
            </a:r>
            <a:r>
              <a:rPr lang="nl-BE" sz="1600" dirty="0"/>
              <a:t> trust (</a:t>
            </a:r>
            <a:r>
              <a:rPr lang="nl-BE" sz="1600" dirty="0" err="1"/>
              <a:t>which</a:t>
            </a:r>
            <a:r>
              <a:rPr lang="nl-BE" sz="1600" dirty="0"/>
              <a:t> </a:t>
            </a:r>
            <a:r>
              <a:rPr lang="nl-BE" sz="1600" dirty="0" err="1"/>
              <a:t>requires</a:t>
            </a:r>
            <a:r>
              <a:rPr lang="nl-BE" sz="1600" dirty="0"/>
              <a:t> </a:t>
            </a:r>
            <a:r>
              <a:rPr lang="nl-BE" sz="1600" dirty="0" err="1"/>
              <a:t>some</a:t>
            </a:r>
            <a:r>
              <a:rPr lang="nl-BE" sz="1600" dirty="0"/>
              <a:t> form of </a:t>
            </a:r>
            <a:r>
              <a:rPr lang="nl-BE" sz="1600" dirty="0" err="1"/>
              <a:t>closure</a:t>
            </a:r>
            <a:r>
              <a:rPr lang="nl-BE" sz="1600" dirty="0"/>
              <a:t>)</a:t>
            </a:r>
          </a:p>
          <a:p>
            <a:pPr lvl="2">
              <a:lnSpc>
                <a:spcPct val="150000"/>
              </a:lnSpc>
            </a:pPr>
            <a:r>
              <a:rPr lang="nl-BE" sz="1600" dirty="0" err="1"/>
              <a:t>Can</a:t>
            </a:r>
            <a:r>
              <a:rPr lang="nl-BE" sz="1600" dirty="0"/>
              <a:t> </a:t>
            </a:r>
            <a:r>
              <a:rPr lang="nl-BE" sz="1600" dirty="0" err="1"/>
              <a:t>threaten</a:t>
            </a:r>
            <a:r>
              <a:rPr lang="nl-BE" sz="1600" dirty="0"/>
              <a:t> </a:t>
            </a:r>
            <a:r>
              <a:rPr lang="nl-BE" sz="1600" dirty="0" err="1"/>
              <a:t>democracy</a:t>
            </a:r>
            <a:r>
              <a:rPr lang="nl-BE" sz="1600" dirty="0"/>
              <a:t> as a form of </a:t>
            </a:r>
            <a:r>
              <a:rPr lang="nl-BE" sz="1600" dirty="0" err="1"/>
              <a:t>decision</a:t>
            </a:r>
            <a:r>
              <a:rPr lang="nl-BE" sz="1600" dirty="0"/>
              <a:t>-making (</a:t>
            </a:r>
            <a:r>
              <a:rPr lang="nl-BE" sz="1600" dirty="0" err="1"/>
              <a:t>representative</a:t>
            </a:r>
            <a:r>
              <a:rPr lang="nl-BE" sz="1600" dirty="0"/>
              <a:t> </a:t>
            </a:r>
            <a:r>
              <a:rPr lang="nl-BE" sz="1600" dirty="0" err="1"/>
              <a:t>democracy</a:t>
            </a:r>
            <a:r>
              <a:rPr lang="nl-BE" sz="1600" dirty="0"/>
              <a:t>), </a:t>
            </a:r>
            <a:r>
              <a:rPr lang="nl-BE" sz="1600" dirty="0" err="1"/>
              <a:t>although</a:t>
            </a:r>
            <a:r>
              <a:rPr lang="nl-BE" sz="1600" dirty="0"/>
              <a:t> </a:t>
            </a:r>
            <a:r>
              <a:rPr lang="nl-BE" sz="1600" dirty="0" err="1"/>
              <a:t>it</a:t>
            </a:r>
            <a:r>
              <a:rPr lang="nl-BE" sz="1600" dirty="0"/>
              <a:t> is  compatible </a:t>
            </a:r>
            <a:r>
              <a:rPr lang="nl-BE" sz="1600" dirty="0" err="1"/>
              <a:t>with</a:t>
            </a:r>
            <a:r>
              <a:rPr lang="nl-BE" sz="1600" dirty="0"/>
              <a:t> </a:t>
            </a:r>
            <a:r>
              <a:rPr lang="nl-BE" sz="1600" dirty="0" err="1"/>
              <a:t>democracy</a:t>
            </a:r>
            <a:r>
              <a:rPr lang="nl-BE" sz="1600" dirty="0"/>
              <a:t> as a </a:t>
            </a:r>
            <a:r>
              <a:rPr lang="nl-BE" sz="1600" dirty="0" err="1"/>
              <a:t>societal</a:t>
            </a:r>
            <a:r>
              <a:rPr lang="nl-BE" sz="1600" dirty="0"/>
              <a:t> </a:t>
            </a:r>
            <a:r>
              <a:rPr lang="nl-BE" sz="1600" dirty="0" err="1"/>
              <a:t>value</a:t>
            </a:r>
            <a:r>
              <a:rPr lang="nl-BE" sz="1600" dirty="0"/>
              <a:t> (as in direct </a:t>
            </a:r>
            <a:r>
              <a:rPr lang="nl-BE" sz="1600" dirty="0" err="1"/>
              <a:t>democracy</a:t>
            </a:r>
            <a:r>
              <a:rPr lang="nl-BE" sz="1600" dirty="0"/>
              <a:t>)</a:t>
            </a:r>
          </a:p>
          <a:p>
            <a:pPr lvl="2">
              <a:lnSpc>
                <a:spcPct val="150000"/>
              </a:lnSpc>
            </a:pPr>
            <a:r>
              <a:rPr lang="nl-BE" sz="1600" dirty="0"/>
              <a:t>People </a:t>
            </a:r>
            <a:r>
              <a:rPr lang="nl-BE" sz="1600" dirty="0" err="1"/>
              <a:t>with</a:t>
            </a:r>
            <a:r>
              <a:rPr lang="nl-BE" sz="1600" dirty="0"/>
              <a:t> more links </a:t>
            </a:r>
            <a:r>
              <a:rPr lang="nl-BE" sz="1600" dirty="0" err="1"/>
              <a:t>than</a:t>
            </a:r>
            <a:r>
              <a:rPr lang="nl-BE" sz="1600" dirty="0"/>
              <a:t> </a:t>
            </a:r>
            <a:r>
              <a:rPr lang="nl-BE" sz="1600" dirty="0" err="1"/>
              <a:t>others</a:t>
            </a:r>
            <a:r>
              <a:rPr lang="nl-BE" sz="1600" dirty="0"/>
              <a:t> (hubs) </a:t>
            </a:r>
            <a:r>
              <a:rPr lang="nl-BE" sz="1600" dirty="0" err="1"/>
              <a:t>play</a:t>
            </a:r>
            <a:r>
              <a:rPr lang="nl-BE" sz="1600" dirty="0"/>
              <a:t> </a:t>
            </a:r>
            <a:r>
              <a:rPr lang="nl-BE" sz="1600" dirty="0" err="1"/>
              <a:t>an</a:t>
            </a:r>
            <a:r>
              <a:rPr lang="nl-BE" sz="1600" dirty="0"/>
              <a:t> important </a:t>
            </a:r>
            <a:r>
              <a:rPr lang="nl-BE" sz="1600" dirty="0" err="1"/>
              <a:t>role</a:t>
            </a:r>
            <a:r>
              <a:rPr lang="nl-BE" sz="1600" dirty="0"/>
              <a:t>:</a:t>
            </a:r>
          </a:p>
          <a:p>
            <a:pPr lvl="3">
              <a:lnSpc>
                <a:spcPct val="150000"/>
              </a:lnSpc>
            </a:pPr>
            <a:r>
              <a:rPr lang="nl-BE" sz="1400" dirty="0" err="1"/>
              <a:t>facilitate</a:t>
            </a:r>
            <a:r>
              <a:rPr lang="nl-BE" sz="1400" dirty="0"/>
              <a:t> speed of </a:t>
            </a:r>
            <a:r>
              <a:rPr lang="nl-BE" sz="1400" dirty="0" err="1"/>
              <a:t>communication</a:t>
            </a:r>
            <a:r>
              <a:rPr lang="nl-BE" sz="1400" dirty="0"/>
              <a:t> but </a:t>
            </a:r>
            <a:r>
              <a:rPr lang="nl-BE" sz="1400" dirty="0" err="1"/>
              <a:t>if</a:t>
            </a:r>
            <a:r>
              <a:rPr lang="nl-BE" sz="1400" dirty="0"/>
              <a:t> </a:t>
            </a:r>
            <a:r>
              <a:rPr lang="nl-BE" sz="1400" dirty="0" err="1"/>
              <a:t>they</a:t>
            </a:r>
            <a:r>
              <a:rPr lang="nl-BE" sz="1400" dirty="0"/>
              <a:t> </a:t>
            </a:r>
            <a:r>
              <a:rPr lang="nl-BE" sz="1400" dirty="0" err="1"/>
              <a:t>disappear</a:t>
            </a:r>
            <a:r>
              <a:rPr lang="nl-BE" sz="1400" dirty="0"/>
              <a:t>, </a:t>
            </a:r>
            <a:r>
              <a:rPr lang="nl-BE" sz="1400" dirty="0" err="1"/>
              <a:t>networks</a:t>
            </a:r>
            <a:r>
              <a:rPr lang="nl-BE" sz="1400" dirty="0"/>
              <a:t> </a:t>
            </a:r>
            <a:r>
              <a:rPr lang="nl-BE" sz="1400" dirty="0" err="1"/>
              <a:t>can</a:t>
            </a:r>
            <a:r>
              <a:rPr lang="nl-BE" sz="1400" dirty="0"/>
              <a:t> break </a:t>
            </a:r>
            <a:r>
              <a:rPr lang="nl-BE" sz="1400" dirty="0" err="1"/>
              <a:t>into</a:t>
            </a:r>
            <a:r>
              <a:rPr lang="nl-BE" sz="1400" dirty="0"/>
              <a:t> </a:t>
            </a:r>
            <a:r>
              <a:rPr lang="nl-BE" sz="1400" dirty="0" err="1"/>
              <a:t>isolated</a:t>
            </a:r>
            <a:r>
              <a:rPr lang="nl-BE" sz="1400" dirty="0"/>
              <a:t> pieces </a:t>
            </a:r>
          </a:p>
          <a:p>
            <a:pPr lvl="3">
              <a:lnSpc>
                <a:spcPct val="150000"/>
              </a:lnSpc>
            </a:pPr>
            <a:r>
              <a:rPr lang="nl-BE" sz="1400" dirty="0" err="1"/>
              <a:t>this</a:t>
            </a:r>
            <a:r>
              <a:rPr lang="nl-BE" sz="1400" dirty="0"/>
              <a:t> </a:t>
            </a:r>
            <a:r>
              <a:rPr lang="nl-BE" sz="1400" dirty="0" err="1"/>
              <a:t>also</a:t>
            </a:r>
            <a:r>
              <a:rPr lang="nl-BE" sz="1400" dirty="0"/>
              <a:t> </a:t>
            </a:r>
            <a:r>
              <a:rPr lang="nl-BE" sz="1400" dirty="0" err="1"/>
              <a:t>establishes</a:t>
            </a:r>
            <a:r>
              <a:rPr lang="nl-BE" sz="1400" dirty="0"/>
              <a:t> a </a:t>
            </a:r>
            <a:r>
              <a:rPr lang="nl-BE" sz="1400" dirty="0" err="1"/>
              <a:t>hierarchy</a:t>
            </a:r>
            <a:r>
              <a:rPr lang="nl-BE" sz="1400" dirty="0"/>
              <a:t> as </a:t>
            </a:r>
            <a:r>
              <a:rPr lang="nl-BE" sz="1400" dirty="0" err="1"/>
              <a:t>they</a:t>
            </a:r>
            <a:r>
              <a:rPr lang="nl-BE" sz="1400" dirty="0"/>
              <a:t> have </a:t>
            </a:r>
            <a:r>
              <a:rPr lang="nl-BE" sz="1400" dirty="0" err="1"/>
              <a:t>an</a:t>
            </a:r>
            <a:r>
              <a:rPr lang="nl-BE" sz="1400" dirty="0"/>
              <a:t> advantage</a:t>
            </a:r>
          </a:p>
          <a:p>
            <a:pPr lvl="3">
              <a:lnSpc>
                <a:spcPct val="150000"/>
              </a:lnSpc>
            </a:pPr>
            <a:r>
              <a:rPr lang="nl-BE" sz="1400" dirty="0"/>
              <a:t>no </a:t>
            </a:r>
            <a:r>
              <a:rPr lang="nl-BE" sz="1400" dirty="0" err="1"/>
              <a:t>commonly</a:t>
            </a:r>
            <a:r>
              <a:rPr lang="nl-BE" sz="1400" dirty="0"/>
              <a:t> </a:t>
            </a:r>
            <a:r>
              <a:rPr lang="nl-BE" sz="1400" dirty="0" err="1"/>
              <a:t>accepted</a:t>
            </a:r>
            <a:r>
              <a:rPr lang="nl-BE" sz="1400" dirty="0"/>
              <a:t> </a:t>
            </a:r>
            <a:r>
              <a:rPr lang="nl-BE" sz="1400" dirty="0" err="1"/>
              <a:t>selection</a:t>
            </a:r>
            <a:r>
              <a:rPr lang="nl-BE" sz="1400" dirty="0"/>
              <a:t> procedures: risk is </a:t>
            </a:r>
            <a:r>
              <a:rPr lang="nl-BE" sz="1400" dirty="0" err="1"/>
              <a:t>that</a:t>
            </a:r>
            <a:r>
              <a:rPr lang="nl-BE" sz="1400" dirty="0"/>
              <a:t> </a:t>
            </a:r>
            <a:r>
              <a:rPr lang="nl-BE" sz="1400" dirty="0" err="1"/>
              <a:t>priviliged</a:t>
            </a:r>
            <a:r>
              <a:rPr lang="nl-BE" sz="1400" dirty="0"/>
              <a:t> actors </a:t>
            </a:r>
            <a:r>
              <a:rPr lang="nl-BE" sz="1400" dirty="0" err="1"/>
              <a:t>decrease</a:t>
            </a:r>
            <a:r>
              <a:rPr lang="nl-BE" sz="1400" dirty="0"/>
              <a:t> the </a:t>
            </a:r>
            <a:r>
              <a:rPr lang="nl-BE" sz="1400" dirty="0" err="1"/>
              <a:t>participation</a:t>
            </a:r>
            <a:r>
              <a:rPr lang="nl-BE" sz="1400" dirty="0"/>
              <a:t> of </a:t>
            </a:r>
            <a:r>
              <a:rPr lang="nl-BE" sz="1400" dirty="0" err="1"/>
              <a:t>others</a:t>
            </a:r>
            <a:r>
              <a:rPr lang="nl-BE" sz="1400" dirty="0"/>
              <a:t> </a:t>
            </a:r>
            <a:r>
              <a:rPr lang="nl-BE" sz="1400" dirty="0" err="1"/>
              <a:t>compared</a:t>
            </a:r>
            <a:r>
              <a:rPr lang="nl-BE" sz="1400" dirty="0"/>
              <a:t> </a:t>
            </a:r>
            <a:r>
              <a:rPr lang="nl-BE" sz="1400" dirty="0" err="1"/>
              <a:t>to</a:t>
            </a:r>
            <a:r>
              <a:rPr lang="nl-BE" sz="1400" dirty="0"/>
              <a:t> classic </a:t>
            </a:r>
            <a:r>
              <a:rPr lang="nl-BE" sz="1400" dirty="0" err="1"/>
              <a:t>representative</a:t>
            </a:r>
            <a:r>
              <a:rPr lang="nl-BE" sz="1400" dirty="0"/>
              <a:t> </a:t>
            </a:r>
            <a:r>
              <a:rPr lang="nl-BE" sz="1400" dirty="0" err="1"/>
              <a:t>democracy</a:t>
            </a:r>
            <a:endParaRPr lang="nl-BE" sz="1400" dirty="0"/>
          </a:p>
          <a:p>
            <a:pPr lvl="3">
              <a:lnSpc>
                <a:spcPct val="150000"/>
              </a:lnSpc>
            </a:pPr>
            <a:endParaRPr lang="nl-BE" sz="1400" dirty="0"/>
          </a:p>
          <a:p>
            <a:pPr lvl="3">
              <a:lnSpc>
                <a:spcPct val="150000"/>
              </a:lnSpc>
            </a:pPr>
            <a:endParaRPr lang="nl-BE" sz="14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77</a:t>
            </a:fld>
            <a:endParaRPr lang="en-US" dirty="0"/>
          </a:p>
        </p:txBody>
      </p:sp>
      <p:sp>
        <p:nvSpPr>
          <p:cNvPr id="5" name="Tekstvak 4"/>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2859473142"/>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normAutofit/>
          </a:bodyPr>
          <a:lstStyle/>
          <a:p>
            <a:r>
              <a:rPr lang="nl-BE" dirty="0"/>
              <a:t>Three types of </a:t>
            </a:r>
            <a:r>
              <a:rPr lang="nl-BE" dirty="0" smtClean="0"/>
              <a:t>governance</a:t>
            </a:r>
            <a:endParaRPr lang="nl-BE" dirty="0"/>
          </a:p>
        </p:txBody>
      </p:sp>
      <p:sp>
        <p:nvSpPr>
          <p:cNvPr id="3" name="Tijdelijke aanduiding voor inhoud 2"/>
          <p:cNvSpPr>
            <a:spLocks noGrp="1"/>
          </p:cNvSpPr>
          <p:nvPr>
            <p:ph idx="1"/>
          </p:nvPr>
        </p:nvSpPr>
        <p:spPr>
          <a:xfrm>
            <a:off x="101600" y="960438"/>
            <a:ext cx="9029700" cy="5076825"/>
          </a:xfrm>
        </p:spPr>
        <p:txBody>
          <a:bodyPr>
            <a:normAutofit lnSpcReduction="10000"/>
          </a:bodyPr>
          <a:lstStyle/>
          <a:p>
            <a:pPr lvl="1"/>
            <a:r>
              <a:rPr lang="nl-BE" sz="2000" dirty="0" err="1"/>
              <a:t>Various</a:t>
            </a:r>
            <a:r>
              <a:rPr lang="nl-BE" sz="2000" dirty="0"/>
              <a:t> </a:t>
            </a:r>
            <a:r>
              <a:rPr lang="nl-BE" sz="2000" dirty="0" err="1"/>
              <a:t>forms</a:t>
            </a:r>
            <a:r>
              <a:rPr lang="nl-BE" sz="2000" dirty="0"/>
              <a:t> of </a:t>
            </a:r>
            <a:r>
              <a:rPr lang="nl-BE" sz="2000" dirty="0" err="1"/>
              <a:t>network</a:t>
            </a:r>
            <a:r>
              <a:rPr lang="nl-BE" sz="2000" dirty="0"/>
              <a:t> </a:t>
            </a:r>
            <a:r>
              <a:rPr lang="nl-BE" sz="2000" dirty="0" err="1"/>
              <a:t>governance</a:t>
            </a:r>
            <a:r>
              <a:rPr lang="nl-BE" sz="2000" dirty="0"/>
              <a:t>:</a:t>
            </a:r>
          </a:p>
          <a:p>
            <a:pPr lvl="2"/>
            <a:r>
              <a:rPr lang="nl-BE" sz="1800" dirty="0" err="1"/>
              <a:t>participatory</a:t>
            </a:r>
            <a:r>
              <a:rPr lang="nl-BE" sz="1800" dirty="0"/>
              <a:t>; (</a:t>
            </a:r>
            <a:r>
              <a:rPr lang="nl-BE" sz="1800" dirty="0" err="1"/>
              <a:t>interactive</a:t>
            </a:r>
            <a:r>
              <a:rPr lang="nl-BE" sz="1800" dirty="0"/>
              <a:t> policy-making):</a:t>
            </a:r>
          </a:p>
          <a:p>
            <a:pPr lvl="3"/>
            <a:r>
              <a:rPr lang="nl-BE" sz="1600" dirty="0" err="1"/>
              <a:t>individual</a:t>
            </a:r>
            <a:r>
              <a:rPr lang="nl-BE" sz="1600" dirty="0"/>
              <a:t> </a:t>
            </a:r>
            <a:r>
              <a:rPr lang="nl-BE" sz="1600" dirty="0" err="1"/>
              <a:t>and</a:t>
            </a:r>
            <a:r>
              <a:rPr lang="nl-BE" sz="1600" dirty="0"/>
              <a:t> </a:t>
            </a:r>
            <a:r>
              <a:rPr lang="nl-BE" sz="1600" dirty="0" err="1"/>
              <a:t>collective</a:t>
            </a:r>
            <a:r>
              <a:rPr lang="nl-BE" sz="1600" dirty="0"/>
              <a:t> </a:t>
            </a:r>
            <a:r>
              <a:rPr lang="nl-BE" sz="1600" dirty="0" err="1"/>
              <a:t>participation</a:t>
            </a:r>
            <a:r>
              <a:rPr lang="nl-BE" sz="1600" dirty="0"/>
              <a:t> of state </a:t>
            </a:r>
            <a:r>
              <a:rPr lang="nl-BE" sz="1600" dirty="0" err="1"/>
              <a:t>and</a:t>
            </a:r>
            <a:r>
              <a:rPr lang="nl-BE" sz="1600" dirty="0"/>
              <a:t> non-state actors in policy-making </a:t>
            </a:r>
            <a:r>
              <a:rPr lang="nl-BE" sz="1600" dirty="0" err="1"/>
              <a:t>and</a:t>
            </a:r>
            <a:r>
              <a:rPr lang="nl-BE" sz="1600" dirty="0"/>
              <a:t> </a:t>
            </a:r>
            <a:r>
              <a:rPr lang="nl-BE" sz="1600" dirty="0" err="1"/>
              <a:t>implementation</a:t>
            </a:r>
            <a:endParaRPr lang="nl-BE" sz="1600" dirty="0"/>
          </a:p>
          <a:p>
            <a:pPr lvl="3"/>
            <a:r>
              <a:rPr lang="nl-BE" sz="1600" dirty="0" err="1"/>
              <a:t>includes</a:t>
            </a:r>
            <a:r>
              <a:rPr lang="nl-BE" sz="1600" dirty="0"/>
              <a:t> “</a:t>
            </a:r>
            <a:r>
              <a:rPr lang="nl-BE" sz="1600" dirty="0" err="1"/>
              <a:t>nodal</a:t>
            </a:r>
            <a:r>
              <a:rPr lang="nl-BE" sz="1600" dirty="0"/>
              <a:t> </a:t>
            </a:r>
            <a:r>
              <a:rPr lang="nl-BE" sz="1600" dirty="0" err="1"/>
              <a:t>governance</a:t>
            </a:r>
            <a:r>
              <a:rPr lang="nl-BE" sz="1600" dirty="0"/>
              <a:t>” </a:t>
            </a:r>
            <a:r>
              <a:rPr lang="nl-BE" sz="1600" dirty="0" err="1"/>
              <a:t>for</a:t>
            </a:r>
            <a:r>
              <a:rPr lang="nl-BE" sz="1600" dirty="0"/>
              <a:t> co-</a:t>
            </a:r>
            <a:r>
              <a:rPr lang="nl-BE" sz="1600" dirty="0" err="1"/>
              <a:t>production</a:t>
            </a:r>
            <a:r>
              <a:rPr lang="nl-BE" sz="1600" dirty="0"/>
              <a:t> of public services </a:t>
            </a:r>
            <a:r>
              <a:rPr lang="nl-BE" sz="1600" dirty="0" err="1"/>
              <a:t>through</a:t>
            </a:r>
            <a:r>
              <a:rPr lang="nl-BE" sz="1600" dirty="0"/>
              <a:t> partnerships or “</a:t>
            </a:r>
            <a:r>
              <a:rPr lang="nl-BE" sz="1600" dirty="0" err="1"/>
              <a:t>nodes</a:t>
            </a:r>
            <a:r>
              <a:rPr lang="nl-BE" sz="1600" dirty="0"/>
              <a:t>” of state </a:t>
            </a:r>
            <a:r>
              <a:rPr lang="nl-BE" sz="1600" dirty="0" err="1"/>
              <a:t>agencies</a:t>
            </a:r>
            <a:r>
              <a:rPr lang="nl-BE" sz="1600" dirty="0"/>
              <a:t>, business </a:t>
            </a:r>
            <a:r>
              <a:rPr lang="nl-BE" sz="1600" dirty="0" err="1"/>
              <a:t>and</a:t>
            </a:r>
            <a:r>
              <a:rPr lang="nl-BE" sz="1600" dirty="0"/>
              <a:t>  </a:t>
            </a:r>
            <a:r>
              <a:rPr lang="nl-BE" sz="1600" dirty="0" err="1"/>
              <a:t>NGOs</a:t>
            </a:r>
            <a:endParaRPr lang="nl-BE" sz="1600" dirty="0"/>
          </a:p>
          <a:p>
            <a:pPr lvl="2"/>
            <a:r>
              <a:rPr lang="nl-BE" sz="1800" dirty="0"/>
              <a:t>community:</a:t>
            </a:r>
          </a:p>
          <a:p>
            <a:pPr lvl="3"/>
            <a:r>
              <a:rPr lang="nl-BE" sz="1600" dirty="0" err="1"/>
              <a:t>Governments</a:t>
            </a:r>
            <a:r>
              <a:rPr lang="nl-BE" sz="1600" dirty="0"/>
              <a:t> appeal </a:t>
            </a:r>
            <a:r>
              <a:rPr lang="nl-BE" sz="1600" dirty="0" err="1"/>
              <a:t>to</a:t>
            </a:r>
            <a:r>
              <a:rPr lang="nl-BE" sz="1600" dirty="0"/>
              <a:t> </a:t>
            </a:r>
            <a:r>
              <a:rPr lang="nl-BE" sz="1600" dirty="0" err="1"/>
              <a:t>citizens</a:t>
            </a:r>
            <a:r>
              <a:rPr lang="nl-BE" sz="1600" dirty="0"/>
              <a:t> </a:t>
            </a:r>
            <a:r>
              <a:rPr lang="nl-BE" sz="1600" dirty="0" err="1"/>
              <a:t>to</a:t>
            </a:r>
            <a:r>
              <a:rPr lang="nl-BE" sz="1600" dirty="0"/>
              <a:t> form </a:t>
            </a:r>
            <a:r>
              <a:rPr lang="nl-BE" sz="1600" dirty="0" err="1"/>
              <a:t>communities</a:t>
            </a:r>
            <a:r>
              <a:rPr lang="nl-BE" sz="1600" dirty="0"/>
              <a:t> </a:t>
            </a:r>
            <a:r>
              <a:rPr lang="nl-BE" sz="1600" dirty="0" err="1"/>
              <a:t>to</a:t>
            </a:r>
            <a:r>
              <a:rPr lang="nl-BE" sz="1600" dirty="0"/>
              <a:t> look </a:t>
            </a:r>
            <a:r>
              <a:rPr lang="nl-BE" sz="1600" dirty="0" err="1"/>
              <a:t>after</a:t>
            </a:r>
            <a:r>
              <a:rPr lang="nl-BE" sz="1600" dirty="0"/>
              <a:t> </a:t>
            </a:r>
            <a:r>
              <a:rPr lang="nl-BE" sz="1600" dirty="0" err="1"/>
              <a:t>their</a:t>
            </a:r>
            <a:r>
              <a:rPr lang="nl-BE" sz="1600" dirty="0"/>
              <a:t> </a:t>
            </a:r>
            <a:r>
              <a:rPr lang="nl-BE" sz="1600" dirty="0" err="1"/>
              <a:t>own</a:t>
            </a:r>
            <a:r>
              <a:rPr lang="nl-BE" sz="1600" dirty="0"/>
              <a:t> </a:t>
            </a:r>
            <a:r>
              <a:rPr lang="nl-BE" sz="1600" dirty="0" err="1"/>
              <a:t>affairs</a:t>
            </a:r>
            <a:r>
              <a:rPr lang="nl-BE" sz="1600" dirty="0"/>
              <a:t> (e.g. </a:t>
            </a:r>
            <a:r>
              <a:rPr lang="nl-BE" sz="1600" dirty="0" err="1"/>
              <a:t>safety</a:t>
            </a:r>
            <a:r>
              <a:rPr lang="nl-BE" sz="1600" dirty="0"/>
              <a:t>)</a:t>
            </a:r>
          </a:p>
          <a:p>
            <a:pPr lvl="2"/>
            <a:r>
              <a:rPr lang="nl-BE" sz="1800" dirty="0" err="1"/>
              <a:t>deliberative</a:t>
            </a:r>
            <a:r>
              <a:rPr lang="nl-BE" sz="1800" dirty="0"/>
              <a:t> </a:t>
            </a:r>
            <a:r>
              <a:rPr lang="nl-BE" sz="1800" dirty="0" err="1"/>
              <a:t>governance</a:t>
            </a:r>
            <a:r>
              <a:rPr lang="nl-BE" sz="1800" dirty="0"/>
              <a:t>:</a:t>
            </a:r>
          </a:p>
          <a:p>
            <a:pPr lvl="3"/>
            <a:r>
              <a:rPr lang="nl-BE" sz="1600" dirty="0"/>
              <a:t>Anti-</a:t>
            </a:r>
            <a:r>
              <a:rPr lang="nl-BE" sz="1600" dirty="0" err="1"/>
              <a:t>statist</a:t>
            </a:r>
            <a:r>
              <a:rPr lang="nl-BE" sz="1600" dirty="0"/>
              <a:t>: </a:t>
            </a:r>
            <a:r>
              <a:rPr lang="nl-BE" sz="1600" dirty="0" err="1"/>
              <a:t>focuses</a:t>
            </a:r>
            <a:r>
              <a:rPr lang="nl-BE" sz="1600" dirty="0"/>
              <a:t> on </a:t>
            </a:r>
            <a:r>
              <a:rPr lang="nl-BE" sz="1600" dirty="0" err="1"/>
              <a:t>societal</a:t>
            </a:r>
            <a:r>
              <a:rPr lang="nl-BE" sz="1600" dirty="0"/>
              <a:t> </a:t>
            </a:r>
            <a:r>
              <a:rPr lang="nl-BE" sz="1600" dirty="0" err="1"/>
              <a:t>processes</a:t>
            </a:r>
            <a:r>
              <a:rPr lang="nl-BE" sz="1600" dirty="0"/>
              <a:t> of </a:t>
            </a:r>
            <a:r>
              <a:rPr lang="nl-BE" sz="1600" dirty="0" err="1"/>
              <a:t>deliberation</a:t>
            </a:r>
            <a:endParaRPr lang="nl-BE" sz="1600" dirty="0"/>
          </a:p>
          <a:p>
            <a:pPr lvl="2"/>
            <a:r>
              <a:rPr lang="nl-BE" sz="1800" dirty="0" err="1"/>
              <a:t>reflexive</a:t>
            </a:r>
            <a:r>
              <a:rPr lang="nl-BE" sz="1800" dirty="0"/>
              <a:t> </a:t>
            </a:r>
            <a:r>
              <a:rPr lang="nl-BE" sz="1800" dirty="0" err="1"/>
              <a:t>governance</a:t>
            </a:r>
            <a:r>
              <a:rPr lang="nl-BE" sz="1800" dirty="0"/>
              <a:t>:</a:t>
            </a:r>
          </a:p>
          <a:p>
            <a:pPr lvl="3"/>
            <a:r>
              <a:rPr lang="nl-BE" sz="1600" dirty="0"/>
              <a:t>Learning is the </a:t>
            </a:r>
            <a:r>
              <a:rPr lang="nl-BE" sz="1600" dirty="0" err="1"/>
              <a:t>central</a:t>
            </a:r>
            <a:r>
              <a:rPr lang="nl-BE" sz="1600" dirty="0"/>
              <a:t> issue </a:t>
            </a:r>
            <a:r>
              <a:rPr lang="nl-BE" sz="1600" dirty="0" err="1"/>
              <a:t>rather</a:t>
            </a:r>
            <a:r>
              <a:rPr lang="nl-BE" sz="1600" dirty="0"/>
              <a:t> </a:t>
            </a:r>
            <a:r>
              <a:rPr lang="nl-BE" sz="1600" dirty="0" err="1"/>
              <a:t>than</a:t>
            </a:r>
            <a:r>
              <a:rPr lang="nl-BE" sz="1600" dirty="0"/>
              <a:t> </a:t>
            </a:r>
            <a:r>
              <a:rPr lang="nl-BE" sz="1600" dirty="0" err="1"/>
              <a:t>how</a:t>
            </a:r>
            <a:r>
              <a:rPr lang="nl-BE" sz="1600" dirty="0"/>
              <a:t> actors </a:t>
            </a:r>
            <a:r>
              <a:rPr lang="nl-BE" sz="1600" dirty="0" err="1"/>
              <a:t>interact</a:t>
            </a:r>
            <a:r>
              <a:rPr lang="nl-BE" sz="1600" dirty="0"/>
              <a:t>: approach </a:t>
            </a:r>
            <a:r>
              <a:rPr lang="nl-BE" sz="1600" dirty="0" err="1"/>
              <a:t>to</a:t>
            </a:r>
            <a:r>
              <a:rPr lang="nl-BE" sz="1600" dirty="0"/>
              <a:t> </a:t>
            </a:r>
            <a:r>
              <a:rPr lang="nl-BE" sz="1600" dirty="0" err="1"/>
              <a:t>governance</a:t>
            </a:r>
            <a:r>
              <a:rPr lang="nl-BE" sz="1600" dirty="0"/>
              <a:t> </a:t>
            </a:r>
            <a:r>
              <a:rPr lang="nl-BE" sz="1600" dirty="0" err="1"/>
              <a:t>and</a:t>
            </a:r>
            <a:r>
              <a:rPr lang="nl-BE" sz="1600" dirty="0"/>
              <a:t> the </a:t>
            </a:r>
            <a:r>
              <a:rPr lang="nl-BE" sz="1600" dirty="0" err="1"/>
              <a:t>governers</a:t>
            </a:r>
            <a:r>
              <a:rPr lang="nl-BE" sz="1600" dirty="0"/>
              <a:t> </a:t>
            </a:r>
            <a:r>
              <a:rPr lang="nl-BE" sz="1600" dirty="0" err="1"/>
              <a:t>should</a:t>
            </a:r>
            <a:r>
              <a:rPr lang="nl-BE" sz="1600" dirty="0"/>
              <a:t> </a:t>
            </a:r>
            <a:r>
              <a:rPr lang="nl-BE" sz="1600" dirty="0" err="1"/>
              <a:t>be</a:t>
            </a:r>
            <a:r>
              <a:rPr lang="nl-BE" sz="1600" dirty="0"/>
              <a:t> open </a:t>
            </a:r>
            <a:r>
              <a:rPr lang="nl-BE" sz="1600" dirty="0" err="1"/>
              <a:t>to</a:t>
            </a:r>
            <a:r>
              <a:rPr lang="nl-BE" sz="1600" dirty="0"/>
              <a:t> </a:t>
            </a:r>
            <a:r>
              <a:rPr lang="nl-BE" sz="1600" dirty="0" err="1"/>
              <a:t>influence</a:t>
            </a:r>
            <a:r>
              <a:rPr lang="nl-BE" sz="1600" dirty="0"/>
              <a:t> </a:t>
            </a:r>
            <a:r>
              <a:rPr lang="nl-BE" sz="1600" dirty="0" err="1"/>
              <a:t>by</a:t>
            </a:r>
            <a:r>
              <a:rPr lang="nl-BE" sz="1600" dirty="0"/>
              <a:t> </a:t>
            </a:r>
            <a:r>
              <a:rPr lang="nl-BE" sz="1600" dirty="0" err="1"/>
              <a:t>their</a:t>
            </a:r>
            <a:r>
              <a:rPr lang="nl-BE" sz="1600" dirty="0"/>
              <a:t> environment</a:t>
            </a:r>
          </a:p>
          <a:p>
            <a:pPr lvl="3"/>
            <a:r>
              <a:rPr lang="nl-BE" sz="1600" dirty="0" err="1"/>
              <a:t>Includes</a:t>
            </a:r>
            <a:r>
              <a:rPr lang="nl-BE" sz="1600" dirty="0"/>
              <a:t> “</a:t>
            </a:r>
            <a:r>
              <a:rPr lang="nl-BE" sz="1600" dirty="0" err="1"/>
              <a:t>adaptive</a:t>
            </a:r>
            <a:r>
              <a:rPr lang="nl-BE" sz="1600" dirty="0"/>
              <a:t> </a:t>
            </a:r>
            <a:r>
              <a:rPr lang="nl-BE" sz="1600" dirty="0" err="1"/>
              <a:t>governance</a:t>
            </a:r>
            <a:r>
              <a:rPr lang="nl-BE" sz="1600" dirty="0"/>
              <a:t>”: </a:t>
            </a:r>
          </a:p>
          <a:p>
            <a:pPr lvl="4"/>
            <a:r>
              <a:rPr lang="nl-BE" sz="1600" dirty="0"/>
              <a:t>Design </a:t>
            </a:r>
            <a:r>
              <a:rPr lang="nl-BE" sz="1600" dirty="0" err="1"/>
              <a:t>policies</a:t>
            </a:r>
            <a:r>
              <a:rPr lang="nl-BE" sz="1600" dirty="0"/>
              <a:t> in </a:t>
            </a:r>
            <a:r>
              <a:rPr lang="nl-BE" sz="1600" dirty="0" err="1"/>
              <a:t>such</a:t>
            </a:r>
            <a:r>
              <a:rPr lang="nl-BE" sz="1600" dirty="0"/>
              <a:t> a way </a:t>
            </a:r>
            <a:r>
              <a:rPr lang="nl-BE" sz="1600" dirty="0" err="1"/>
              <a:t>they</a:t>
            </a:r>
            <a:r>
              <a:rPr lang="nl-BE" sz="1600" dirty="0"/>
              <a:t> </a:t>
            </a:r>
            <a:r>
              <a:rPr lang="nl-BE" sz="1600" dirty="0" err="1"/>
              <a:t>can</a:t>
            </a:r>
            <a:r>
              <a:rPr lang="nl-BE" sz="1600" dirty="0"/>
              <a:t> </a:t>
            </a:r>
            <a:r>
              <a:rPr lang="nl-BE" sz="1600" dirty="0" err="1"/>
              <a:t>adapt</a:t>
            </a:r>
            <a:r>
              <a:rPr lang="nl-BE" sz="1600" dirty="0"/>
              <a:t> </a:t>
            </a:r>
            <a:r>
              <a:rPr lang="nl-BE" sz="1600" dirty="0" err="1"/>
              <a:t>to</a:t>
            </a:r>
            <a:r>
              <a:rPr lang="nl-BE" sz="1600" dirty="0"/>
              <a:t> a range of </a:t>
            </a:r>
            <a:r>
              <a:rPr lang="nl-BE" sz="1600" dirty="0" err="1"/>
              <a:t>anticipated</a:t>
            </a:r>
            <a:r>
              <a:rPr lang="nl-BE" sz="1600" dirty="0"/>
              <a:t> </a:t>
            </a:r>
            <a:r>
              <a:rPr lang="nl-BE" sz="1600" dirty="0" err="1"/>
              <a:t>nd</a:t>
            </a:r>
            <a:r>
              <a:rPr lang="nl-BE" sz="1600" dirty="0"/>
              <a:t> </a:t>
            </a:r>
            <a:r>
              <a:rPr lang="nl-BE" sz="1600" dirty="0" err="1"/>
              <a:t>unanticipated</a:t>
            </a:r>
            <a:r>
              <a:rPr lang="nl-BE" sz="1600" dirty="0"/>
              <a:t> </a:t>
            </a:r>
            <a:r>
              <a:rPr lang="nl-BE" sz="1600" dirty="0" err="1"/>
              <a:t>conditions</a:t>
            </a:r>
            <a:r>
              <a:rPr lang="nl-BE" sz="1600" dirty="0"/>
              <a:t> </a:t>
            </a:r>
          </a:p>
          <a:p>
            <a:pPr lvl="4"/>
            <a:r>
              <a:rPr lang="nl-BE" sz="1600" dirty="0" err="1"/>
              <a:t>Collaborative</a:t>
            </a:r>
            <a:r>
              <a:rPr lang="nl-BE" sz="1600" dirty="0"/>
              <a:t>, </a:t>
            </a:r>
            <a:r>
              <a:rPr lang="nl-BE" sz="1600" dirty="0" err="1"/>
              <a:t>flexible</a:t>
            </a:r>
            <a:r>
              <a:rPr lang="nl-BE" sz="1600" dirty="0"/>
              <a:t> </a:t>
            </a:r>
            <a:r>
              <a:rPr lang="nl-BE" sz="1600" dirty="0" err="1"/>
              <a:t>and</a:t>
            </a:r>
            <a:r>
              <a:rPr lang="nl-BE" sz="1600" dirty="0"/>
              <a:t> </a:t>
            </a:r>
            <a:r>
              <a:rPr lang="nl-BE" sz="1600" dirty="0" err="1"/>
              <a:t>learning</a:t>
            </a:r>
            <a:r>
              <a:rPr lang="nl-BE" sz="1600" dirty="0"/>
              <a:t> </a:t>
            </a:r>
            <a:r>
              <a:rPr lang="nl-BE" sz="1600" dirty="0" err="1"/>
              <a:t>based</a:t>
            </a:r>
            <a:r>
              <a:rPr lang="nl-BE" sz="1600" dirty="0"/>
              <a:t> issue management </a:t>
            </a:r>
            <a:r>
              <a:rPr lang="nl-BE" sz="1600" dirty="0" err="1"/>
              <a:t>across</a:t>
            </a:r>
            <a:r>
              <a:rPr lang="nl-BE" sz="1600" dirty="0"/>
              <a:t> </a:t>
            </a:r>
            <a:r>
              <a:rPr lang="nl-BE" sz="1600" dirty="0" err="1"/>
              <a:t>scales</a:t>
            </a:r>
            <a:endParaRPr lang="nl-BE" sz="1600" dirty="0"/>
          </a:p>
          <a:p>
            <a:pPr lvl="4"/>
            <a:endParaRPr lang="nl-BE" sz="1600" dirty="0"/>
          </a:p>
          <a:p>
            <a:pPr lvl="4"/>
            <a:endParaRPr lang="nl-BE" sz="1600" dirty="0"/>
          </a:p>
          <a:p>
            <a:pPr lvl="3"/>
            <a:endParaRPr lang="nl-BE" sz="1600" dirty="0"/>
          </a:p>
          <a:p>
            <a:pPr lvl="3"/>
            <a:endParaRPr lang="nl-BE" sz="1600" dirty="0"/>
          </a:p>
        </p:txBody>
      </p:sp>
      <p:sp>
        <p:nvSpPr>
          <p:cNvPr id="4" name="Tijdelijke aanduiding voor dianummer 3"/>
          <p:cNvSpPr>
            <a:spLocks noGrp="1"/>
          </p:cNvSpPr>
          <p:nvPr>
            <p:ph type="sldNum" sz="quarter" idx="11"/>
          </p:nvPr>
        </p:nvSpPr>
        <p:spPr>
          <a:xfrm>
            <a:off x="6673850" y="6492875"/>
            <a:ext cx="2133600" cy="365125"/>
          </a:xfrm>
        </p:spPr>
        <p:txBody>
          <a:bodyPr/>
          <a:lstStyle/>
          <a:p>
            <a:fld id="{35A0D4B1-61D4-4C6F-B245-2B2DEB95FFE4}" type="slidenum">
              <a:rPr lang="en-US" smtClean="0"/>
              <a:pPr/>
              <a:t>78</a:t>
            </a:fld>
            <a:endParaRPr lang="en-US" dirty="0"/>
          </a:p>
        </p:txBody>
      </p:sp>
      <p:sp>
        <p:nvSpPr>
          <p:cNvPr id="5" name="Tekstvak 4"/>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325705155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a:t>Hybrids</a:t>
            </a:r>
            <a:endParaRPr lang="nl-BE" dirty="0"/>
          </a:p>
        </p:txBody>
      </p:sp>
      <p:sp>
        <p:nvSpPr>
          <p:cNvPr id="3" name="Tijdelijke aanduiding voor inhoud 2"/>
          <p:cNvSpPr>
            <a:spLocks noGrp="1"/>
          </p:cNvSpPr>
          <p:nvPr>
            <p:ph idx="1"/>
          </p:nvPr>
        </p:nvSpPr>
        <p:spPr/>
        <p:txBody>
          <a:bodyPr>
            <a:normAutofit fontScale="92500" lnSpcReduction="10000"/>
          </a:bodyPr>
          <a:lstStyle/>
          <a:p>
            <a:r>
              <a:rPr lang="nl-BE" sz="1600" dirty="0" err="1"/>
              <a:t>Oligopolies</a:t>
            </a:r>
            <a:r>
              <a:rPr lang="nl-BE" sz="1600" dirty="0"/>
              <a:t>:</a:t>
            </a:r>
          </a:p>
          <a:p>
            <a:pPr lvl="1"/>
            <a:r>
              <a:rPr lang="nl-BE" sz="1400" dirty="0" err="1"/>
              <a:t>Self</a:t>
            </a:r>
            <a:r>
              <a:rPr lang="nl-BE" sz="1400" dirty="0"/>
              <a:t>-interest (market)</a:t>
            </a:r>
          </a:p>
          <a:p>
            <a:pPr lvl="1"/>
            <a:r>
              <a:rPr lang="nl-BE" sz="1400" dirty="0"/>
              <a:t>But actors </a:t>
            </a:r>
            <a:r>
              <a:rPr lang="nl-BE" sz="1400" dirty="0" err="1"/>
              <a:t>also</a:t>
            </a:r>
            <a:r>
              <a:rPr lang="nl-BE" sz="1400" dirty="0"/>
              <a:t> </a:t>
            </a:r>
            <a:r>
              <a:rPr lang="nl-BE" sz="1400" dirty="0" err="1"/>
              <a:t>realise</a:t>
            </a:r>
            <a:r>
              <a:rPr lang="nl-BE" sz="1400" dirty="0"/>
              <a:t> </a:t>
            </a:r>
            <a:r>
              <a:rPr lang="nl-BE" sz="1400" dirty="0" err="1"/>
              <a:t>interdependency</a:t>
            </a:r>
            <a:r>
              <a:rPr lang="nl-BE" sz="1400" dirty="0"/>
              <a:t> </a:t>
            </a:r>
            <a:r>
              <a:rPr lang="nl-BE" sz="1400" dirty="0" err="1"/>
              <a:t>hence</a:t>
            </a:r>
            <a:r>
              <a:rPr lang="nl-BE" sz="1400" dirty="0"/>
              <a:t> </a:t>
            </a:r>
            <a:r>
              <a:rPr lang="nl-BE" sz="1400" dirty="0" err="1"/>
              <a:t>behave</a:t>
            </a:r>
            <a:r>
              <a:rPr lang="nl-BE" sz="1400" dirty="0"/>
              <a:t> </a:t>
            </a:r>
            <a:r>
              <a:rPr lang="nl-BE" sz="1400" dirty="0" err="1"/>
              <a:t>with</a:t>
            </a:r>
            <a:r>
              <a:rPr lang="nl-BE" sz="1400" dirty="0"/>
              <a:t> </a:t>
            </a:r>
            <a:r>
              <a:rPr lang="nl-BE" sz="1400" dirty="0" err="1"/>
              <a:t>empathy</a:t>
            </a:r>
            <a:r>
              <a:rPr lang="nl-BE" sz="1400" dirty="0"/>
              <a:t> </a:t>
            </a:r>
            <a:r>
              <a:rPr lang="nl-BE" sz="1400" dirty="0" err="1"/>
              <a:t>and</a:t>
            </a:r>
            <a:r>
              <a:rPr lang="nl-BE" sz="1400" dirty="0"/>
              <a:t> </a:t>
            </a:r>
            <a:r>
              <a:rPr lang="nl-BE" sz="1400" dirty="0" err="1"/>
              <a:t>moderation</a:t>
            </a:r>
            <a:r>
              <a:rPr lang="nl-BE" sz="1400" dirty="0"/>
              <a:t> (</a:t>
            </a:r>
            <a:r>
              <a:rPr lang="nl-BE" sz="1400" dirty="0" err="1"/>
              <a:t>network</a:t>
            </a:r>
            <a:r>
              <a:rPr lang="nl-BE" sz="1400" dirty="0"/>
              <a:t>)</a:t>
            </a:r>
          </a:p>
          <a:p>
            <a:r>
              <a:rPr lang="nl-BE" sz="1600" dirty="0"/>
              <a:t>Public private partnerships:</a:t>
            </a:r>
          </a:p>
          <a:p>
            <a:pPr lvl="1"/>
            <a:r>
              <a:rPr lang="nl-BE" sz="1400" dirty="0" err="1"/>
              <a:t>Bargaining</a:t>
            </a:r>
            <a:r>
              <a:rPr lang="nl-BE" sz="1400" dirty="0"/>
              <a:t> (market)</a:t>
            </a:r>
          </a:p>
          <a:p>
            <a:pPr lvl="1"/>
            <a:r>
              <a:rPr lang="nl-BE" sz="1400" dirty="0" err="1"/>
              <a:t>Persuasion</a:t>
            </a:r>
            <a:r>
              <a:rPr lang="nl-BE" sz="1400" dirty="0"/>
              <a:t> (</a:t>
            </a:r>
            <a:r>
              <a:rPr lang="nl-BE" sz="1400" dirty="0" err="1"/>
              <a:t>network</a:t>
            </a:r>
            <a:r>
              <a:rPr lang="nl-BE" sz="1400" dirty="0"/>
              <a:t>)</a:t>
            </a:r>
          </a:p>
          <a:p>
            <a:r>
              <a:rPr lang="nl-BE" sz="1600" dirty="0"/>
              <a:t>Chain management</a:t>
            </a:r>
          </a:p>
          <a:p>
            <a:pPr lvl="1"/>
            <a:r>
              <a:rPr lang="nl-BE" sz="1400" dirty="0" err="1"/>
              <a:t>Interdependency</a:t>
            </a:r>
            <a:r>
              <a:rPr lang="nl-BE" sz="1400" dirty="0"/>
              <a:t> in a chain (market)</a:t>
            </a:r>
          </a:p>
          <a:p>
            <a:pPr lvl="1"/>
            <a:r>
              <a:rPr lang="nl-BE" sz="1400" dirty="0"/>
              <a:t>But </a:t>
            </a:r>
            <a:r>
              <a:rPr lang="nl-BE" sz="1400" dirty="0" err="1"/>
              <a:t>only</a:t>
            </a:r>
            <a:r>
              <a:rPr lang="nl-BE" sz="1400" dirty="0"/>
              <a:t> </a:t>
            </a:r>
            <a:r>
              <a:rPr lang="nl-BE" sz="1400" dirty="0" err="1"/>
              <a:t>functional</a:t>
            </a:r>
            <a:r>
              <a:rPr lang="nl-BE" sz="1400" dirty="0"/>
              <a:t> (</a:t>
            </a:r>
            <a:r>
              <a:rPr lang="nl-BE" sz="1400" dirty="0" err="1"/>
              <a:t>hierarchy</a:t>
            </a:r>
            <a:r>
              <a:rPr lang="nl-BE" sz="1400" dirty="0"/>
              <a:t>)</a:t>
            </a:r>
          </a:p>
          <a:p>
            <a:r>
              <a:rPr lang="nl-BE" sz="1600" dirty="0"/>
              <a:t>Open </a:t>
            </a:r>
            <a:r>
              <a:rPr lang="nl-BE" sz="1600" dirty="0" err="1"/>
              <a:t>method</a:t>
            </a:r>
            <a:r>
              <a:rPr lang="nl-BE" sz="1600" dirty="0"/>
              <a:t> of </a:t>
            </a:r>
            <a:r>
              <a:rPr lang="nl-BE" sz="1600" dirty="0" err="1"/>
              <a:t>coordination</a:t>
            </a:r>
            <a:endParaRPr lang="nl-BE" sz="1600" dirty="0"/>
          </a:p>
          <a:p>
            <a:pPr lvl="1"/>
            <a:r>
              <a:rPr lang="nl-BE" sz="1400" dirty="0"/>
              <a:t>Benchmarking, target setting, peer </a:t>
            </a:r>
            <a:r>
              <a:rPr lang="nl-BE" sz="1400" dirty="0" err="1"/>
              <a:t>reviewing</a:t>
            </a:r>
            <a:r>
              <a:rPr lang="nl-BE" sz="1400" dirty="0"/>
              <a:t> (market)</a:t>
            </a:r>
          </a:p>
          <a:p>
            <a:pPr lvl="1"/>
            <a:r>
              <a:rPr lang="nl-BE" sz="1400" dirty="0" err="1"/>
              <a:t>Linking</a:t>
            </a:r>
            <a:r>
              <a:rPr lang="nl-BE" sz="1400" dirty="0"/>
              <a:t> a </a:t>
            </a:r>
            <a:r>
              <a:rPr lang="nl-BE" sz="1400" dirty="0" err="1"/>
              <a:t>variety</a:t>
            </a:r>
            <a:r>
              <a:rPr lang="nl-BE" sz="1400" dirty="0"/>
              <a:t> of actors in joint </a:t>
            </a:r>
            <a:r>
              <a:rPr lang="nl-BE" sz="1400" dirty="0" err="1"/>
              <a:t>determination</a:t>
            </a:r>
            <a:r>
              <a:rPr lang="nl-BE" sz="1400" dirty="0"/>
              <a:t> of policy (</a:t>
            </a:r>
            <a:r>
              <a:rPr lang="nl-BE" sz="1400" dirty="0" err="1"/>
              <a:t>network</a:t>
            </a:r>
            <a:r>
              <a:rPr lang="nl-BE" sz="1400" dirty="0"/>
              <a:t>)</a:t>
            </a:r>
          </a:p>
          <a:p>
            <a:r>
              <a:rPr lang="nl-BE" sz="1600" dirty="0" err="1"/>
              <a:t>Self-regulation</a:t>
            </a:r>
            <a:r>
              <a:rPr lang="nl-BE" sz="1600" dirty="0"/>
              <a:t> / </a:t>
            </a:r>
            <a:r>
              <a:rPr lang="nl-BE" sz="1600" dirty="0" err="1"/>
              <a:t>organisation</a:t>
            </a:r>
            <a:r>
              <a:rPr lang="nl-BE" sz="1600" dirty="0"/>
              <a:t>:</a:t>
            </a:r>
          </a:p>
          <a:p>
            <a:pPr lvl="1"/>
            <a:r>
              <a:rPr lang="nl-BE" sz="1400" dirty="0" err="1"/>
              <a:t>Individual</a:t>
            </a:r>
            <a:r>
              <a:rPr lang="nl-BE" sz="1400" dirty="0"/>
              <a:t> </a:t>
            </a:r>
            <a:r>
              <a:rPr lang="nl-BE" sz="1400" dirty="0" err="1"/>
              <a:t>autonomy</a:t>
            </a:r>
            <a:r>
              <a:rPr lang="nl-BE" sz="1400" dirty="0"/>
              <a:t> (market)</a:t>
            </a:r>
          </a:p>
          <a:p>
            <a:pPr lvl="1"/>
            <a:r>
              <a:rPr lang="nl-BE" sz="1400" dirty="0" err="1"/>
              <a:t>Regulated</a:t>
            </a:r>
            <a:r>
              <a:rPr lang="nl-BE" sz="1400" dirty="0"/>
              <a:t> </a:t>
            </a:r>
            <a:r>
              <a:rPr lang="nl-BE" sz="1400" dirty="0" err="1"/>
              <a:t>self-regulation</a:t>
            </a:r>
            <a:r>
              <a:rPr lang="nl-BE" sz="1400" dirty="0"/>
              <a:t> (</a:t>
            </a:r>
            <a:r>
              <a:rPr lang="nl-BE" sz="1400" dirty="0" err="1"/>
              <a:t>hierarchy</a:t>
            </a:r>
            <a:r>
              <a:rPr lang="nl-BE" sz="1400" dirty="0"/>
              <a:t>)</a:t>
            </a:r>
          </a:p>
          <a:p>
            <a:pPr lvl="1"/>
            <a:r>
              <a:rPr lang="nl-BE" sz="1400" dirty="0" err="1"/>
              <a:t>Voluntary</a:t>
            </a:r>
            <a:r>
              <a:rPr lang="nl-BE" sz="1400" dirty="0"/>
              <a:t> cooperation </a:t>
            </a:r>
            <a:r>
              <a:rPr lang="nl-BE" sz="1400" dirty="0" err="1"/>
              <a:t>and</a:t>
            </a:r>
            <a:r>
              <a:rPr lang="nl-BE" sz="1400" dirty="0"/>
              <a:t> trust (</a:t>
            </a:r>
            <a:r>
              <a:rPr lang="nl-BE" sz="1400" dirty="0" err="1"/>
              <a:t>network</a:t>
            </a:r>
            <a:r>
              <a:rPr lang="nl-BE" sz="1400" dirty="0"/>
              <a:t>)</a:t>
            </a:r>
          </a:p>
          <a:p>
            <a:r>
              <a:rPr lang="nl-BE" sz="1600" dirty="0"/>
              <a:t>Bazaar/Wikipedia model:</a:t>
            </a:r>
          </a:p>
          <a:p>
            <a:pPr lvl="1"/>
            <a:r>
              <a:rPr lang="nl-BE" sz="1400" dirty="0"/>
              <a:t>Co-</a:t>
            </a:r>
            <a:r>
              <a:rPr lang="nl-BE" sz="1400" dirty="0" err="1"/>
              <a:t>creation</a:t>
            </a:r>
            <a:r>
              <a:rPr lang="nl-BE" sz="1400" dirty="0"/>
              <a:t> (</a:t>
            </a:r>
            <a:r>
              <a:rPr lang="nl-BE" sz="1400" dirty="0" err="1"/>
              <a:t>network</a:t>
            </a:r>
            <a:r>
              <a:rPr lang="nl-BE" sz="1400" dirty="0"/>
              <a:t>)</a:t>
            </a:r>
          </a:p>
          <a:p>
            <a:pPr lvl="1"/>
            <a:r>
              <a:rPr lang="nl-BE" sz="1400" dirty="0" err="1"/>
              <a:t>Individual</a:t>
            </a:r>
            <a:r>
              <a:rPr lang="nl-BE" sz="1400" dirty="0"/>
              <a:t> </a:t>
            </a:r>
            <a:r>
              <a:rPr lang="nl-BE" sz="1400" dirty="0" err="1"/>
              <a:t>autonomy</a:t>
            </a:r>
            <a:r>
              <a:rPr lang="nl-BE" sz="1400" dirty="0"/>
              <a:t> (market)</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79</a:t>
            </a:fld>
            <a:endParaRPr lang="en-US" dirty="0"/>
          </a:p>
        </p:txBody>
      </p:sp>
      <p:sp>
        <p:nvSpPr>
          <p:cNvPr id="5" name="Tekstvak 4"/>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34957662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47700" y="503238"/>
            <a:ext cx="8229600" cy="5076825"/>
          </a:xfrm>
        </p:spPr>
        <p:txBody>
          <a:bodyPr/>
          <a:lstStyle/>
          <a:p>
            <a:pPr marL="0" indent="0">
              <a:buNone/>
            </a:pPr>
            <a:r>
              <a:rPr lang="en-US" sz="2400" dirty="0"/>
              <a:t>account (v.) 1300, "to count, enumerate," from Old French </a:t>
            </a:r>
            <a:r>
              <a:rPr lang="en-US" sz="2400" dirty="0" err="1"/>
              <a:t>aconter</a:t>
            </a:r>
            <a:r>
              <a:rPr lang="en-US" sz="2400" dirty="0"/>
              <a:t> "to count, render account" (Modern French </a:t>
            </a:r>
            <a:r>
              <a:rPr lang="en-US" sz="2400" dirty="0" err="1"/>
              <a:t>conter</a:t>
            </a:r>
            <a:r>
              <a:rPr lang="en-US" sz="2400" dirty="0"/>
              <a:t>). Meaning "to reckon for money given or received, render a reckoning," from late 14c.; sense of "to explain" (c. 1710) is from notion of "answer for money held in trust." Transferred sense of "value" is from late 14c.</a:t>
            </a:r>
            <a:endParaRPr lang="nl-BE" sz="24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8</a:t>
            </a:fld>
            <a:endParaRPr lang="en-US" dirty="0"/>
          </a:p>
        </p:txBody>
      </p:sp>
      <p:sp>
        <p:nvSpPr>
          <p:cNvPr id="5" name="Toelichting met afgeronde rechthoek 4"/>
          <p:cNvSpPr/>
          <p:nvPr/>
        </p:nvSpPr>
        <p:spPr>
          <a:xfrm>
            <a:off x="1397000" y="3124200"/>
            <a:ext cx="6731000" cy="3009900"/>
          </a:xfrm>
          <a:prstGeom prst="wedgeRoundRectCallout">
            <a:avLst>
              <a:gd name="adj1" fmla="val -43097"/>
              <a:gd name="adj2" fmla="val -6028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3200" dirty="0" err="1"/>
              <a:t>Two</a:t>
            </a:r>
            <a:r>
              <a:rPr lang="nl-BE" sz="3200" dirty="0"/>
              <a:t> </a:t>
            </a:r>
            <a:r>
              <a:rPr lang="nl-BE" sz="3200" dirty="0" err="1"/>
              <a:t>parts</a:t>
            </a:r>
            <a:r>
              <a:rPr lang="nl-BE" sz="3200" dirty="0"/>
              <a:t>: </a:t>
            </a:r>
          </a:p>
          <a:p>
            <a:pPr algn="ctr"/>
            <a:r>
              <a:rPr lang="nl-BE" sz="3200" dirty="0"/>
              <a:t>a) </a:t>
            </a:r>
            <a:r>
              <a:rPr lang="nl-BE" sz="3200" dirty="0" err="1"/>
              <a:t>relational</a:t>
            </a:r>
            <a:r>
              <a:rPr lang="nl-BE" sz="3200" dirty="0"/>
              <a:t> (</a:t>
            </a:r>
            <a:r>
              <a:rPr lang="nl-BE" sz="3200" dirty="0" err="1"/>
              <a:t>from</a:t>
            </a:r>
            <a:r>
              <a:rPr lang="nl-BE" sz="3200" dirty="0"/>
              <a:t> </a:t>
            </a:r>
            <a:r>
              <a:rPr lang="nl-BE" sz="3200" dirty="0" err="1"/>
              <a:t>someone</a:t>
            </a:r>
            <a:r>
              <a:rPr lang="nl-BE" sz="3200" dirty="0"/>
              <a:t> </a:t>
            </a:r>
            <a:r>
              <a:rPr lang="nl-BE" sz="3200" dirty="0" err="1"/>
              <a:t>to</a:t>
            </a:r>
            <a:r>
              <a:rPr lang="nl-BE" sz="3200" dirty="0"/>
              <a:t> </a:t>
            </a:r>
            <a:r>
              <a:rPr lang="nl-BE" sz="3200" dirty="0" err="1"/>
              <a:t>someone</a:t>
            </a:r>
            <a:r>
              <a:rPr lang="nl-BE" sz="3200" dirty="0"/>
              <a:t>): </a:t>
            </a:r>
            <a:r>
              <a:rPr lang="nl-BE" sz="3200" dirty="0" err="1"/>
              <a:t>to</a:t>
            </a:r>
            <a:r>
              <a:rPr lang="nl-BE" sz="3200" dirty="0"/>
              <a:t> </a:t>
            </a:r>
            <a:r>
              <a:rPr lang="nl-BE" sz="3200" dirty="0" err="1"/>
              <a:t>whom</a:t>
            </a:r>
            <a:r>
              <a:rPr lang="nl-BE" sz="3200" dirty="0"/>
              <a:t>?</a:t>
            </a:r>
          </a:p>
          <a:p>
            <a:pPr algn="ctr"/>
            <a:r>
              <a:rPr lang="nl-BE" sz="3200" dirty="0"/>
              <a:t>b) </a:t>
            </a:r>
            <a:r>
              <a:rPr lang="nl-BE" sz="3200" dirty="0" err="1"/>
              <a:t>substance</a:t>
            </a:r>
            <a:r>
              <a:rPr lang="nl-BE" sz="3200" dirty="0"/>
              <a:t>: </a:t>
            </a:r>
            <a:r>
              <a:rPr lang="nl-BE" sz="3200" dirty="0" err="1"/>
              <a:t>something</a:t>
            </a:r>
            <a:r>
              <a:rPr lang="nl-BE" sz="3200" dirty="0"/>
              <a:t> of </a:t>
            </a:r>
            <a:r>
              <a:rPr lang="nl-BE" sz="3200" dirty="0" err="1"/>
              <a:t>value</a:t>
            </a:r>
            <a:r>
              <a:rPr lang="nl-BE" sz="3200" dirty="0"/>
              <a:t> is “</a:t>
            </a:r>
            <a:r>
              <a:rPr lang="nl-BE" sz="3200" dirty="0" err="1"/>
              <a:t>to</a:t>
            </a:r>
            <a:r>
              <a:rPr lang="nl-BE" sz="3200" dirty="0"/>
              <a:t> </a:t>
            </a:r>
            <a:r>
              <a:rPr lang="nl-BE" sz="3200" dirty="0" err="1"/>
              <a:t>be</a:t>
            </a:r>
            <a:r>
              <a:rPr lang="nl-BE" sz="3200" dirty="0"/>
              <a:t> </a:t>
            </a:r>
            <a:r>
              <a:rPr lang="nl-BE" sz="3200" dirty="0" err="1"/>
              <a:t>reckoned</a:t>
            </a:r>
            <a:r>
              <a:rPr lang="nl-BE" sz="3200" dirty="0"/>
              <a:t> </a:t>
            </a:r>
            <a:r>
              <a:rPr lang="nl-BE" sz="3200" dirty="0" err="1"/>
              <a:t>for</a:t>
            </a:r>
            <a:r>
              <a:rPr lang="nl-BE" sz="3200" dirty="0"/>
              <a:t>”: of </a:t>
            </a:r>
            <a:r>
              <a:rPr lang="nl-BE" sz="3200" dirty="0" err="1"/>
              <a:t>what</a:t>
            </a:r>
            <a:r>
              <a:rPr lang="nl-BE" sz="3200" dirty="0"/>
              <a:t>?</a:t>
            </a:r>
          </a:p>
        </p:txBody>
      </p:sp>
      <p:sp>
        <p:nvSpPr>
          <p:cNvPr id="6" name="Tekstvak 5"/>
          <p:cNvSpPr txBox="1"/>
          <p:nvPr/>
        </p:nvSpPr>
        <p:spPr>
          <a:xfrm>
            <a:off x="381000" y="6400800"/>
            <a:ext cx="4815742" cy="261610"/>
          </a:xfrm>
          <a:prstGeom prst="rect">
            <a:avLst/>
          </a:prstGeom>
          <a:noFill/>
        </p:spPr>
        <p:txBody>
          <a:bodyPr wrap="none" rtlCol="0">
            <a:spAutoFit/>
          </a:bodyPr>
          <a:lstStyle/>
          <a:p>
            <a:r>
              <a:rPr lang="nl-BE" sz="1100" dirty="0"/>
              <a:t>http://www.etymonline.com/index.php?term=account&amp;allowed_in_frame=0</a:t>
            </a:r>
          </a:p>
        </p:txBody>
      </p:sp>
    </p:spTree>
    <p:extLst>
      <p:ext uri="{BB962C8B-B14F-4D97-AF65-F5344CB8AC3E}">
        <p14:creationId xmlns="" xmlns:p14="http://schemas.microsoft.com/office/powerpoint/2010/main" val="9511705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dirty="0"/>
              <a:t>Meta-</a:t>
            </a:r>
            <a:r>
              <a:rPr lang="nl-BE" dirty="0" err="1"/>
              <a:t>governors</a:t>
            </a:r>
            <a:endParaRPr lang="nl-BE" dirty="0"/>
          </a:p>
        </p:txBody>
      </p:sp>
      <p:sp>
        <p:nvSpPr>
          <p:cNvPr id="3" name="Tijdelijke aanduiding voor inhoud 2"/>
          <p:cNvSpPr>
            <a:spLocks noGrp="1"/>
          </p:cNvSpPr>
          <p:nvPr>
            <p:ph idx="1"/>
          </p:nvPr>
        </p:nvSpPr>
        <p:spPr/>
        <p:txBody>
          <a:bodyPr>
            <a:normAutofit lnSpcReduction="10000"/>
          </a:bodyPr>
          <a:lstStyle/>
          <a:p>
            <a:r>
              <a:rPr lang="nl-BE" sz="2800" dirty="0"/>
              <a:t>Meta-</a:t>
            </a:r>
            <a:r>
              <a:rPr lang="nl-BE" sz="2800" dirty="0" err="1"/>
              <a:t>governors</a:t>
            </a:r>
            <a:r>
              <a:rPr lang="nl-BE" sz="2800" dirty="0"/>
              <a:t> </a:t>
            </a:r>
            <a:r>
              <a:rPr lang="nl-BE" sz="2800" dirty="0" err="1"/>
              <a:t>need</a:t>
            </a:r>
            <a:r>
              <a:rPr lang="nl-BE" sz="2800" dirty="0"/>
              <a:t> </a:t>
            </a:r>
            <a:r>
              <a:rPr lang="nl-BE" sz="2800" dirty="0" err="1"/>
              <a:t>to</a:t>
            </a:r>
            <a:r>
              <a:rPr lang="nl-BE" sz="2800" dirty="0"/>
              <a:t>:</a:t>
            </a:r>
          </a:p>
          <a:p>
            <a:pPr lvl="1"/>
            <a:r>
              <a:rPr lang="nl-BE" sz="2400" dirty="0"/>
              <a:t>Be </a:t>
            </a:r>
            <a:r>
              <a:rPr lang="nl-BE" sz="2400" dirty="0" err="1"/>
              <a:t>able</a:t>
            </a:r>
            <a:r>
              <a:rPr lang="nl-BE" sz="2400" dirty="0"/>
              <a:t> </a:t>
            </a:r>
            <a:r>
              <a:rPr lang="nl-BE" sz="2400" dirty="0" err="1"/>
              <a:t>to</a:t>
            </a:r>
            <a:r>
              <a:rPr lang="nl-BE" sz="2400" dirty="0"/>
              <a:t> “</a:t>
            </a:r>
            <a:r>
              <a:rPr lang="nl-BE" sz="2400" dirty="0" err="1"/>
              <a:t>see</a:t>
            </a:r>
            <a:r>
              <a:rPr lang="nl-BE" sz="2400" dirty="0"/>
              <a:t>” </a:t>
            </a:r>
            <a:r>
              <a:rPr lang="nl-BE" sz="2400" dirty="0" err="1"/>
              <a:t>hierarchy</a:t>
            </a:r>
            <a:r>
              <a:rPr lang="nl-BE" sz="2400" dirty="0"/>
              <a:t>, </a:t>
            </a:r>
            <a:r>
              <a:rPr lang="nl-BE" sz="2400" dirty="0" err="1"/>
              <a:t>networks</a:t>
            </a:r>
            <a:r>
              <a:rPr lang="nl-BE" sz="2400" dirty="0"/>
              <a:t> </a:t>
            </a:r>
            <a:r>
              <a:rPr lang="nl-BE" sz="2400" dirty="0" err="1"/>
              <a:t>and</a:t>
            </a:r>
            <a:r>
              <a:rPr lang="nl-BE" sz="2400" dirty="0"/>
              <a:t> market </a:t>
            </a:r>
            <a:r>
              <a:rPr lang="nl-BE" sz="2400" dirty="0" err="1"/>
              <a:t>elements</a:t>
            </a:r>
            <a:r>
              <a:rPr lang="nl-BE" sz="2400" dirty="0"/>
              <a:t> as building </a:t>
            </a:r>
            <a:r>
              <a:rPr lang="nl-BE" sz="2400" dirty="0" err="1"/>
              <a:t>stones</a:t>
            </a:r>
            <a:endParaRPr lang="nl-BE" sz="2400" dirty="0"/>
          </a:p>
          <a:p>
            <a:pPr lvl="1"/>
            <a:r>
              <a:rPr lang="nl-BE" sz="2400" dirty="0"/>
              <a:t>Understand </a:t>
            </a:r>
            <a:r>
              <a:rPr lang="nl-BE" sz="2400" dirty="0" err="1"/>
              <a:t>tensions</a:t>
            </a:r>
            <a:r>
              <a:rPr lang="nl-BE" sz="2400" dirty="0"/>
              <a:t> </a:t>
            </a:r>
            <a:r>
              <a:rPr lang="nl-BE" sz="2400" dirty="0" err="1"/>
              <a:t>and</a:t>
            </a:r>
            <a:r>
              <a:rPr lang="nl-BE" sz="2400" dirty="0"/>
              <a:t> </a:t>
            </a:r>
            <a:r>
              <a:rPr lang="nl-BE" sz="2400" dirty="0" err="1"/>
              <a:t>conflicts</a:t>
            </a:r>
            <a:r>
              <a:rPr lang="nl-BE" sz="2400" dirty="0"/>
              <a:t> </a:t>
            </a:r>
            <a:r>
              <a:rPr lang="nl-BE" sz="2400" dirty="0" err="1"/>
              <a:t>between</a:t>
            </a:r>
            <a:r>
              <a:rPr lang="nl-BE" sz="2400" dirty="0"/>
              <a:t> </a:t>
            </a:r>
            <a:r>
              <a:rPr lang="nl-BE" sz="2400" dirty="0" err="1"/>
              <a:t>them</a:t>
            </a:r>
            <a:r>
              <a:rPr lang="nl-BE" sz="2400" dirty="0"/>
              <a:t> (</a:t>
            </a:r>
            <a:r>
              <a:rPr lang="nl-BE" sz="2400" dirty="0" err="1"/>
              <a:t>resolve</a:t>
            </a:r>
            <a:r>
              <a:rPr lang="nl-BE" sz="2400" dirty="0"/>
              <a:t> </a:t>
            </a:r>
            <a:r>
              <a:rPr lang="nl-BE" sz="2400" dirty="0" err="1"/>
              <a:t>paradoxes</a:t>
            </a:r>
            <a:r>
              <a:rPr lang="nl-BE" sz="2400" dirty="0"/>
              <a:t> –</a:t>
            </a:r>
            <a:r>
              <a:rPr lang="nl-BE" sz="2400" dirty="0" err="1"/>
              <a:t>resolving</a:t>
            </a:r>
            <a:r>
              <a:rPr lang="nl-BE" sz="2400" dirty="0"/>
              <a:t> </a:t>
            </a:r>
            <a:r>
              <a:rPr lang="nl-BE" sz="2400" dirty="0" err="1"/>
              <a:t>apprent</a:t>
            </a:r>
            <a:r>
              <a:rPr lang="nl-BE" sz="2400" dirty="0"/>
              <a:t> </a:t>
            </a:r>
            <a:r>
              <a:rPr lang="nl-BE" sz="2400" dirty="0" err="1"/>
              <a:t>contradictions</a:t>
            </a:r>
            <a:r>
              <a:rPr lang="nl-BE" sz="2400" dirty="0"/>
              <a:t>- </a:t>
            </a:r>
            <a:r>
              <a:rPr lang="nl-BE" sz="2400" dirty="0" err="1"/>
              <a:t>and</a:t>
            </a:r>
            <a:r>
              <a:rPr lang="nl-BE" sz="2400" dirty="0"/>
              <a:t> dilemma’s –</a:t>
            </a:r>
            <a:r>
              <a:rPr lang="nl-BE" sz="2400" dirty="0" err="1"/>
              <a:t>choosing</a:t>
            </a:r>
            <a:r>
              <a:rPr lang="nl-BE" sz="2400" dirty="0"/>
              <a:t> </a:t>
            </a:r>
            <a:r>
              <a:rPr lang="nl-BE" sz="2400" dirty="0" err="1"/>
              <a:t>between</a:t>
            </a:r>
            <a:r>
              <a:rPr lang="nl-BE" sz="2400" dirty="0"/>
              <a:t> 2 </a:t>
            </a:r>
            <a:r>
              <a:rPr lang="nl-BE" sz="2400" dirty="0" err="1"/>
              <a:t>unsatisfactory</a:t>
            </a:r>
            <a:r>
              <a:rPr lang="nl-BE" sz="2400" dirty="0"/>
              <a:t> </a:t>
            </a:r>
            <a:r>
              <a:rPr lang="nl-BE" sz="2400" dirty="0" err="1"/>
              <a:t>situations</a:t>
            </a:r>
            <a:r>
              <a:rPr lang="nl-BE" sz="2400" dirty="0"/>
              <a:t>)</a:t>
            </a:r>
          </a:p>
          <a:p>
            <a:pPr lvl="1"/>
            <a:r>
              <a:rPr lang="nl-BE" sz="2400" dirty="0"/>
              <a:t>Design mixtures </a:t>
            </a:r>
            <a:r>
              <a:rPr lang="nl-BE" sz="2400" dirty="0" err="1"/>
              <a:t>that</a:t>
            </a:r>
            <a:r>
              <a:rPr lang="nl-BE" sz="2400" dirty="0"/>
              <a:t> </a:t>
            </a:r>
            <a:r>
              <a:rPr lang="nl-BE" sz="2400" dirty="0" err="1"/>
              <a:t>work</a:t>
            </a:r>
            <a:r>
              <a:rPr lang="nl-BE" sz="2400" dirty="0"/>
              <a:t> well in a </a:t>
            </a:r>
            <a:r>
              <a:rPr lang="nl-BE" sz="2400" dirty="0" err="1"/>
              <a:t>certain</a:t>
            </a:r>
            <a:r>
              <a:rPr lang="nl-BE" sz="2400" dirty="0"/>
              <a:t> context </a:t>
            </a:r>
            <a:r>
              <a:rPr lang="nl-BE" sz="2400" dirty="0" err="1"/>
              <a:t>and</a:t>
            </a:r>
            <a:r>
              <a:rPr lang="nl-BE" sz="2400" dirty="0"/>
              <a:t> switch </a:t>
            </a:r>
            <a:r>
              <a:rPr lang="nl-BE" sz="2400" dirty="0" err="1"/>
              <a:t>when</a:t>
            </a:r>
            <a:r>
              <a:rPr lang="nl-BE" sz="2400" dirty="0"/>
              <a:t> </a:t>
            </a:r>
            <a:r>
              <a:rPr lang="nl-BE" sz="2400" dirty="0" err="1"/>
              <a:t>needed</a:t>
            </a:r>
            <a:endParaRPr lang="nl-BE" sz="2400" dirty="0"/>
          </a:p>
          <a:p>
            <a:pPr lvl="1"/>
            <a:r>
              <a:rPr lang="nl-BE" sz="2400" dirty="0" err="1"/>
              <a:t>When</a:t>
            </a:r>
            <a:r>
              <a:rPr lang="nl-BE" sz="2400" dirty="0"/>
              <a:t> </a:t>
            </a:r>
            <a:r>
              <a:rPr lang="nl-BE" sz="2400" dirty="0" err="1"/>
              <a:t>they</a:t>
            </a:r>
            <a:r>
              <a:rPr lang="nl-BE" sz="2400" dirty="0"/>
              <a:t> are public administrators </a:t>
            </a:r>
            <a:r>
              <a:rPr lang="nl-BE" sz="2400" dirty="0" err="1"/>
              <a:t>they</a:t>
            </a:r>
            <a:r>
              <a:rPr lang="nl-BE" sz="2400" dirty="0"/>
              <a:t> </a:t>
            </a:r>
            <a:r>
              <a:rPr lang="nl-BE" sz="2400" dirty="0" err="1"/>
              <a:t>need</a:t>
            </a:r>
            <a:r>
              <a:rPr lang="nl-BE" sz="2400" dirty="0"/>
              <a:t> </a:t>
            </a:r>
            <a:r>
              <a:rPr lang="nl-BE" sz="2400" dirty="0" err="1"/>
              <a:t>to</a:t>
            </a:r>
            <a:r>
              <a:rPr lang="nl-BE" sz="2400" dirty="0"/>
              <a:t> </a:t>
            </a:r>
            <a:r>
              <a:rPr lang="nl-BE" sz="2400" dirty="0" err="1"/>
              <a:t>connect</a:t>
            </a:r>
            <a:r>
              <a:rPr lang="nl-BE" sz="2400" dirty="0"/>
              <a:t> </a:t>
            </a:r>
            <a:r>
              <a:rPr lang="nl-BE" sz="2400" dirty="0" err="1"/>
              <a:t>their</a:t>
            </a:r>
            <a:r>
              <a:rPr lang="nl-BE" sz="2400" dirty="0"/>
              <a:t> </a:t>
            </a:r>
            <a:r>
              <a:rPr lang="nl-BE" sz="2400" dirty="0" err="1"/>
              <a:t>work</a:t>
            </a:r>
            <a:r>
              <a:rPr lang="nl-BE" sz="2400" dirty="0"/>
              <a:t> </a:t>
            </a:r>
            <a:r>
              <a:rPr lang="nl-BE" sz="2400" dirty="0" err="1"/>
              <a:t>with</a:t>
            </a:r>
            <a:r>
              <a:rPr lang="nl-BE" sz="2400" dirty="0"/>
              <a:t> the </a:t>
            </a:r>
            <a:r>
              <a:rPr lang="nl-BE" sz="2400" dirty="0" err="1"/>
              <a:t>metagovernance</a:t>
            </a:r>
            <a:r>
              <a:rPr lang="nl-BE" sz="2400" dirty="0"/>
              <a:t> </a:t>
            </a:r>
            <a:r>
              <a:rPr lang="nl-BE" sz="2400" dirty="0" err="1"/>
              <a:t>tasks</a:t>
            </a:r>
            <a:r>
              <a:rPr lang="nl-BE" sz="2400" dirty="0"/>
              <a:t> of </a:t>
            </a:r>
            <a:r>
              <a:rPr lang="nl-BE" sz="2400" dirty="0" err="1"/>
              <a:t>politicians</a:t>
            </a:r>
            <a:endParaRPr lang="nl-BE" sz="2400" dirty="0"/>
          </a:p>
          <a:p>
            <a:pPr lvl="1"/>
            <a:r>
              <a:rPr lang="nl-BE" sz="2400" dirty="0" err="1"/>
              <a:t>Leadership</a:t>
            </a:r>
            <a:r>
              <a:rPr lang="nl-BE" sz="2400" dirty="0"/>
              <a:t> without </a:t>
            </a:r>
            <a:r>
              <a:rPr lang="nl-BE" sz="2400" dirty="0" err="1"/>
              <a:t>dominance</a:t>
            </a:r>
            <a:endParaRPr lang="nl-BE" sz="24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80</a:t>
            </a:fld>
            <a:endParaRPr lang="en-US" dirty="0"/>
          </a:p>
        </p:txBody>
      </p:sp>
      <p:sp>
        <p:nvSpPr>
          <p:cNvPr id="11" name="Tekstvak 10"/>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128916295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dirty="0"/>
              <a:t>Meta-</a:t>
            </a:r>
            <a:r>
              <a:rPr lang="nl-BE" dirty="0" err="1"/>
              <a:t>governors</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81</a:t>
            </a:fld>
            <a:endParaRPr lang="en-US" dirty="0"/>
          </a:p>
        </p:txBody>
      </p:sp>
      <p:sp>
        <p:nvSpPr>
          <p:cNvPr id="26" name="Tekstvak 25"/>
          <p:cNvSpPr txBox="1"/>
          <p:nvPr/>
        </p:nvSpPr>
        <p:spPr>
          <a:xfrm>
            <a:off x="1244600" y="5905500"/>
            <a:ext cx="2672526" cy="369332"/>
          </a:xfrm>
          <a:prstGeom prst="rect">
            <a:avLst/>
          </a:prstGeom>
          <a:noFill/>
        </p:spPr>
        <p:txBody>
          <a:bodyPr wrap="none" rtlCol="0">
            <a:spAutoFit/>
          </a:bodyPr>
          <a:lstStyle/>
          <a:p>
            <a:r>
              <a:rPr lang="nl-BE" dirty="0" err="1"/>
              <a:t>Meuleman</a:t>
            </a:r>
            <a:r>
              <a:rPr lang="nl-BE" dirty="0"/>
              <a:t>, 2008, p. 266</a:t>
            </a:r>
          </a:p>
        </p:txBody>
      </p:sp>
      <p:sp>
        <p:nvSpPr>
          <p:cNvPr id="5" name="Ovaal 4"/>
          <p:cNvSpPr/>
          <p:nvPr/>
        </p:nvSpPr>
        <p:spPr>
          <a:xfrm>
            <a:off x="3424048" y="1108304"/>
            <a:ext cx="2306210" cy="13979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err="1"/>
              <a:t>Discretion</a:t>
            </a:r>
            <a:endParaRPr lang="nl-BE" dirty="0"/>
          </a:p>
        </p:txBody>
      </p:sp>
      <p:sp>
        <p:nvSpPr>
          <p:cNvPr id="6" name="Ovaal 5"/>
          <p:cNvSpPr/>
          <p:nvPr/>
        </p:nvSpPr>
        <p:spPr>
          <a:xfrm>
            <a:off x="1404230" y="4050563"/>
            <a:ext cx="2306210" cy="13979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600" dirty="0" err="1"/>
              <a:t>Willingness</a:t>
            </a:r>
            <a:endParaRPr lang="nl-BE" sz="1600" dirty="0"/>
          </a:p>
        </p:txBody>
      </p:sp>
      <p:sp>
        <p:nvSpPr>
          <p:cNvPr id="7" name="Ovaal 6"/>
          <p:cNvSpPr/>
          <p:nvPr/>
        </p:nvSpPr>
        <p:spPr>
          <a:xfrm>
            <a:off x="6046796" y="4018052"/>
            <a:ext cx="2306210" cy="13979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err="1"/>
              <a:t>Capability</a:t>
            </a:r>
            <a:endParaRPr lang="nl-BE" dirty="0"/>
          </a:p>
        </p:txBody>
      </p:sp>
      <p:cxnSp>
        <p:nvCxnSpPr>
          <p:cNvPr id="9" name="Rechte verbindingslijn met pijl 8"/>
          <p:cNvCxnSpPr>
            <a:stCxn id="5" idx="3"/>
            <a:endCxn id="6" idx="0"/>
          </p:cNvCxnSpPr>
          <p:nvPr/>
        </p:nvCxnSpPr>
        <p:spPr>
          <a:xfrm flipH="1">
            <a:off x="2557335" y="2301554"/>
            <a:ext cx="1204449" cy="17490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Rechte verbindingslijn met pijl 10"/>
          <p:cNvCxnSpPr/>
          <p:nvPr/>
        </p:nvCxnSpPr>
        <p:spPr>
          <a:xfrm flipV="1">
            <a:off x="2888947" y="2457517"/>
            <a:ext cx="1085275" cy="15442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Rechte verbindingslijn met pijl 12"/>
          <p:cNvCxnSpPr>
            <a:endCxn id="7" idx="0"/>
          </p:cNvCxnSpPr>
          <p:nvPr/>
        </p:nvCxnSpPr>
        <p:spPr>
          <a:xfrm>
            <a:off x="5617208" y="2285298"/>
            <a:ext cx="1582693" cy="1732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p:cNvCxnSpPr/>
          <p:nvPr/>
        </p:nvCxnSpPr>
        <p:spPr>
          <a:xfrm flipH="1" flipV="1">
            <a:off x="5481549" y="2473772"/>
            <a:ext cx="1416887" cy="15442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p:cNvCxnSpPr/>
          <p:nvPr/>
        </p:nvCxnSpPr>
        <p:spPr>
          <a:xfrm>
            <a:off x="3807004" y="4733297"/>
            <a:ext cx="21267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Rechte verbindingslijn met pijl 19"/>
          <p:cNvCxnSpPr/>
          <p:nvPr/>
        </p:nvCxnSpPr>
        <p:spPr>
          <a:xfrm flipH="1">
            <a:off x="3807004" y="5025897"/>
            <a:ext cx="21267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kstvak 21"/>
          <p:cNvSpPr txBox="1"/>
          <p:nvPr/>
        </p:nvSpPr>
        <p:spPr>
          <a:xfrm>
            <a:off x="3479178" y="2945184"/>
            <a:ext cx="1989671" cy="584775"/>
          </a:xfrm>
          <a:prstGeom prst="rect">
            <a:avLst/>
          </a:prstGeom>
          <a:noFill/>
        </p:spPr>
        <p:txBody>
          <a:bodyPr wrap="square" rtlCol="0">
            <a:spAutoFit/>
          </a:bodyPr>
          <a:lstStyle/>
          <a:p>
            <a:r>
              <a:rPr lang="nl-BE" sz="1600" dirty="0" err="1"/>
              <a:t>Willing</a:t>
            </a:r>
            <a:r>
              <a:rPr lang="nl-BE" sz="1600" dirty="0"/>
              <a:t> </a:t>
            </a:r>
            <a:r>
              <a:rPr lang="nl-BE" sz="1600" dirty="0" err="1"/>
              <a:t>to</a:t>
            </a:r>
            <a:r>
              <a:rPr lang="nl-BE" sz="1600" dirty="0"/>
              <a:t> </a:t>
            </a:r>
            <a:r>
              <a:rPr lang="nl-BE" sz="1600" dirty="0" err="1"/>
              <a:t>be</a:t>
            </a:r>
            <a:r>
              <a:rPr lang="nl-BE" sz="1600" dirty="0"/>
              <a:t> </a:t>
            </a:r>
            <a:r>
              <a:rPr lang="nl-BE" sz="1600" dirty="0" err="1"/>
              <a:t>unorthodox</a:t>
            </a:r>
            <a:endParaRPr lang="nl-BE" sz="1600" dirty="0"/>
          </a:p>
        </p:txBody>
      </p:sp>
      <p:sp>
        <p:nvSpPr>
          <p:cNvPr id="23" name="Tekstvak 22"/>
          <p:cNvSpPr txBox="1"/>
          <p:nvPr/>
        </p:nvSpPr>
        <p:spPr>
          <a:xfrm>
            <a:off x="649861" y="2377198"/>
            <a:ext cx="2374039" cy="1323439"/>
          </a:xfrm>
          <a:prstGeom prst="rect">
            <a:avLst/>
          </a:prstGeom>
          <a:noFill/>
        </p:spPr>
        <p:txBody>
          <a:bodyPr wrap="square" rtlCol="0">
            <a:spAutoFit/>
          </a:bodyPr>
          <a:lstStyle/>
          <a:p>
            <a:r>
              <a:rPr lang="nl-BE" sz="1600" dirty="0" err="1"/>
              <a:t>Freedom</a:t>
            </a:r>
            <a:r>
              <a:rPr lang="nl-BE" sz="1600" dirty="0"/>
              <a:t> </a:t>
            </a:r>
            <a:r>
              <a:rPr lang="nl-BE" sz="1600" dirty="0" err="1"/>
              <a:t>to</a:t>
            </a:r>
            <a:r>
              <a:rPr lang="nl-BE" sz="1600" dirty="0"/>
              <a:t> act </a:t>
            </a:r>
            <a:r>
              <a:rPr lang="nl-BE" sz="1600" dirty="0" err="1"/>
              <a:t>according</a:t>
            </a:r>
            <a:r>
              <a:rPr lang="nl-BE" sz="1600" dirty="0"/>
              <a:t> </a:t>
            </a:r>
            <a:r>
              <a:rPr lang="nl-BE" sz="1600" dirty="0" err="1"/>
              <a:t>to</a:t>
            </a:r>
            <a:r>
              <a:rPr lang="nl-BE" sz="1600" dirty="0"/>
              <a:t> </a:t>
            </a:r>
            <a:r>
              <a:rPr lang="nl-BE" sz="1600" dirty="0" err="1"/>
              <a:t>what</a:t>
            </a:r>
            <a:r>
              <a:rPr lang="nl-BE" sz="1600" dirty="0"/>
              <a:t> </a:t>
            </a:r>
            <a:r>
              <a:rPr lang="nl-BE" sz="1600" dirty="0" err="1"/>
              <a:t>one</a:t>
            </a:r>
            <a:r>
              <a:rPr lang="nl-BE" sz="1600" dirty="0"/>
              <a:t> </a:t>
            </a:r>
            <a:r>
              <a:rPr lang="nl-BE" sz="1600" dirty="0" err="1"/>
              <a:t>deems</a:t>
            </a:r>
            <a:r>
              <a:rPr lang="nl-BE" sz="1600" dirty="0"/>
              <a:t> of </a:t>
            </a:r>
            <a:r>
              <a:rPr lang="nl-BE" sz="1600" dirty="0" err="1"/>
              <a:t>value</a:t>
            </a:r>
            <a:r>
              <a:rPr lang="nl-BE" sz="1600" dirty="0"/>
              <a:t>, </a:t>
            </a:r>
            <a:r>
              <a:rPr lang="nl-BE" sz="1600" dirty="0" err="1"/>
              <a:t>from</a:t>
            </a:r>
            <a:r>
              <a:rPr lang="nl-BE" sz="1600" dirty="0"/>
              <a:t> multiple stakeholder </a:t>
            </a:r>
            <a:r>
              <a:rPr lang="nl-BE" sz="1600" dirty="0" err="1"/>
              <a:t>perspectives</a:t>
            </a:r>
            <a:endParaRPr lang="nl-BE" sz="1600" dirty="0"/>
          </a:p>
        </p:txBody>
      </p:sp>
      <p:sp>
        <p:nvSpPr>
          <p:cNvPr id="24" name="Tekstvak 23"/>
          <p:cNvSpPr txBox="1"/>
          <p:nvPr/>
        </p:nvSpPr>
        <p:spPr>
          <a:xfrm>
            <a:off x="3672340" y="4241574"/>
            <a:ext cx="2698115" cy="338554"/>
          </a:xfrm>
          <a:prstGeom prst="rect">
            <a:avLst/>
          </a:prstGeom>
          <a:noFill/>
        </p:spPr>
        <p:txBody>
          <a:bodyPr wrap="square" rtlCol="0">
            <a:spAutoFit/>
          </a:bodyPr>
          <a:lstStyle/>
          <a:p>
            <a:r>
              <a:rPr lang="nl-BE" sz="1600" dirty="0"/>
              <a:t>Open </a:t>
            </a:r>
            <a:r>
              <a:rPr lang="nl-BE" sz="1600" dirty="0" err="1"/>
              <a:t>to</a:t>
            </a:r>
            <a:r>
              <a:rPr lang="nl-BE" sz="1600" dirty="0"/>
              <a:t> </a:t>
            </a:r>
            <a:r>
              <a:rPr lang="nl-BE" sz="1600" dirty="0" err="1"/>
              <a:t>reflexive</a:t>
            </a:r>
            <a:r>
              <a:rPr lang="nl-BE" sz="1600" dirty="0"/>
              <a:t> </a:t>
            </a:r>
            <a:r>
              <a:rPr lang="nl-BE" sz="1600" dirty="0" err="1"/>
              <a:t>learning</a:t>
            </a:r>
            <a:endParaRPr lang="nl-BE" sz="1600" dirty="0"/>
          </a:p>
        </p:txBody>
      </p:sp>
      <p:sp>
        <p:nvSpPr>
          <p:cNvPr id="25" name="Tekstvak 24"/>
          <p:cNvSpPr txBox="1"/>
          <p:nvPr/>
        </p:nvSpPr>
        <p:spPr>
          <a:xfrm>
            <a:off x="3710440" y="5042153"/>
            <a:ext cx="2698115" cy="584775"/>
          </a:xfrm>
          <a:prstGeom prst="rect">
            <a:avLst/>
          </a:prstGeom>
          <a:noFill/>
        </p:spPr>
        <p:txBody>
          <a:bodyPr wrap="square" rtlCol="0">
            <a:spAutoFit/>
          </a:bodyPr>
          <a:lstStyle/>
          <a:p>
            <a:r>
              <a:rPr lang="nl-BE" sz="1600" dirty="0"/>
              <a:t>Multi-</a:t>
            </a:r>
            <a:r>
              <a:rPr lang="nl-BE" sz="1600" dirty="0" err="1"/>
              <a:t>perspective</a:t>
            </a:r>
            <a:endParaRPr lang="nl-BE" sz="1600" dirty="0"/>
          </a:p>
          <a:p>
            <a:r>
              <a:rPr lang="nl-BE" sz="1600" dirty="0" err="1"/>
              <a:t>ability</a:t>
            </a:r>
            <a:endParaRPr lang="nl-BE" sz="1600" dirty="0"/>
          </a:p>
        </p:txBody>
      </p:sp>
      <p:sp>
        <p:nvSpPr>
          <p:cNvPr id="27" name="Tekstvak 26"/>
          <p:cNvSpPr txBox="1"/>
          <p:nvPr/>
        </p:nvSpPr>
        <p:spPr>
          <a:xfrm>
            <a:off x="4870376" y="3169634"/>
            <a:ext cx="1538180" cy="1077218"/>
          </a:xfrm>
          <a:prstGeom prst="rect">
            <a:avLst/>
          </a:prstGeom>
          <a:noFill/>
        </p:spPr>
        <p:txBody>
          <a:bodyPr wrap="square" rtlCol="0">
            <a:spAutoFit/>
          </a:bodyPr>
          <a:lstStyle/>
          <a:p>
            <a:r>
              <a:rPr lang="nl-BE" sz="1600" dirty="0"/>
              <a:t>Understanding </a:t>
            </a:r>
            <a:r>
              <a:rPr lang="nl-BE" sz="1600" dirty="0" err="1"/>
              <a:t>ambiguity</a:t>
            </a:r>
            <a:r>
              <a:rPr lang="nl-BE" sz="1600" dirty="0"/>
              <a:t> of </a:t>
            </a:r>
            <a:r>
              <a:rPr lang="nl-BE" sz="1600" dirty="0" err="1"/>
              <a:t>rules</a:t>
            </a:r>
            <a:r>
              <a:rPr lang="nl-BE" sz="1600" dirty="0"/>
              <a:t> as opportunity</a:t>
            </a:r>
          </a:p>
        </p:txBody>
      </p:sp>
      <p:sp>
        <p:nvSpPr>
          <p:cNvPr id="29" name="Tekstvak 28"/>
          <p:cNvSpPr txBox="1"/>
          <p:nvPr/>
        </p:nvSpPr>
        <p:spPr>
          <a:xfrm>
            <a:off x="6510154" y="2300537"/>
            <a:ext cx="1538180" cy="1077218"/>
          </a:xfrm>
          <a:prstGeom prst="rect">
            <a:avLst/>
          </a:prstGeom>
          <a:noFill/>
        </p:spPr>
        <p:txBody>
          <a:bodyPr wrap="square" rtlCol="0">
            <a:spAutoFit/>
          </a:bodyPr>
          <a:lstStyle/>
          <a:p>
            <a:r>
              <a:rPr lang="nl-BE" sz="1600" dirty="0" err="1"/>
              <a:t>Decide</a:t>
            </a:r>
            <a:r>
              <a:rPr lang="nl-BE" sz="1600" dirty="0"/>
              <a:t> </a:t>
            </a:r>
            <a:r>
              <a:rPr lang="nl-BE" sz="1600" dirty="0" err="1"/>
              <a:t>for</a:t>
            </a:r>
            <a:r>
              <a:rPr lang="nl-BE" sz="1600" dirty="0"/>
              <a:t> </a:t>
            </a:r>
            <a:r>
              <a:rPr lang="nl-BE" sz="1600" dirty="0" err="1"/>
              <a:t>innovative</a:t>
            </a:r>
            <a:r>
              <a:rPr lang="nl-BE" sz="1600" dirty="0"/>
              <a:t> </a:t>
            </a:r>
            <a:r>
              <a:rPr lang="nl-BE" sz="1600" dirty="0" err="1"/>
              <a:t>learning</a:t>
            </a:r>
            <a:r>
              <a:rPr lang="nl-BE" sz="1600" dirty="0"/>
              <a:t> </a:t>
            </a:r>
            <a:r>
              <a:rPr lang="nl-BE" sz="1600" dirty="0" err="1"/>
              <a:t>experiences</a:t>
            </a:r>
            <a:endParaRPr lang="nl-BE" sz="1600" dirty="0"/>
          </a:p>
        </p:txBody>
      </p:sp>
    </p:spTree>
    <p:extLst>
      <p:ext uri="{BB962C8B-B14F-4D97-AF65-F5344CB8AC3E}">
        <p14:creationId xmlns="" xmlns:p14="http://schemas.microsoft.com/office/powerpoint/2010/main" val="246483280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a:t>Supporting meta-governors</a:t>
            </a:r>
            <a:endParaRPr lang="nl-BE" dirty="0"/>
          </a:p>
        </p:txBody>
      </p:sp>
      <p:sp>
        <p:nvSpPr>
          <p:cNvPr id="3" name="Tijdelijke aanduiding voor inhoud 2"/>
          <p:cNvSpPr>
            <a:spLocks noGrp="1"/>
          </p:cNvSpPr>
          <p:nvPr>
            <p:ph idx="1"/>
          </p:nvPr>
        </p:nvSpPr>
        <p:spPr/>
        <p:txBody>
          <a:bodyPr>
            <a:normAutofit lnSpcReduction="10000"/>
          </a:bodyPr>
          <a:lstStyle/>
          <a:p>
            <a:r>
              <a:rPr lang="nl-BE" sz="2800" dirty="0" err="1"/>
              <a:t>Increase</a:t>
            </a:r>
            <a:r>
              <a:rPr lang="nl-BE" sz="2800" dirty="0"/>
              <a:t>:</a:t>
            </a:r>
          </a:p>
          <a:p>
            <a:pPr lvl="1"/>
            <a:r>
              <a:rPr lang="nl-BE" sz="2400" dirty="0"/>
              <a:t>I. </a:t>
            </a:r>
            <a:r>
              <a:rPr lang="nl-BE" sz="2400" dirty="0" err="1"/>
              <a:t>Willingness</a:t>
            </a:r>
            <a:r>
              <a:rPr lang="nl-BE" sz="2400" dirty="0"/>
              <a:t>:</a:t>
            </a:r>
          </a:p>
          <a:p>
            <a:pPr lvl="2"/>
            <a:r>
              <a:rPr lang="nl-BE" sz="2000" dirty="0"/>
              <a:t>Select the right </a:t>
            </a:r>
            <a:r>
              <a:rPr lang="nl-BE" sz="2000" dirty="0" err="1"/>
              <a:t>people</a:t>
            </a:r>
            <a:r>
              <a:rPr lang="nl-BE" sz="2000" dirty="0"/>
              <a:t> </a:t>
            </a:r>
            <a:r>
              <a:rPr lang="nl-BE" sz="2000" dirty="0" err="1"/>
              <a:t>who</a:t>
            </a:r>
            <a:r>
              <a:rPr lang="nl-BE" sz="2000" dirty="0"/>
              <a:t> are </a:t>
            </a:r>
            <a:r>
              <a:rPr lang="nl-BE" sz="2000" dirty="0" err="1"/>
              <a:t>willing</a:t>
            </a:r>
            <a:endParaRPr lang="nl-BE" sz="2000" dirty="0"/>
          </a:p>
          <a:p>
            <a:pPr lvl="2"/>
            <a:r>
              <a:rPr lang="nl-BE" sz="2000" dirty="0" err="1"/>
              <a:t>Reward</a:t>
            </a:r>
            <a:r>
              <a:rPr lang="nl-BE" sz="2000" dirty="0"/>
              <a:t> </a:t>
            </a:r>
            <a:r>
              <a:rPr lang="nl-BE" sz="2000" dirty="0" err="1"/>
              <a:t>reflexive</a:t>
            </a:r>
            <a:r>
              <a:rPr lang="nl-BE" sz="2000" dirty="0"/>
              <a:t> attitudes</a:t>
            </a:r>
          </a:p>
          <a:p>
            <a:pPr lvl="2"/>
            <a:r>
              <a:rPr lang="nl-BE" sz="2000" dirty="0"/>
              <a:t>Make shared </a:t>
            </a:r>
            <a:r>
              <a:rPr lang="nl-BE" sz="2000" dirty="0" err="1"/>
              <a:t>objective</a:t>
            </a:r>
            <a:r>
              <a:rPr lang="nl-BE" sz="2000" dirty="0"/>
              <a:t> of policy </a:t>
            </a:r>
            <a:r>
              <a:rPr lang="nl-BE" sz="2000" dirty="0" err="1"/>
              <a:t>process</a:t>
            </a:r>
            <a:r>
              <a:rPr lang="nl-BE" sz="2000" dirty="0"/>
              <a:t> </a:t>
            </a:r>
            <a:r>
              <a:rPr lang="nl-BE" sz="2000" dirty="0" err="1"/>
              <a:t>clear</a:t>
            </a:r>
            <a:r>
              <a:rPr lang="nl-BE" sz="2000" dirty="0"/>
              <a:t> </a:t>
            </a:r>
          </a:p>
          <a:p>
            <a:pPr lvl="1"/>
            <a:r>
              <a:rPr lang="nl-BE" sz="2400" dirty="0"/>
              <a:t>II. </a:t>
            </a:r>
            <a:r>
              <a:rPr lang="nl-BE" sz="2400" dirty="0" err="1"/>
              <a:t>Discretion</a:t>
            </a:r>
            <a:r>
              <a:rPr lang="nl-BE" sz="2400" dirty="0"/>
              <a:t>: </a:t>
            </a:r>
            <a:r>
              <a:rPr lang="nl-BE" sz="2400" dirty="0" err="1"/>
              <a:t>jump</a:t>
            </a:r>
            <a:r>
              <a:rPr lang="nl-BE" sz="2400" dirty="0"/>
              <a:t> </a:t>
            </a:r>
            <a:r>
              <a:rPr lang="nl-BE" sz="2400" dirty="0" err="1"/>
              <a:t>into</a:t>
            </a:r>
            <a:r>
              <a:rPr lang="nl-BE" sz="2400" dirty="0"/>
              <a:t> the </a:t>
            </a:r>
            <a:r>
              <a:rPr lang="nl-BE" sz="2400" dirty="0" err="1"/>
              <a:t>grey</a:t>
            </a:r>
            <a:r>
              <a:rPr lang="nl-BE" sz="2400" dirty="0"/>
              <a:t> zone of </a:t>
            </a:r>
            <a:r>
              <a:rPr lang="nl-BE" sz="2400" dirty="0" err="1"/>
              <a:t>discretion</a:t>
            </a:r>
            <a:r>
              <a:rPr lang="nl-BE" sz="2400" dirty="0"/>
              <a:t> </a:t>
            </a:r>
            <a:r>
              <a:rPr lang="nl-BE" sz="2400" dirty="0" err="1"/>
              <a:t>because</a:t>
            </a:r>
            <a:r>
              <a:rPr lang="nl-BE" sz="2400" dirty="0"/>
              <a:t> of the </a:t>
            </a:r>
            <a:r>
              <a:rPr lang="nl-BE" sz="2400" dirty="0" err="1"/>
              <a:t>opportunities</a:t>
            </a:r>
            <a:r>
              <a:rPr lang="nl-BE" sz="2400" dirty="0"/>
              <a:t>, </a:t>
            </a:r>
            <a:r>
              <a:rPr lang="nl-BE" sz="2400" dirty="0" err="1"/>
              <a:t>rather</a:t>
            </a:r>
            <a:r>
              <a:rPr lang="nl-BE" sz="2400" dirty="0"/>
              <a:t> </a:t>
            </a:r>
            <a:r>
              <a:rPr lang="nl-BE" sz="2400" dirty="0" err="1"/>
              <a:t>than</a:t>
            </a:r>
            <a:r>
              <a:rPr lang="nl-BE" sz="2400" dirty="0"/>
              <a:t> run </a:t>
            </a:r>
            <a:r>
              <a:rPr lang="nl-BE" sz="2400" dirty="0" err="1"/>
              <a:t>away</a:t>
            </a:r>
            <a:r>
              <a:rPr lang="nl-BE" sz="2400" dirty="0"/>
              <a:t> </a:t>
            </a:r>
            <a:r>
              <a:rPr lang="nl-BE" sz="2400" dirty="0" err="1"/>
              <a:t>from</a:t>
            </a:r>
            <a:r>
              <a:rPr lang="nl-BE" sz="2400" dirty="0"/>
              <a:t> </a:t>
            </a:r>
            <a:r>
              <a:rPr lang="nl-BE" sz="2400" dirty="0" err="1"/>
              <a:t>it</a:t>
            </a:r>
            <a:r>
              <a:rPr lang="nl-BE" sz="2400" dirty="0"/>
              <a:t> </a:t>
            </a:r>
            <a:r>
              <a:rPr lang="nl-BE" sz="2400" dirty="0" err="1"/>
              <a:t>due</a:t>
            </a:r>
            <a:r>
              <a:rPr lang="nl-BE" sz="2400" dirty="0"/>
              <a:t> </a:t>
            </a:r>
            <a:r>
              <a:rPr lang="nl-BE" sz="2400" dirty="0" err="1"/>
              <a:t>to</a:t>
            </a:r>
            <a:r>
              <a:rPr lang="nl-BE" sz="2400" dirty="0"/>
              <a:t> </a:t>
            </a:r>
            <a:r>
              <a:rPr lang="nl-BE" sz="2400" dirty="0" err="1"/>
              <a:t>fear</a:t>
            </a:r>
            <a:endParaRPr lang="nl-BE" sz="2400" dirty="0"/>
          </a:p>
          <a:p>
            <a:pPr lvl="2"/>
            <a:r>
              <a:rPr lang="nl-BE" sz="2000" dirty="0" err="1"/>
              <a:t>Create</a:t>
            </a:r>
            <a:r>
              <a:rPr lang="nl-BE" sz="2000" dirty="0"/>
              <a:t> short cuts in the </a:t>
            </a:r>
            <a:r>
              <a:rPr lang="nl-BE" sz="2000" dirty="0" err="1"/>
              <a:t>organisation</a:t>
            </a:r>
            <a:r>
              <a:rPr lang="nl-BE" sz="2000" dirty="0"/>
              <a:t> (e.g. direct </a:t>
            </a:r>
            <a:r>
              <a:rPr lang="nl-BE" sz="2000" dirty="0" err="1"/>
              <a:t>lines</a:t>
            </a:r>
            <a:r>
              <a:rPr lang="nl-BE" sz="2000" dirty="0"/>
              <a:t> </a:t>
            </a:r>
            <a:r>
              <a:rPr lang="nl-BE" sz="2000" dirty="0" err="1"/>
              <a:t>to</a:t>
            </a:r>
            <a:r>
              <a:rPr lang="nl-BE" sz="2000" dirty="0"/>
              <a:t> senior management)</a:t>
            </a:r>
          </a:p>
          <a:p>
            <a:pPr lvl="2"/>
            <a:r>
              <a:rPr lang="nl-BE" sz="2000" dirty="0" err="1"/>
              <a:t>Give</a:t>
            </a:r>
            <a:r>
              <a:rPr lang="nl-BE" sz="2000" dirty="0"/>
              <a:t> trust </a:t>
            </a:r>
            <a:r>
              <a:rPr lang="nl-BE" sz="2000" dirty="0" err="1"/>
              <a:t>to</a:t>
            </a:r>
            <a:r>
              <a:rPr lang="nl-BE" sz="2000" dirty="0"/>
              <a:t> managers </a:t>
            </a:r>
            <a:r>
              <a:rPr lang="nl-BE" sz="2000" dirty="0" err="1"/>
              <a:t>that</a:t>
            </a:r>
            <a:r>
              <a:rPr lang="nl-BE" sz="2000" dirty="0"/>
              <a:t> </a:t>
            </a:r>
            <a:r>
              <a:rPr lang="nl-BE" sz="2000" dirty="0" err="1"/>
              <a:t>they</a:t>
            </a:r>
            <a:r>
              <a:rPr lang="nl-BE" sz="2000" dirty="0"/>
              <a:t> </a:t>
            </a:r>
            <a:r>
              <a:rPr lang="nl-BE" sz="2000" dirty="0" err="1"/>
              <a:t>will</a:t>
            </a:r>
            <a:r>
              <a:rPr lang="nl-BE" sz="2000" dirty="0"/>
              <a:t> </a:t>
            </a:r>
            <a:r>
              <a:rPr lang="nl-BE" sz="2000" dirty="0" err="1"/>
              <a:t>not</a:t>
            </a:r>
            <a:r>
              <a:rPr lang="nl-BE" sz="2000" dirty="0"/>
              <a:t> cross sound </a:t>
            </a:r>
            <a:r>
              <a:rPr lang="nl-BE" sz="2000" dirty="0" err="1"/>
              <a:t>lines</a:t>
            </a:r>
            <a:r>
              <a:rPr lang="nl-BE" sz="2000" dirty="0"/>
              <a:t> of accountability </a:t>
            </a:r>
            <a:r>
              <a:rPr lang="nl-BE" sz="2000" dirty="0" err="1"/>
              <a:t>and</a:t>
            </a:r>
            <a:r>
              <a:rPr lang="nl-BE" sz="2000" dirty="0"/>
              <a:t> </a:t>
            </a:r>
            <a:r>
              <a:rPr lang="nl-BE" sz="2000" dirty="0" err="1"/>
              <a:t>legitimacy</a:t>
            </a:r>
            <a:r>
              <a:rPr lang="nl-BE" sz="2000" dirty="0"/>
              <a:t> </a:t>
            </a:r>
            <a:r>
              <a:rPr lang="nl-BE" sz="2000" dirty="0" err="1"/>
              <a:t>and</a:t>
            </a:r>
            <a:r>
              <a:rPr lang="nl-BE" sz="2000" dirty="0"/>
              <a:t> </a:t>
            </a:r>
            <a:r>
              <a:rPr lang="nl-BE" sz="2000" dirty="0" err="1"/>
              <a:t>consider</a:t>
            </a:r>
            <a:r>
              <a:rPr lang="nl-BE" sz="2000" dirty="0"/>
              <a:t> </a:t>
            </a:r>
            <a:r>
              <a:rPr lang="nl-BE" sz="2000" dirty="0" err="1"/>
              <a:t>mistakes</a:t>
            </a:r>
            <a:r>
              <a:rPr lang="nl-BE" sz="2000" dirty="0"/>
              <a:t> as investment in </a:t>
            </a:r>
            <a:r>
              <a:rPr lang="nl-BE" sz="2000" dirty="0" err="1"/>
              <a:t>learning</a:t>
            </a:r>
            <a:endParaRPr lang="nl-BE" sz="20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82</a:t>
            </a:fld>
            <a:endParaRPr lang="en-US" dirty="0"/>
          </a:p>
        </p:txBody>
      </p:sp>
      <p:sp>
        <p:nvSpPr>
          <p:cNvPr id="8" name="Tekstvak 7"/>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21435879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a:t>Supporting meta-governors</a:t>
            </a:r>
            <a:endParaRPr lang="nl-BE" dirty="0"/>
          </a:p>
        </p:txBody>
      </p:sp>
      <p:sp>
        <p:nvSpPr>
          <p:cNvPr id="3" name="Tijdelijke aanduiding voor inhoud 2"/>
          <p:cNvSpPr>
            <a:spLocks noGrp="1"/>
          </p:cNvSpPr>
          <p:nvPr>
            <p:ph idx="1"/>
          </p:nvPr>
        </p:nvSpPr>
        <p:spPr/>
        <p:txBody>
          <a:bodyPr>
            <a:normAutofit lnSpcReduction="10000"/>
          </a:bodyPr>
          <a:lstStyle/>
          <a:p>
            <a:pPr lvl="2">
              <a:lnSpc>
                <a:spcPct val="200000"/>
              </a:lnSpc>
            </a:pPr>
            <a:r>
              <a:rPr lang="nl-BE" sz="2000" dirty="0" err="1"/>
              <a:t>Inform</a:t>
            </a:r>
            <a:r>
              <a:rPr lang="nl-BE" sz="2000" dirty="0"/>
              <a:t> “</a:t>
            </a:r>
            <a:r>
              <a:rPr lang="nl-BE" sz="2000" dirty="0" err="1"/>
              <a:t>hierarchical</a:t>
            </a:r>
            <a:r>
              <a:rPr lang="nl-BE" sz="2000" dirty="0"/>
              <a:t>” units </a:t>
            </a:r>
            <a:r>
              <a:rPr lang="nl-BE" sz="2000" dirty="0" err="1"/>
              <a:t>such</a:t>
            </a:r>
            <a:r>
              <a:rPr lang="nl-BE" sz="2000" dirty="0"/>
              <a:t> as </a:t>
            </a:r>
            <a:r>
              <a:rPr lang="nl-BE" sz="2000" dirty="0" err="1"/>
              <a:t>legal</a:t>
            </a:r>
            <a:r>
              <a:rPr lang="nl-BE" sz="2000" dirty="0"/>
              <a:t>, </a:t>
            </a:r>
            <a:r>
              <a:rPr lang="nl-BE" sz="2000" dirty="0" err="1"/>
              <a:t>finance</a:t>
            </a:r>
            <a:r>
              <a:rPr lang="nl-BE" sz="2000" dirty="0"/>
              <a:t>, HRM of the level of </a:t>
            </a:r>
            <a:r>
              <a:rPr lang="nl-BE" sz="2000" dirty="0" err="1"/>
              <a:t>discretion</a:t>
            </a:r>
            <a:r>
              <a:rPr lang="nl-BE" sz="2000" dirty="0"/>
              <a:t> </a:t>
            </a:r>
            <a:r>
              <a:rPr lang="nl-BE" sz="2000" dirty="0" err="1"/>
              <a:t>given</a:t>
            </a:r>
            <a:r>
              <a:rPr lang="nl-BE" sz="2000" dirty="0"/>
              <a:t> </a:t>
            </a:r>
            <a:r>
              <a:rPr lang="nl-BE" sz="2000" dirty="0" err="1"/>
              <a:t>to</a:t>
            </a:r>
            <a:r>
              <a:rPr lang="nl-BE" sz="2000" dirty="0"/>
              <a:t> a manager</a:t>
            </a:r>
          </a:p>
          <a:p>
            <a:pPr lvl="2">
              <a:lnSpc>
                <a:spcPct val="200000"/>
              </a:lnSpc>
            </a:pPr>
            <a:r>
              <a:rPr lang="nl-BE" sz="2000" dirty="0" err="1"/>
              <a:t>Allow</a:t>
            </a:r>
            <a:r>
              <a:rPr lang="nl-BE" sz="2000" dirty="0"/>
              <a:t> </a:t>
            </a:r>
            <a:r>
              <a:rPr lang="nl-BE" sz="2000" dirty="0" err="1"/>
              <a:t>flexible</a:t>
            </a:r>
            <a:r>
              <a:rPr lang="nl-BE" sz="2000" dirty="0"/>
              <a:t> </a:t>
            </a:r>
            <a:r>
              <a:rPr lang="nl-BE" sz="2000" dirty="0" err="1"/>
              <a:t>use</a:t>
            </a:r>
            <a:r>
              <a:rPr lang="nl-BE" sz="2000" dirty="0"/>
              <a:t> of budgets (e.g. multiplier money </a:t>
            </a:r>
            <a:r>
              <a:rPr lang="nl-BE" sz="2000" dirty="0" err="1"/>
              <a:t>to</a:t>
            </a:r>
            <a:r>
              <a:rPr lang="nl-BE" sz="2000" dirty="0"/>
              <a:t> break deadlocks)</a:t>
            </a:r>
          </a:p>
          <a:p>
            <a:pPr lvl="2">
              <a:lnSpc>
                <a:spcPct val="200000"/>
              </a:lnSpc>
            </a:pPr>
            <a:r>
              <a:rPr lang="nl-BE" sz="2000" dirty="0" err="1"/>
              <a:t>Internal</a:t>
            </a:r>
            <a:r>
              <a:rPr lang="nl-BE" sz="2000" dirty="0"/>
              <a:t> code </a:t>
            </a:r>
            <a:r>
              <a:rPr lang="nl-BE" sz="2000" dirty="0" err="1"/>
              <a:t>for</a:t>
            </a:r>
            <a:r>
              <a:rPr lang="nl-BE" sz="2000" dirty="0"/>
              <a:t> </a:t>
            </a:r>
            <a:r>
              <a:rPr lang="nl-BE" sz="2000" dirty="0" err="1"/>
              <a:t>dealing</a:t>
            </a:r>
            <a:r>
              <a:rPr lang="nl-BE" sz="2000" dirty="0"/>
              <a:t> </a:t>
            </a:r>
            <a:r>
              <a:rPr lang="nl-BE" sz="2000" dirty="0" err="1"/>
              <a:t>with</a:t>
            </a:r>
            <a:r>
              <a:rPr lang="nl-BE" sz="2000" dirty="0"/>
              <a:t> </a:t>
            </a:r>
            <a:r>
              <a:rPr lang="nl-BE" sz="2000" dirty="0" err="1"/>
              <a:t>external</a:t>
            </a:r>
            <a:r>
              <a:rPr lang="nl-BE" sz="2000" dirty="0"/>
              <a:t> actors, </a:t>
            </a:r>
            <a:r>
              <a:rPr lang="nl-BE" sz="2000" dirty="0" err="1"/>
              <a:t>especially</a:t>
            </a:r>
            <a:r>
              <a:rPr lang="nl-BE" sz="2000" dirty="0"/>
              <a:t> </a:t>
            </a:r>
            <a:r>
              <a:rPr lang="nl-BE" sz="2000" dirty="0" err="1"/>
              <a:t>regarding</a:t>
            </a:r>
            <a:r>
              <a:rPr lang="nl-BE" sz="2000" dirty="0"/>
              <a:t> making </a:t>
            </a:r>
            <a:r>
              <a:rPr lang="nl-BE" sz="2000" dirty="0" err="1"/>
              <a:t>agreements</a:t>
            </a:r>
            <a:endParaRPr lang="nl-BE" sz="2000" dirty="0"/>
          </a:p>
          <a:p>
            <a:pPr lvl="2">
              <a:lnSpc>
                <a:spcPct val="200000"/>
              </a:lnSpc>
            </a:pPr>
            <a:r>
              <a:rPr lang="nl-BE" sz="2000" dirty="0"/>
              <a:t>Make </a:t>
            </a:r>
            <a:r>
              <a:rPr lang="nl-BE" sz="2000" dirty="0" err="1"/>
              <a:t>clear</a:t>
            </a:r>
            <a:r>
              <a:rPr lang="nl-BE" sz="2000" dirty="0"/>
              <a:t> </a:t>
            </a:r>
            <a:r>
              <a:rPr lang="nl-BE" sz="2000" dirty="0" err="1"/>
              <a:t>what</a:t>
            </a:r>
            <a:r>
              <a:rPr lang="nl-BE" sz="2000" dirty="0"/>
              <a:t> </a:t>
            </a:r>
            <a:r>
              <a:rPr lang="nl-BE" sz="2000" dirty="0" err="1"/>
              <a:t>exactly</a:t>
            </a:r>
            <a:r>
              <a:rPr lang="nl-BE" sz="2000" dirty="0"/>
              <a:t> must </a:t>
            </a:r>
            <a:r>
              <a:rPr lang="nl-BE" sz="2000" dirty="0" err="1"/>
              <a:t>be</a:t>
            </a:r>
            <a:r>
              <a:rPr lang="nl-BE" sz="2000" dirty="0"/>
              <a:t> </a:t>
            </a:r>
            <a:r>
              <a:rPr lang="nl-BE" sz="2000" dirty="0" err="1"/>
              <a:t>decided</a:t>
            </a:r>
            <a:r>
              <a:rPr lang="nl-BE" sz="2000" dirty="0"/>
              <a:t> </a:t>
            </a:r>
            <a:r>
              <a:rPr lang="nl-BE" sz="2000" dirty="0" err="1"/>
              <a:t>by</a:t>
            </a:r>
            <a:r>
              <a:rPr lang="nl-BE" sz="2000" dirty="0"/>
              <a:t> </a:t>
            </a:r>
            <a:r>
              <a:rPr lang="nl-BE" sz="2000" dirty="0" err="1"/>
              <a:t>politicians</a:t>
            </a:r>
            <a:r>
              <a:rPr lang="nl-BE" sz="2000" dirty="0"/>
              <a:t> </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83</a:t>
            </a:fld>
            <a:endParaRPr lang="en-US" dirty="0"/>
          </a:p>
        </p:txBody>
      </p:sp>
      <p:sp>
        <p:nvSpPr>
          <p:cNvPr id="8" name="Tekstvak 7"/>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37755706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el 1"/>
          <p:cNvSpPr>
            <a:spLocks noGrp="1"/>
          </p:cNvSpPr>
          <p:nvPr>
            <p:ph type="title"/>
          </p:nvPr>
        </p:nvSpPr>
        <p:spPr>
          <a:xfrm>
            <a:off x="590550" y="304800"/>
            <a:ext cx="8229600" cy="738188"/>
          </a:xfrm>
        </p:spPr>
        <p:txBody>
          <a:bodyPr>
            <a:normAutofit fontScale="90000"/>
          </a:bodyPr>
          <a:lstStyle/>
          <a:p>
            <a:r>
              <a:rPr lang="nl-BE"/>
              <a:t>Accountability for what?</a:t>
            </a:r>
          </a:p>
        </p:txBody>
      </p:sp>
      <p:pic>
        <p:nvPicPr>
          <p:cNvPr id="44035" name="Picture 3" descr="d:\gebruikersgegevens\wauterbe\Bureaublad\7024_strip.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650" y="2205038"/>
            <a:ext cx="7713663" cy="240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jdelijke aanduiding voor dianummer 1"/>
          <p:cNvSpPr>
            <a:spLocks noGrp="1"/>
          </p:cNvSpPr>
          <p:nvPr>
            <p:ph type="sldNum" sz="quarter" idx="11"/>
          </p:nvPr>
        </p:nvSpPr>
        <p:spPr/>
        <p:txBody>
          <a:bodyPr/>
          <a:lstStyle/>
          <a:p>
            <a:pPr>
              <a:defRPr/>
            </a:pPr>
            <a:fld id="{35A0D4B1-61D4-4C6F-B245-2B2DEB95FFE4}" type="slidenum">
              <a:rPr lang="en-US" smtClean="0"/>
              <a:pPr>
                <a:defRPr/>
              </a:pPr>
              <a:t>9</a:t>
            </a:fld>
            <a:endParaRPr lang="en-US" dirty="0"/>
          </a:p>
        </p:txBody>
      </p:sp>
    </p:spTree>
    <p:extLst>
      <p:ext uri="{BB962C8B-B14F-4D97-AF65-F5344CB8AC3E}">
        <p14:creationId xmlns="" xmlns:p14="http://schemas.microsoft.com/office/powerpoint/2010/main" val="2614175142"/>
      </p:ext>
    </p:extLst>
  </p:cSld>
  <p:clrMapOvr>
    <a:masterClrMapping/>
  </p:clrMapOvr>
  <p:transition/>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5935</TotalTime>
  <Words>5061</Words>
  <Application>Microsoft Office PowerPoint</Application>
  <PresentationFormat>Předvádění na obrazovce (4:3)</PresentationFormat>
  <Paragraphs>525</Paragraphs>
  <Slides>83</Slides>
  <Notes>5</Notes>
  <HiddenSlides>11</HiddenSlides>
  <MMClips>0</MMClips>
  <ScaleCrop>false</ScaleCrop>
  <HeadingPairs>
    <vt:vector size="4" baseType="variant">
      <vt:variant>
        <vt:lpstr>Motiv</vt:lpstr>
      </vt:variant>
      <vt:variant>
        <vt:i4>1</vt:i4>
      </vt:variant>
      <vt:variant>
        <vt:lpstr>Nadpisy snímků</vt:lpstr>
      </vt:variant>
      <vt:variant>
        <vt:i4>83</vt:i4>
      </vt:variant>
    </vt:vector>
  </HeadingPairs>
  <TitlesOfParts>
    <vt:vector size="84" baseType="lpstr">
      <vt:lpstr>Motiv sady Office</vt:lpstr>
      <vt:lpstr>Public Management for 21st Century</vt:lpstr>
      <vt:lpstr>HW feedback</vt:lpstr>
      <vt:lpstr>Some good accountability for learning questions:</vt:lpstr>
      <vt:lpstr>Reading reflections</vt:lpstr>
      <vt:lpstr>Exercises</vt:lpstr>
      <vt:lpstr>#6  Accountability: Paradigm shift from accountability overload to accountability for learning</vt:lpstr>
      <vt:lpstr>Definition of accountability</vt:lpstr>
      <vt:lpstr>Snímek 8</vt:lpstr>
      <vt:lpstr>Accountability for what?</vt:lpstr>
      <vt:lpstr>Different concepts of accountability</vt:lpstr>
      <vt:lpstr>Accountability for what?</vt:lpstr>
      <vt:lpstr>Different concepts of accountability</vt:lpstr>
      <vt:lpstr>Accountability for what?</vt:lpstr>
      <vt:lpstr>Different concepts of accountability</vt:lpstr>
      <vt:lpstr>Snímek 15</vt:lpstr>
      <vt:lpstr>Your recap</vt:lpstr>
      <vt:lpstr>My recap</vt:lpstr>
      <vt:lpstr>#1 The Environment: Paradigm shift from relatively stable and predictable to volatile, uncertain, complex and ambiguous world.</vt:lpstr>
      <vt:lpstr>Snímek 19</vt:lpstr>
      <vt:lpstr>Snímek 20</vt:lpstr>
      <vt:lpstr>#2 The People we Serve: Paradigm shift from selecting measures of human well-being from the point of view of policy-makers to understanding human development from the point of view of a diversity of citizens.</vt:lpstr>
      <vt:lpstr>Snímek 22</vt:lpstr>
      <vt:lpstr>Capability Approach</vt:lpstr>
      <vt:lpstr>Snímek 24</vt:lpstr>
      <vt:lpstr>Problem of targets</vt:lpstr>
      <vt:lpstr>#3  The Way of Management: Paradigm shift from products to services.</vt:lpstr>
      <vt:lpstr>A continuum of services…</vt:lpstr>
      <vt:lpstr>Where are the factories?</vt:lpstr>
      <vt:lpstr>Why services (including public) differ?</vt:lpstr>
      <vt:lpstr>Snímek 30</vt:lpstr>
      <vt:lpstr>#4  The Nature of Public Organisations: Paradigm shift from simple tasks in complex organisations with top down hierarchies to complex tasks in simple organisations with self-steering</vt:lpstr>
      <vt:lpstr>Take aways</vt:lpstr>
      <vt:lpstr>#5  Motivation of Staff: Paradigm shift from stress on external motivators to creating environment that keeps internalised motivation of people.</vt:lpstr>
      <vt:lpstr>Snímek 34</vt:lpstr>
      <vt:lpstr>#6  Accountability: Paradigm shift from accountability overload to accountability for learning</vt:lpstr>
      <vt:lpstr>End of topics</vt:lpstr>
      <vt:lpstr>What you can do in next days</vt:lpstr>
      <vt:lpstr>Final group discussions</vt:lpstr>
      <vt:lpstr>Reading beyond this course</vt:lpstr>
      <vt:lpstr>Snímek 40</vt:lpstr>
      <vt:lpstr>#7  Metagovernance: Paradigm shift from looking for best practice to thinking about our thinking about governance.</vt:lpstr>
      <vt:lpstr>Governance</vt:lpstr>
      <vt:lpstr>Governance</vt:lpstr>
      <vt:lpstr>Three types of second order governance and accountability</vt:lpstr>
      <vt:lpstr>Snímek 45</vt:lpstr>
      <vt:lpstr>Snímek 46</vt:lpstr>
      <vt:lpstr>Snímek 47</vt:lpstr>
      <vt:lpstr>Snímek 48</vt:lpstr>
      <vt:lpstr>Snímek 49</vt:lpstr>
      <vt:lpstr>Snímek 50</vt:lpstr>
      <vt:lpstr>Snímek 51</vt:lpstr>
      <vt:lpstr>Snímek 52</vt:lpstr>
      <vt:lpstr>Snímek 53</vt:lpstr>
      <vt:lpstr>Snímek 54</vt:lpstr>
      <vt:lpstr>Culture and governance</vt:lpstr>
      <vt:lpstr>Culture and governance</vt:lpstr>
      <vt:lpstr>Snímek 57</vt:lpstr>
      <vt:lpstr>Different models for the public sector</vt:lpstr>
      <vt:lpstr>Snímek 59</vt:lpstr>
      <vt:lpstr>Snímek 60</vt:lpstr>
      <vt:lpstr>No succession but rather hybridisation</vt:lpstr>
      <vt:lpstr>Meta-governance</vt:lpstr>
      <vt:lpstr>Meta-governance</vt:lpstr>
      <vt:lpstr>The police force: metagovernance in action</vt:lpstr>
      <vt:lpstr>Meta-governors</vt:lpstr>
      <vt:lpstr>Meta-governors</vt:lpstr>
      <vt:lpstr>Back to accountability</vt:lpstr>
      <vt:lpstr>Back to accountability</vt:lpstr>
      <vt:lpstr>What happens if we do not go for balance?</vt:lpstr>
      <vt:lpstr>Snímek 70</vt:lpstr>
      <vt:lpstr>What happens if we do not go for balance?</vt:lpstr>
      <vt:lpstr>Snímek 72</vt:lpstr>
      <vt:lpstr>Three types of governance</vt:lpstr>
      <vt:lpstr>Three types of governance</vt:lpstr>
      <vt:lpstr>Three types of governance</vt:lpstr>
      <vt:lpstr>Three types of governance</vt:lpstr>
      <vt:lpstr>Three types of governance</vt:lpstr>
      <vt:lpstr>Three types of governance</vt:lpstr>
      <vt:lpstr>Hybrids</vt:lpstr>
      <vt:lpstr>Meta-governors</vt:lpstr>
      <vt:lpstr>Meta-governors</vt:lpstr>
      <vt:lpstr>Supporting meta-governors</vt:lpstr>
      <vt:lpstr>Supporting meta-governors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Vláďa</dc:creator>
  <cp:lastModifiedBy>Vláďa</cp:lastModifiedBy>
  <cp:revision>18</cp:revision>
  <dcterms:created xsi:type="dcterms:W3CDTF">2018-02-28T10:09:13Z</dcterms:created>
  <dcterms:modified xsi:type="dcterms:W3CDTF">2019-05-07T11:14:27Z</dcterms:modified>
</cp:coreProperties>
</file>