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68" r:id="rId3"/>
    <p:sldId id="280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8" r:id="rId12"/>
    <p:sldId id="279" r:id="rId13"/>
    <p:sldId id="281" r:id="rId14"/>
    <p:sldId id="276" r:id="rId15"/>
    <p:sldId id="277" r:id="rId16"/>
    <p:sldId id="264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1653B-CC8C-48D9-A23A-9FE3C9C6E0F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D7383-99A0-4EF1-BC02-9C935DFBC0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06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486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FA mezi </a:t>
            </a:r>
            <a:r>
              <a:rPr lang="cs-CZ" dirty="0" err="1"/>
              <a:t>kvali</a:t>
            </a:r>
            <a:r>
              <a:rPr lang="cs-CZ" dirty="0"/>
              <a:t> metodami</a:t>
            </a:r>
          </a:p>
          <a:p>
            <a:r>
              <a:rPr lang="cs-CZ" dirty="0"/>
              <a:t>Víc participantů – čím </a:t>
            </a:r>
            <a:r>
              <a:rPr lang="cs-CZ" dirty="0" err="1"/>
              <a:t>kontextuálnejší</a:t>
            </a:r>
            <a:r>
              <a:rPr lang="cs-CZ" dirty="0"/>
              <a:t>, </a:t>
            </a:r>
            <a:r>
              <a:rPr lang="cs-CZ" dirty="0" err="1"/>
              <a:t>epistemologičtější</a:t>
            </a:r>
            <a:r>
              <a:rPr lang="cs-CZ" dirty="0"/>
              <a:t> a </a:t>
            </a:r>
            <a:r>
              <a:rPr lang="cs-CZ" dirty="0" err="1"/>
              <a:t>hloubkovější</a:t>
            </a:r>
            <a:r>
              <a:rPr lang="cs-CZ" dirty="0"/>
              <a:t>, tím méně participantů</a:t>
            </a:r>
          </a:p>
          <a:p>
            <a:r>
              <a:rPr lang="cs-CZ" dirty="0"/>
              <a:t>Také sémantická latentní analýza – komputační vyhodnocení sémantické homogenity a blízkosti tokenů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6108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Sběr dat – nahrávka rozhovoru, anebo analýza textu – deníku, online komentářů, …</a:t>
            </a:r>
          </a:p>
          <a:p>
            <a:r>
              <a:rPr lang="cs-CZ" dirty="0"/>
              <a:t>Hermeneutický kruh?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51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Kódy se budou měnit – slučovat, atd.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Panika  neustálého překopávání kódů – znamení, že se posouvám, že začínám rozumět tématům lépe – také a </a:t>
            </a:r>
            <a:r>
              <a:rPr lang="cs-CZ" dirty="0" err="1"/>
              <a:t>break</a:t>
            </a: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7260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400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Jonathan Smith – přelom století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168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Nejdříve celá analýza pro 1 participanta</a:t>
            </a:r>
          </a:p>
          <a:p>
            <a:r>
              <a:rPr lang="cs-CZ" dirty="0"/>
              <a:t>Témata (psychologická – původní text (s řádkem) – poznámky (nesourodé, co nás napadá u 1. čtení)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612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F10ED-2F33-F276-3ED3-CF1FEB887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F8D96392-7C6A-AF84-1701-CF73C59066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B5BCF2C6-869A-8854-DE70-DAF260DC5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Kódy –témata – klastry témat</a:t>
            </a:r>
          </a:p>
          <a:p>
            <a:r>
              <a:rPr lang="cs-CZ" dirty="0"/>
              <a:t>Pořád se vracet k datům – kontrola, zda to máme správně – dívat se do dat</a:t>
            </a:r>
          </a:p>
          <a:p>
            <a:r>
              <a:rPr lang="cs-CZ" dirty="0"/>
              <a:t>Poté integrace s dalšími participanty</a:t>
            </a:r>
          </a:p>
          <a:p>
            <a:r>
              <a:rPr lang="cs-CZ" dirty="0"/>
              <a:t>Závěry – problém „překladu“</a:t>
            </a: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9483A488-2789-CD64-697A-5AA80AD6F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8717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Obrat k jazyku – jazyk vytváří sociální zkušenost – vztahy, postoje, osobnost, … se v tomto kontextu projeví v určitém svém aspektu</a:t>
            </a:r>
          </a:p>
          <a:p>
            <a:r>
              <a:rPr lang="cs-CZ" dirty="0"/>
              <a:t>Vychází z elementů CA – </a:t>
            </a:r>
            <a:r>
              <a:rPr lang="cs-CZ" dirty="0" err="1"/>
              <a:t>turn-taking</a:t>
            </a:r>
            <a:r>
              <a:rPr lang="cs-CZ" dirty="0"/>
              <a:t>, </a:t>
            </a:r>
            <a:r>
              <a:rPr lang="cs-CZ" dirty="0" err="1"/>
              <a:t>backchanneling</a:t>
            </a:r>
            <a:r>
              <a:rPr lang="cs-CZ" dirty="0"/>
              <a:t>, … - pozorování, anebo detailní transkript i prozodický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D7383-99A0-4EF1-BC02-9C935DFBC0EF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20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A4FB81-EBE1-720E-042C-909FAF65C3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48FDCB-C50B-348B-C180-B8CFAB2C8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0AA381E-BE19-77CB-A05D-B0F0E5C00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613B564-198C-97E0-C444-15D2F4C6B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FF6C3D6-7B0E-23B2-B07C-3E7D04BB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93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496CBE-4500-FA64-314C-6F3BAF60E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03360621-C3EE-A9AF-6C94-1362AF5EE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264C363-14F9-581D-E697-16058882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583F804-5941-31B8-9B7B-D596DC2E7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5661EF5-7D92-CDE3-71A4-34620DC0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506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46D507AC-7111-72BF-7BCF-144E752771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F6C93960-5ED5-47E5-5A11-24A2C51C0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9404295-8786-EC75-EC8F-472B4F1FB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7432A33-6426-B7C4-4A16-006D1369A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CF978B5-2D57-8F7C-FCC6-794EE815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644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87451B-4691-12BD-B44C-CF6CE2FF3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8813D9C-0D9D-7340-DE4A-634858FF6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C49497B-0574-3174-AFFE-AA975133C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74609D4-BDF1-CA25-FEDA-BBB2912E2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DD6DB95-BA2B-8848-4F9F-F80E372C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359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1693FC-BFDD-1BFA-C1B7-AC8E684A8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4C8747-C535-9EC4-ED02-DDA7DECFC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805221D-191B-1750-44C9-00F7922DA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6B3964F-85C1-065E-1D55-BD8F7B159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3FCB46E-57F3-39E4-FBDB-A34A39E6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94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008298-DA66-D2D9-3B8D-453D12253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1E5E8B7-6792-A885-5FC0-B51FCF58D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7CB2447-E3D3-0E07-81A1-8398C0CB5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B8F63D3D-1D5D-E9D2-28F5-01E7FD6A7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7D4FB52-B018-5F76-F49B-C9DC92C7B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FCA59A7-2DF5-A3F1-03F7-3F0D8551B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2989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F3859A-6FBD-1DA3-7779-09258BE12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9EE8D35-0E13-B5B6-3294-33BC5F98F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A1DAB254-CB6B-9F8A-7526-0B44493966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CEF0B89-76A9-30E5-CB52-61C2DC9E74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07D2277A-FD96-FF85-07CB-8946698BB5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FF5DECBE-088F-C797-B0AE-3BDF97300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F5214A9C-CC72-0E3A-AEF1-798AFF3A1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4D6626D8-3ECA-99A4-1536-0ECE7032F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900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B1E204-22CD-05C8-0195-548AE7850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E3910477-D280-9736-3C31-CB559393E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7791D42B-7EF7-AC7E-7E8B-373C6F0B5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EB4FA3BB-FC7A-7119-5D94-4E19CB330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498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7F4BE288-F490-9BDA-2EBB-90AFBBDD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5740A80D-18C4-4840-24F2-5C15342E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535E1BDE-8746-B0E9-AE29-72B86E5A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308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9EC373-8344-4289-083F-408A03168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DD57290-1DF8-0E8C-76CD-9C2593AFE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CEC6159-B010-D110-E278-1414E50025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C8E750B2-E1D1-9B8C-3F2B-BF2E4F9DA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C9ED4018-258D-91A3-89D1-CFCD3FE4B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BAF523D-1178-D849-C55E-179CEBD62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1052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3FEEDC-9B73-464D-EF9B-E3448ADBF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C3B0BC99-70CE-C3EF-9EA0-445F8CF96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1D4F376-BE32-880A-E6CA-696D9DA0C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1C5F0292-001F-97C5-7080-91EAC03A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0CCE647C-C821-BC0E-E5C0-A7E779443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15E89AF9-5FC8-2F1D-E64C-BC8E8456E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386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A87D6515-DB01-8DD6-A5A7-E4EE3FC02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B01762D-04B2-FE23-5158-5E1CAF154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D58F552-8FD0-4DBD-7A96-929642AA5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AE3E78-D0A1-41DC-B98A-0AC91CB92134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2D21D36-2E47-5D4D-B96D-6439FFAD60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E30C3A1-E7F9-6B9A-9709-E7DED370D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CE3534-CAD7-4F79-948D-5DE294F9BC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04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oit.fhs.cuni.cz/FHSLVT-54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79506-187C-74A4-7ECF-CC82086B6D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Úvod do kvalitativních metod II. </a:t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Analýza dat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2D659F9-8685-C7E1-439D-4A5F1B4854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Vědeckovýzkumná propedeutika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Juraj Jonáš</a:t>
            </a:r>
          </a:p>
        </p:txBody>
      </p:sp>
    </p:spTree>
    <p:extLst>
      <p:ext uri="{BB962C8B-B14F-4D97-AF65-F5344CB8AC3E}">
        <p14:creationId xmlns:p14="http://schemas.microsoft.com/office/powerpoint/2010/main" val="3480502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BA42C6-0FFC-EF9D-0EBC-025C281D4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– 6. Sepisování zprávy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EA175F-3279-A937-A761-9F2D1C28C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Převyprávět komplexní příběh našich dat –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analytický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narativ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Stručný, koherentní, logický, neopakující se, zajímavý příběh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Musí poskytovat dostatečnou argumentaci pro naše tvrzení (vybrat co nejvýstižnější úryvky z dat) </a:t>
            </a:r>
          </a:p>
        </p:txBody>
      </p:sp>
    </p:spTree>
    <p:extLst>
      <p:ext uri="{BB962C8B-B14F-4D97-AF65-F5344CB8AC3E}">
        <p14:creationId xmlns:p14="http://schemas.microsoft.com/office/powerpoint/2010/main" val="2379406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1C467-FC30-9C00-C567-EAECB6078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Interpretativní fenomenologická analýza (IPA)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4F8171-97CB-527E-EC30-360C29E06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lidé rozumějí své subjektivní zkušenosti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Idiografická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Participanti – společné téma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Fenomenologie (zkušenost) + hermeneutika (interpretace)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Dvojí interpretace – výzkumník interpretuje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participantovu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interpretaci svojí zkušenosti (promítne se v závěrech a prezentaci výsledků)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Iterativní čtení dat – hledání témat</a:t>
            </a:r>
          </a:p>
          <a:p>
            <a:r>
              <a:rPr lang="cs-CZ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</a:t>
            </a:r>
            <a:r>
              <a:rPr lang="cs-CZ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tips</a:t>
            </a:r>
            <a:r>
              <a:rPr lang="cs-CZ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Reflexivita vítána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Držte se dat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Trpělivost </a:t>
            </a:r>
          </a:p>
        </p:txBody>
      </p:sp>
    </p:spTree>
    <p:extLst>
      <p:ext uri="{BB962C8B-B14F-4D97-AF65-F5344CB8AC3E}">
        <p14:creationId xmlns:p14="http://schemas.microsoft.com/office/powerpoint/2010/main" val="3508551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62C83A-786C-1212-1A33-AA0552750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9FA0AD-907C-5939-9F5A-363A0BD04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IPA – obeznámení se s daty a nalezení témat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291F310F-C655-968A-5C57-F8B398CC6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My experience of doing Interpretative Phenomenological Analysis (IPA) Laura  Wilde">
            <a:extLst>
              <a:ext uri="{FF2B5EF4-FFF2-40B4-BE49-F238E27FC236}">
                <a16:creationId xmlns:a16="http://schemas.microsoft.com/office/drawing/2014/main" id="{DD4A2FC1-C969-4D7B-65DC-CAC133B7B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040" y="1543328"/>
            <a:ext cx="8503920" cy="494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768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0AC97C-F873-0D6C-D6B9-5E303F71E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F4DCA8-3E07-BAB4-D3EF-F4A633492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IPA – klastrování témat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5C54DD46-AF08-0DE2-E1E5-34C04B47F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8816" y="5496338"/>
            <a:ext cx="4925568" cy="26079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cs-CZ" dirty="0"/>
              <a:t>(</a:t>
            </a:r>
            <a:r>
              <a:rPr lang="en-US" dirty="0"/>
              <a:t>Willig</a:t>
            </a:r>
            <a:r>
              <a:rPr lang="cs-CZ" dirty="0"/>
              <a:t>, C.:</a:t>
            </a:r>
            <a:r>
              <a:rPr lang="en-US" dirty="0"/>
              <a:t> </a:t>
            </a:r>
            <a:r>
              <a:rPr lang="en-US" i="1" dirty="0"/>
              <a:t>Introducing Qualitative Research in Psychology</a:t>
            </a:r>
            <a:r>
              <a:rPr lang="cs-CZ" i="1" dirty="0"/>
              <a:t>,</a:t>
            </a:r>
            <a:r>
              <a:rPr lang="en-US" i="1" dirty="0"/>
              <a:t> </a:t>
            </a:r>
            <a:r>
              <a:rPr lang="en-US" dirty="0"/>
              <a:t>2008)</a:t>
            </a:r>
            <a:endParaRPr lang="cs-CZ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93D12EE9-1446-4D88-CF73-FDEAE698C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801" y="1485629"/>
            <a:ext cx="8859486" cy="38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06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6C4DB9-D208-EDFD-4068-BBECF994A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Analýza diskurzu (DA)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EA117E-1F53-09C4-EA72-83BE85109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Konstrukcionistický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přístup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Nevypovídá o našich vnitřních světech, ale o tom, jak se konkrétní koncepty projeví v promluvě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Konverzací vytváříme sociální a psychologickou situaci,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promlovou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„něco děláme“ (sdělujeme postoj, reflektujeme kontext, chceme něčeho dosáhnout anebo jednoduše si nemůžeme pomoci, …)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„co říkáme“, ale „co to dělá“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Analýza spontánní promluvy 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se říká?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se to říká?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Kdy se to říká?</a:t>
            </a:r>
          </a:p>
        </p:txBody>
      </p:sp>
    </p:spTree>
    <p:extLst>
      <p:ext uri="{BB962C8B-B14F-4D97-AF65-F5344CB8AC3E}">
        <p14:creationId xmlns:p14="http://schemas.microsoft.com/office/powerpoint/2010/main" val="4272028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F9CEC2-FCAD-9CF5-9F91-A1D851DD3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2B91CF-3EC9-EF2F-2532-0C178B4D8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Analýza diskurzu (DA)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73F557-2C15-9E2F-A602-52007E305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promluva říká o vzájemném vztahu aktérů?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Jaké výrazy/fráze se opakují?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Jakou má konverzace dynamiku? (střídají se promluvy rychle? Mluví jeden mnohem víc než ostatní?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Jaký emocionální náboj mají promluvy jednotlivých aktérů?</a:t>
            </a:r>
          </a:p>
          <a:p>
            <a:r>
              <a:rPr lang="cs-CZ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Foulcaultovská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jak se buduje v konverzaci význam?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Jaká fakta v promluvě zaznívají?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se argumentují?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Proč zaznívají?</a:t>
            </a:r>
          </a:p>
        </p:txBody>
      </p:sp>
    </p:spTree>
    <p:extLst>
      <p:ext uri="{BB962C8B-B14F-4D97-AF65-F5344CB8AC3E}">
        <p14:creationId xmlns:p14="http://schemas.microsoft.com/office/powerpoint/2010/main" val="145373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2122" y="567296"/>
            <a:ext cx="11047756" cy="1092827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Qualitative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researcher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starter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pack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Cooligan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.: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Methods and Statistics in Psychology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kap. 10: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Qualitative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kap. 12: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Analysing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Qualitative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Data</a:t>
            </a:r>
          </a:p>
          <a:p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Hendl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Kvalitativní výzkum: Základní teorie, metody a aplikace.</a:t>
            </a: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Stainton-Rogers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W.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Willig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C.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SAGE Handbook of Qualitative Research in Psychology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2nd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Edition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SAGE Publications (2017)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Willig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C.: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Introducing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Qualitative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Psychology</a:t>
            </a:r>
          </a:p>
          <a:p>
            <a:endParaRPr lang="cs-CZ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Studenti FHS UK mají k dispozici SW </a:t>
            </a:r>
            <a:r>
              <a:rPr lang="cs-CZ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Atlas.ti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analýzu kvalitativních dat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https://oit.fhs.cuni.cz/FHSLVT-54.html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nutný souhlas vedoucího práce</a:t>
            </a:r>
          </a:p>
        </p:txBody>
      </p:sp>
    </p:spTree>
    <p:extLst>
      <p:ext uri="{BB962C8B-B14F-4D97-AF65-F5344CB8AC3E}">
        <p14:creationId xmlns:p14="http://schemas.microsoft.com/office/powerpoint/2010/main" val="333907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488DEE-B942-A147-6F0F-DE2400087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" y="101600"/>
            <a:ext cx="10515600" cy="710248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Typy kvalitativních analýz - výběr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096D6BB8-1B6F-BE86-1BAB-F0B9861E7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052370"/>
              </p:ext>
            </p:extLst>
          </p:nvPr>
        </p:nvGraphicFramePr>
        <p:xfrm>
          <a:off x="279400" y="811848"/>
          <a:ext cx="11633200" cy="591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0160">
                  <a:extLst>
                    <a:ext uri="{9D8B030D-6E8A-4147-A177-3AD203B41FA5}">
                      <a16:colId xmlns:a16="http://schemas.microsoft.com/office/drawing/2014/main" val="74675558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53253733"/>
                    </a:ext>
                  </a:extLst>
                </a:gridCol>
                <a:gridCol w="6339840">
                  <a:extLst>
                    <a:ext uri="{9D8B030D-6E8A-4147-A177-3AD203B41FA5}">
                      <a16:colId xmlns:a16="http://schemas.microsoft.com/office/drawing/2014/main" val="1506373748"/>
                    </a:ext>
                  </a:extLst>
                </a:gridCol>
              </a:tblGrid>
              <a:tr h="52361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Název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Anglický název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Popis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0547650"/>
                  </a:ext>
                </a:extLst>
              </a:tr>
              <a:tr h="52361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Tematická analýza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Thematic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analysis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identifikace a interpretace vzorců (témat) v datech napříč souborem výpovědí.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295948"/>
                  </a:ext>
                </a:extLst>
              </a:tr>
              <a:tr h="52361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Zakotvená teorie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Grounded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theory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(GT)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Metoda, jejímž cílem je na základě systematické analýzy dat vytvářet nové teorie zakořeněné v empirickém materiálu.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812283"/>
                  </a:ext>
                </a:extLst>
              </a:tr>
              <a:tr h="903774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Interpretativní fenomenologická analýza (IPA)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Interpretative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phenomenological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analysis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Metoda zkoumající, jak lidé subjektivně prožívají a dávají smysl své zkušenosti v konkrétním kontextu.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270932"/>
                  </a:ext>
                </a:extLst>
              </a:tr>
              <a:tr h="52361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Analýza diskurzu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Discourse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analysis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(DA)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Přístup zaměřený na to, jak jazyk a komunikace utvářejí sociální realitu a významy ve společnosti.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469782"/>
                  </a:ext>
                </a:extLst>
              </a:tr>
              <a:tr h="52361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Narativní analýza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různé názvy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soustředí na zkoumání toho, jak lidé strukturovaně vyprávějí příběhy a tím konstruují svou identitu a zkušenost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207154"/>
                  </a:ext>
                </a:extLst>
              </a:tr>
              <a:tr h="52361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Konverzační analýza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Conversation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analysis</a:t>
                      </a:r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(CA)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Detailní studium interakcí a pravidel každodenní komunikace v konkrétním momentu rozhovoru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171094"/>
                  </a:ext>
                </a:extLst>
              </a:tr>
              <a:tr h="52361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Etnografický výzkum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Ethnography</a:t>
                      </a:r>
                      <a:endParaRPr lang="cs-CZ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výzkumný přístup založený na dlouhodobém pozorování a porozumění kultuře a životu určité sociální skupiny zevnitř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89598"/>
                  </a:ext>
                </a:extLst>
              </a:tr>
              <a:tr h="52361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Q-třídění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Q-</a:t>
                      </a:r>
                      <a:r>
                        <a:rPr lang="cs-CZ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methodology</a:t>
                      </a:r>
                      <a:endParaRPr lang="cs-CZ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Metoda, která zkoumá subjektivní postoje a názory lidí prostřednictvím jejich řazení výroků podle osobní významnosti.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085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006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11D0EE-F4BA-87C1-4230-235A642C3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13" y="89918"/>
            <a:ext cx="10515600" cy="1325563"/>
          </a:xfrm>
        </p:spPr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Techniky analýzy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BCB8EC9-104D-4FF4-1DE5-4405FD824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13" y="1186433"/>
            <a:ext cx="10827058" cy="5391920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Transkripce – pokud máte výpověď participantů v nahrané řeči, je potřeba udělat transkript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Obeznámení se s daty (i u automatizované analýzy)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Kódování – jednotlivé části textu je potřeba výstižně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označit</a:t>
            </a:r>
          </a:p>
          <a:p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</a:t>
            </a:r>
          </a:p>
          <a:p>
            <a:pPr lvl="1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Transkripce</a:t>
            </a:r>
          </a:p>
          <a:p>
            <a:pPr lvl="1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Analýza –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Atlas.ti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trike="sngStrik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GPT</a:t>
            </a:r>
            <a:endParaRPr lang="cs-CZ" strike="sngStrik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Témata – kódy se sdružují do témat 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Témata můžou mít i vícero úrovní</a:t>
            </a:r>
          </a:p>
          <a:p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Tipy: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Tabulky a grafy pomáhají v orientaci v množství dat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Prezentace výsledků – najít jednotící příběh dat</a:t>
            </a:r>
          </a:p>
        </p:txBody>
      </p:sp>
    </p:spTree>
    <p:extLst>
      <p:ext uri="{BB962C8B-B14F-4D97-AF65-F5344CB8AC3E}">
        <p14:creationId xmlns:p14="http://schemas.microsoft.com/office/powerpoint/2010/main" val="3571086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4968D4-D421-C81A-7DCF-27D0E7700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Tematická analýza (TA)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4F52E4-3479-68D6-D6B3-4DD152725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450" y="1690687"/>
            <a:ext cx="10674350" cy="4802188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Používá se 6-ti krokový postup (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Barun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Clarke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2006)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Extrahuje z dat nejdůležitější témata</a:t>
            </a:r>
          </a:p>
          <a:p>
            <a:pPr lvl="1"/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Induktivní TA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nemáme předporozumění toho, jaká témata se objeví (podobné GT)</a:t>
            </a:r>
          </a:p>
          <a:p>
            <a:pPr lvl="1"/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Teoretická TA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z předchozího výzkumu existují kategorie a témata, které budu dál rozšiřovat</a:t>
            </a:r>
          </a:p>
          <a:p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Teoretické nasycení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když už mám podchycena všechna podstatná témata (ne nevyhnutelně veškerá má data)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Potřebujeme víc dat (participantů/textu) než třeba u fenomenologických přístupů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Sémantická vs. Latentní 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Postup může být automatizován, ale musí být dodržen a správně administrován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2B569C3-96B1-408E-B8CA-1CF029704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693" y="54703"/>
            <a:ext cx="3914307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7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4C9DAE-0A12-E8DD-2DAD-4397E1ECF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– 1. Poznávání dat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E5B49C-6A44-9516-7E6E-82C3781F5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Pokud jde o analýzu promluvy, potřeba udělat transkript dat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je iterativní proces – nejdříve je potřeba se obeznámit s daty 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přečíst všechno alespoň jednou, ideálně vícekrát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Číst aktivně – vyhledávat významy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Dělat si poznámky ke kódování</a:t>
            </a:r>
          </a:p>
        </p:txBody>
      </p:sp>
    </p:spTree>
    <p:extLst>
      <p:ext uri="{BB962C8B-B14F-4D97-AF65-F5344CB8AC3E}">
        <p14:creationId xmlns:p14="http://schemas.microsoft.com/office/powerpoint/2010/main" val="361515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20F019-6598-D9A9-F549-238257B7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– 2. Vytvoření kódů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4036CC-68CF-4255-94E6-E20AB3306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720"/>
            <a:ext cx="10835640" cy="5050155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Kód – charakterizuje esenci kusu textu (sémantický anebo latentní obsah), specifičtější než téma</a:t>
            </a:r>
          </a:p>
          <a:p>
            <a:pPr lvl="1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shrnutí pro naše budoucí já – dobře pojmenovat (pro nás samotné)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Stejná část textu může mít 0,1 anebo i víc kódů (jak je potřeba)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Teoretická TA – soustředíme se na konkrétní otázku anebo oblast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Kódováním musí projít celý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dataset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stejná pozornost každému úseku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Máte spoustu překrývajících se kódů – nebojte se chaosu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Kódujte co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nejšířeji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(pro co co možná největší počet témat)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Kódujte inkluzivně – zahrňte do témat i okrajové údaje</a:t>
            </a:r>
          </a:p>
        </p:txBody>
      </p:sp>
    </p:spTree>
    <p:extLst>
      <p:ext uri="{BB962C8B-B14F-4D97-AF65-F5344CB8AC3E}">
        <p14:creationId xmlns:p14="http://schemas.microsoft.com/office/powerpoint/2010/main" val="2790547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C25D46-E1EB-9ED2-ACFC-EDA165DAB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27711"/>
            <a:ext cx="10515600" cy="1325563"/>
          </a:xfrm>
        </p:spPr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– 3. Hledání témat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809AC4-9062-5C82-3160-E2E68046D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1317625"/>
            <a:ext cx="10648950" cy="4351338"/>
          </a:xfrm>
        </p:spPr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Seskupte kódy, která spolu souvisí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Několik kódů může zůstat nezařazených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Kódy se můžou řadit to témat i subtémat, takže lze vytvořit tematickou mapu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Kódy a témata musí co možná nejlépe dohromady sedět</a:t>
            </a:r>
          </a:p>
          <a:p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C42A64B-D240-CCCC-8201-0CF3E2B39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572" y="3895891"/>
            <a:ext cx="4952427" cy="202195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1F7A723-87AA-7A8E-95FC-653163772956}"/>
              </a:ext>
            </a:extLst>
          </p:cNvPr>
          <p:cNvSpPr txBox="1"/>
          <p:nvPr/>
        </p:nvSpPr>
        <p:spPr>
          <a:xfrm>
            <a:off x="7893335" y="6014136"/>
            <a:ext cx="36449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Příklad první tematické mapy (Terry et al., 2017)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44836C6-552D-3A23-5D79-752F7508B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48" y="3895890"/>
            <a:ext cx="4587843" cy="211824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E8C3A34-9A2B-6C64-8581-C5266D015573}"/>
              </a:ext>
            </a:extLst>
          </p:cNvPr>
          <p:cNvSpPr txBox="1"/>
          <p:nvPr/>
        </p:nvSpPr>
        <p:spPr>
          <a:xfrm>
            <a:off x="787114" y="6030769"/>
            <a:ext cx="406428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Příklad vytvoření prvních témat (</a:t>
            </a:r>
            <a:r>
              <a:rPr lang="cs-CZ" sz="13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Terry</a:t>
            </a:r>
            <a:r>
              <a:rPr lang="cs-CZ" sz="1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al., 2017)</a:t>
            </a:r>
            <a:endParaRPr lang="cs-CZ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75B82-164D-F6FB-4942-EBC0FA361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– 4. Revize témat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968218-95CB-6D01-AF72-0F44CC49C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Některá témata zaniknou (příliš rozmanitá, konceptuálně spolu nedrží – 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interní homogenita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některých se stanou podtémata jiného tématu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Některá se rozpadnou na 2  a víc (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externí heterogenita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témata sedí s daty (ne s kódy) 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Zde můžete iterovat donekonečna – je potřeba si definovat moment správného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fitování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 a témat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E7FA799-FB08-BE20-C903-D1E59D04D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062" y="5114354"/>
            <a:ext cx="4065617" cy="119754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18E3341-F626-56A2-083C-F348673F15FB}"/>
              </a:ext>
            </a:extLst>
          </p:cNvPr>
          <p:cNvSpPr txBox="1"/>
          <p:nvPr/>
        </p:nvSpPr>
        <p:spPr>
          <a:xfrm>
            <a:off x="8210835" y="6346681"/>
            <a:ext cx="36449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Příklad finální tematické mapy (Terry et al., 2017)</a:t>
            </a:r>
          </a:p>
        </p:txBody>
      </p:sp>
    </p:spTree>
    <p:extLst>
      <p:ext uri="{BB962C8B-B14F-4D97-AF65-F5344CB8AC3E}">
        <p14:creationId xmlns:p14="http://schemas.microsoft.com/office/powerpoint/2010/main" val="722165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F6363-1DDE-1788-1EC6-EFE7DD0E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 – 5. Definování a pojmenování témat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DDF0A7-587E-15D2-3ACC-5ADF66DD0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Doteď jsme měli pracovní názvy kategorií, je potřeba jím najít co možná nejvýstižnější název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Definování témat pomocí jednoduchých vět, které vystihují dané téma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Vystihnout esenci daného tématu a pojmenovat aspekty zmíněné v tématu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pouhé parafrázování, ale interpretace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 každému tématu napsat detailní analýzu a vztáhnout to k celkovému obrázku/příběhu</a:t>
            </a:r>
          </a:p>
        </p:txBody>
      </p:sp>
    </p:spTree>
    <p:extLst>
      <p:ext uri="{BB962C8B-B14F-4D97-AF65-F5344CB8AC3E}">
        <p14:creationId xmlns:p14="http://schemas.microsoft.com/office/powerpoint/2010/main" val="943154669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1276</Words>
  <Application>Microsoft Office PowerPoint</Application>
  <PresentationFormat>Širokoúhlá obrazovka</PresentationFormat>
  <Paragraphs>158</Paragraphs>
  <Slides>16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Motív Office</vt:lpstr>
      <vt:lpstr>Úvod do kvalitativních metod II.  Analýza dat</vt:lpstr>
      <vt:lpstr>Typy kvalitativních analýz - výběr</vt:lpstr>
      <vt:lpstr>Techniky analýzy</vt:lpstr>
      <vt:lpstr>Tematická analýza (TA)</vt:lpstr>
      <vt:lpstr>TA – 1. Poznávání dat</vt:lpstr>
      <vt:lpstr>TA – 2. Vytvoření kódů</vt:lpstr>
      <vt:lpstr>TA – 3. Hledání témat</vt:lpstr>
      <vt:lpstr>TA – 4. Revize témat</vt:lpstr>
      <vt:lpstr>TA – 5. Definování a pojmenování témat</vt:lpstr>
      <vt:lpstr>TA – 6. Sepisování zprávy</vt:lpstr>
      <vt:lpstr>Interpretativní fenomenologická analýza (IPA)</vt:lpstr>
      <vt:lpstr>IPA – obeznámení se s daty a nalezení témat</vt:lpstr>
      <vt:lpstr>IPA – klastrování témat</vt:lpstr>
      <vt:lpstr>Analýza diskurzu (DA) </vt:lpstr>
      <vt:lpstr>Analýza diskurzu (DA) </vt:lpstr>
      <vt:lpstr> Qualitative researcher starter pack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kvalitativních metod II.  Analýza dat</dc:title>
  <dc:creator>Juraj Jonáš</dc:creator>
  <cp:lastModifiedBy>Jonáš Juraj</cp:lastModifiedBy>
  <cp:revision>13</cp:revision>
  <dcterms:created xsi:type="dcterms:W3CDTF">2025-04-01T20:05:11Z</dcterms:created>
  <dcterms:modified xsi:type="dcterms:W3CDTF">2026-04-08T11:10:54Z</dcterms:modified>
</cp:coreProperties>
</file>