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  <p:sldId id="283" r:id="rId29"/>
    <p:sldId id="285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/>
    <p:restoredTop sz="94627"/>
  </p:normalViewPr>
  <p:slideViewPr>
    <p:cSldViewPr>
      <p:cViewPr varScale="1">
        <p:scale>
          <a:sx n="88" d="100"/>
          <a:sy n="88" d="100"/>
        </p:scale>
        <p:origin x="56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19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76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2136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924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04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937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070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687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662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442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7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1068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395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722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93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30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97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43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56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25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61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37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0E441-0E92-4132-96E1-61C235EE3416}" type="datetimeFigureOut">
              <a:rPr lang="cs-CZ" smtClean="0"/>
              <a:t>05.12.19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13458-310A-4303-8A53-D25C5F477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62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0E441-0E92-4132-96E1-61C235EE341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/>
              <a:t>05.12.19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13458-310A-4303-8A53-D25C5F47787B}" type="slidenum">
              <a:rPr lang="cs-C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63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051720" y="2420888"/>
            <a:ext cx="4824535" cy="158417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sz="6600" dirty="0"/>
              <a:t>RISKUJ</a:t>
            </a:r>
          </a:p>
        </p:txBody>
      </p:sp>
    </p:spTree>
    <p:extLst>
      <p:ext uri="{BB962C8B-B14F-4D97-AF65-F5344CB8AC3E}">
        <p14:creationId xmlns:p14="http://schemas.microsoft.com/office/powerpoint/2010/main" val="147975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Žák za 300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45857" y="3001888"/>
            <a:ext cx="81175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Kolika žákům se speciálními vzdělávacími potřebami, </a:t>
            </a:r>
            <a:br>
              <a:rPr lang="cs-CZ" sz="2800" b="1" dirty="0"/>
            </a:br>
            <a:r>
              <a:rPr lang="cs-CZ" sz="2800" b="1" dirty="0"/>
              <a:t>se může věnovat jeden asistent pedagoga?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203848" y="5260558"/>
            <a:ext cx="278634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Šumava 1630 km</a:t>
            </a:r>
            <a:r>
              <a:rPr lang="cs-CZ" sz="2800" baseline="30000" dirty="0"/>
              <a:t>2</a:t>
            </a:r>
            <a:endParaRPr lang="cs-CZ" sz="2800" dirty="0"/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188550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82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Žák za 400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611508" y="3001888"/>
            <a:ext cx="59862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V jakém případě a za jakých podmínek</a:t>
            </a:r>
            <a:br>
              <a:rPr lang="cs-CZ" sz="2800" b="1" dirty="0"/>
            </a:br>
            <a:r>
              <a:rPr lang="cs-CZ" sz="2800" b="1" dirty="0"/>
              <a:t>smí žák přeskočit ročník?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907704" y="5260558"/>
            <a:ext cx="532158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Hranická u Teplic nad Bečvou 244m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116542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81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Žák za 500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745657" y="3001888"/>
            <a:ext cx="3717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Co je to Filipínská míra?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555776" y="5260558"/>
            <a:ext cx="398173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 err="1"/>
              <a:t>Pravčická</a:t>
            </a:r>
            <a:r>
              <a:rPr lang="cs-CZ" sz="2800" dirty="0"/>
              <a:t> brána u Hřenska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116542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4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Statistiky za 100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44695" y="3001888"/>
            <a:ext cx="8335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V jaké pohádce se objevuje píseň: „Statistika nuda je“?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000953" y="5260558"/>
            <a:ext cx="315522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Muchomůrka zelená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835696" y="5116542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77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Statistika  za 200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58048" y="3001888"/>
            <a:ext cx="830868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Na jakém místě se umisťujeme v rámci žebříčku </a:t>
            </a:r>
            <a:br>
              <a:rPr lang="cs-CZ" sz="2800" b="1" dirty="0"/>
            </a:br>
            <a:r>
              <a:rPr lang="cs-CZ" sz="2800" b="1" dirty="0"/>
              <a:t>průměrných platů učitelů, vůči ostatním vysokoškolsky</a:t>
            </a:r>
            <a:br>
              <a:rPr lang="cs-CZ" sz="2800" b="1" dirty="0"/>
            </a:br>
            <a:r>
              <a:rPr lang="cs-CZ" sz="2800" b="1" dirty="0"/>
              <a:t>vzdělaným zemím OECD. (V roce 2017)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868015" y="4941168"/>
            <a:ext cx="137133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Nezmar.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835696" y="4563125"/>
            <a:ext cx="5544616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65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Statistika  za 300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02059" y="3001887"/>
            <a:ext cx="82151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Kolik procent rodičů je spokojeno s českým školstvím?</a:t>
            </a:r>
            <a:br>
              <a:rPr lang="cs-CZ" sz="2800" b="1" dirty="0"/>
            </a:br>
            <a:r>
              <a:rPr lang="cs-CZ" sz="2800" b="1" dirty="0"/>
              <a:t>(Tolerance: 15%)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949830" y="4941168"/>
            <a:ext cx="131959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Malvice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478894" y="4635133"/>
            <a:ext cx="6261458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154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Statistika  za 400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57276" y="3001888"/>
            <a:ext cx="83102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Kolik procent učitelů do 3 let praxe odejde ze školství? </a:t>
            </a:r>
            <a:br>
              <a:rPr lang="cs-CZ" sz="2800" b="1" dirty="0"/>
            </a:br>
            <a:r>
              <a:rPr lang="cs-CZ" sz="2800" b="1" dirty="0"/>
              <a:t>(Tolerance: 5%)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504641" y="4941168"/>
            <a:ext cx="220996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sudokopytníci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581128"/>
            <a:ext cx="7403629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580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Statistika za 500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353400" y="3001888"/>
            <a:ext cx="65179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b="1" dirty="0"/>
              <a:t>V roce 2015 dělala PISA mezinárodní šetření,</a:t>
            </a:r>
            <a:br>
              <a:rPr lang="cs-CZ" sz="2400" b="1" dirty="0"/>
            </a:br>
            <a:r>
              <a:rPr lang="cs-CZ" sz="2400" b="1" dirty="0"/>
              <a:t>ve kterém zkoumala, matematickou, čtenářskou</a:t>
            </a:r>
            <a:br>
              <a:rPr lang="cs-CZ" sz="2400" b="1" dirty="0"/>
            </a:br>
            <a:r>
              <a:rPr lang="cs-CZ" sz="2400" b="1" dirty="0"/>
              <a:t>a přírodovědnou gramotnost. Jaký byl jejich vývoj</a:t>
            </a:r>
            <a:br>
              <a:rPr lang="cs-CZ" sz="2400" b="1" dirty="0"/>
            </a:br>
            <a:r>
              <a:rPr lang="cs-CZ" sz="2400" b="1" dirty="0"/>
              <a:t>oproti roku 2006?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007271" y="4941168"/>
            <a:ext cx="320472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Kališní lístky - </a:t>
            </a:r>
            <a:r>
              <a:rPr lang="cs-CZ" sz="2800" dirty="0" err="1"/>
              <a:t>sepály</a:t>
            </a:r>
            <a:r>
              <a:rPr lang="cs-CZ" sz="2800" dirty="0"/>
              <a:t>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635133"/>
            <a:ext cx="7403629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21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Učitelé za 100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010403" y="3001888"/>
            <a:ext cx="72039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Musí mít učitel na základní škole vystudovanou</a:t>
            </a:r>
            <a:br>
              <a:rPr lang="cs-CZ" sz="2800" b="1" dirty="0"/>
            </a:br>
            <a:r>
              <a:rPr lang="cs-CZ" sz="2800" b="1" dirty="0"/>
              <a:t>primární pedagogiku?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254988" y="4941168"/>
            <a:ext cx="470930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Jako délka úhlopříčky v palcích.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563125"/>
            <a:ext cx="7403629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642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Učitelé za 200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674911" y="4941168"/>
            <a:ext cx="3874908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v bodech neboli pixelech.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491117"/>
            <a:ext cx="7403629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Picture 2" descr="VÃ½sledek obrÃ¡zku pro ZlatÃ¡ cih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640" y="3525108"/>
            <a:ext cx="2865211" cy="2865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1604432" y="3001888"/>
            <a:ext cx="60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Vyhráváte zlatou cihličku!! + 500 bodů!</a:t>
            </a:r>
          </a:p>
        </p:txBody>
      </p:sp>
    </p:spTree>
    <p:extLst>
      <p:ext uri="{BB962C8B-B14F-4D97-AF65-F5344CB8AC3E}">
        <p14:creationId xmlns:p14="http://schemas.microsoft.com/office/powerpoint/2010/main" val="405947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839605"/>
              </p:ext>
            </p:extLst>
          </p:nvPr>
        </p:nvGraphicFramePr>
        <p:xfrm>
          <a:off x="251520" y="620688"/>
          <a:ext cx="8640960" cy="556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/>
                        <a:t>RVP jako téma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/>
                        <a:t>Žák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/>
                        <a:t>Statistiky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/>
                        <a:t>Učitelé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/>
                        <a:t>Různé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210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21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1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210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210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délník 2">
            <a:hlinkClick r:id="rId2" action="ppaction://hlinksldjump"/>
          </p:cNvPr>
          <p:cNvSpPr/>
          <p:nvPr/>
        </p:nvSpPr>
        <p:spPr>
          <a:xfrm>
            <a:off x="239057" y="1700808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100</a:t>
            </a:r>
          </a:p>
        </p:txBody>
      </p:sp>
      <p:sp>
        <p:nvSpPr>
          <p:cNvPr id="4" name="Obdélník 3">
            <a:hlinkClick r:id="rId3" action="ppaction://hlinksldjump"/>
          </p:cNvPr>
          <p:cNvSpPr/>
          <p:nvPr/>
        </p:nvSpPr>
        <p:spPr>
          <a:xfrm>
            <a:off x="239057" y="2618910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200</a:t>
            </a:r>
          </a:p>
        </p:txBody>
      </p:sp>
      <p:sp>
        <p:nvSpPr>
          <p:cNvPr id="5" name="Obdélník 4">
            <a:hlinkClick r:id="rId4" action="ppaction://hlinksldjump"/>
          </p:cNvPr>
          <p:cNvSpPr/>
          <p:nvPr/>
        </p:nvSpPr>
        <p:spPr>
          <a:xfrm>
            <a:off x="239057" y="3537012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300</a:t>
            </a:r>
          </a:p>
        </p:txBody>
      </p:sp>
      <p:sp>
        <p:nvSpPr>
          <p:cNvPr id="6" name="Obdélník 5">
            <a:hlinkClick r:id="rId5" action="ppaction://hlinksldjump"/>
          </p:cNvPr>
          <p:cNvSpPr/>
          <p:nvPr/>
        </p:nvSpPr>
        <p:spPr>
          <a:xfrm>
            <a:off x="239057" y="4455114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400</a:t>
            </a:r>
          </a:p>
        </p:txBody>
      </p:sp>
      <p:sp>
        <p:nvSpPr>
          <p:cNvPr id="7" name="Obdélník 6">
            <a:hlinkClick r:id="rId6" action="ppaction://hlinksldjump"/>
          </p:cNvPr>
          <p:cNvSpPr/>
          <p:nvPr/>
        </p:nvSpPr>
        <p:spPr>
          <a:xfrm>
            <a:off x="239057" y="5373216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500</a:t>
            </a:r>
          </a:p>
        </p:txBody>
      </p:sp>
      <p:sp>
        <p:nvSpPr>
          <p:cNvPr id="13" name="Obdélník 12">
            <a:hlinkClick r:id="rId7" action="ppaction://hlinksldjump"/>
          </p:cNvPr>
          <p:cNvSpPr/>
          <p:nvPr/>
        </p:nvSpPr>
        <p:spPr>
          <a:xfrm>
            <a:off x="1979712" y="1700808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100</a:t>
            </a:r>
          </a:p>
        </p:txBody>
      </p:sp>
      <p:sp>
        <p:nvSpPr>
          <p:cNvPr id="14" name="Obdélník 13">
            <a:hlinkClick r:id="rId8" action="ppaction://hlinksldjump"/>
          </p:cNvPr>
          <p:cNvSpPr/>
          <p:nvPr/>
        </p:nvSpPr>
        <p:spPr>
          <a:xfrm>
            <a:off x="1979712" y="2618910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200</a:t>
            </a:r>
          </a:p>
        </p:txBody>
      </p:sp>
      <p:sp>
        <p:nvSpPr>
          <p:cNvPr id="15" name="Obdélník 14">
            <a:hlinkClick r:id="rId9" action="ppaction://hlinksldjump"/>
          </p:cNvPr>
          <p:cNvSpPr/>
          <p:nvPr/>
        </p:nvSpPr>
        <p:spPr>
          <a:xfrm>
            <a:off x="1979712" y="3537012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300</a:t>
            </a:r>
          </a:p>
        </p:txBody>
      </p:sp>
      <p:sp>
        <p:nvSpPr>
          <p:cNvPr id="16" name="Obdélník 15">
            <a:hlinkClick r:id="rId10" action="ppaction://hlinksldjump"/>
          </p:cNvPr>
          <p:cNvSpPr/>
          <p:nvPr/>
        </p:nvSpPr>
        <p:spPr>
          <a:xfrm>
            <a:off x="1979712" y="4455114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400</a:t>
            </a:r>
          </a:p>
        </p:txBody>
      </p:sp>
      <p:sp>
        <p:nvSpPr>
          <p:cNvPr id="17" name="Obdélník 16">
            <a:hlinkClick r:id="rId11" action="ppaction://hlinksldjump"/>
          </p:cNvPr>
          <p:cNvSpPr/>
          <p:nvPr/>
        </p:nvSpPr>
        <p:spPr>
          <a:xfrm>
            <a:off x="1979712" y="5373216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500</a:t>
            </a:r>
          </a:p>
        </p:txBody>
      </p:sp>
      <p:sp>
        <p:nvSpPr>
          <p:cNvPr id="18" name="Obdélník 17">
            <a:hlinkClick r:id="rId12" action="ppaction://hlinksldjump"/>
          </p:cNvPr>
          <p:cNvSpPr/>
          <p:nvPr/>
        </p:nvSpPr>
        <p:spPr>
          <a:xfrm>
            <a:off x="3707904" y="1700808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100</a:t>
            </a:r>
          </a:p>
        </p:txBody>
      </p:sp>
      <p:sp>
        <p:nvSpPr>
          <p:cNvPr id="19" name="Obdélník 18">
            <a:hlinkClick r:id="rId13" action="ppaction://hlinksldjump"/>
          </p:cNvPr>
          <p:cNvSpPr/>
          <p:nvPr/>
        </p:nvSpPr>
        <p:spPr>
          <a:xfrm>
            <a:off x="3707904" y="2618910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200</a:t>
            </a:r>
          </a:p>
        </p:txBody>
      </p:sp>
      <p:sp>
        <p:nvSpPr>
          <p:cNvPr id="20" name="Obdélník 19">
            <a:hlinkClick r:id="rId14" action="ppaction://hlinksldjump"/>
          </p:cNvPr>
          <p:cNvSpPr/>
          <p:nvPr/>
        </p:nvSpPr>
        <p:spPr>
          <a:xfrm>
            <a:off x="3707904" y="3537012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300</a:t>
            </a:r>
          </a:p>
        </p:txBody>
      </p:sp>
      <p:sp>
        <p:nvSpPr>
          <p:cNvPr id="21" name="Obdélník 20">
            <a:hlinkClick r:id="rId15" action="ppaction://hlinksldjump"/>
          </p:cNvPr>
          <p:cNvSpPr/>
          <p:nvPr/>
        </p:nvSpPr>
        <p:spPr>
          <a:xfrm>
            <a:off x="3707904" y="4455114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400</a:t>
            </a:r>
          </a:p>
        </p:txBody>
      </p:sp>
      <p:sp>
        <p:nvSpPr>
          <p:cNvPr id="22" name="Obdélník 21">
            <a:hlinkClick r:id="rId16" action="ppaction://hlinksldjump"/>
          </p:cNvPr>
          <p:cNvSpPr/>
          <p:nvPr/>
        </p:nvSpPr>
        <p:spPr>
          <a:xfrm>
            <a:off x="3707904" y="5373216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500</a:t>
            </a:r>
          </a:p>
        </p:txBody>
      </p:sp>
      <p:sp>
        <p:nvSpPr>
          <p:cNvPr id="23" name="Obdélník 22">
            <a:hlinkClick r:id="rId17" action="ppaction://hlinksldjump"/>
          </p:cNvPr>
          <p:cNvSpPr/>
          <p:nvPr/>
        </p:nvSpPr>
        <p:spPr>
          <a:xfrm>
            <a:off x="5436096" y="1700808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100</a:t>
            </a:r>
          </a:p>
        </p:txBody>
      </p:sp>
      <p:sp>
        <p:nvSpPr>
          <p:cNvPr id="24" name="Obdélník 23">
            <a:hlinkClick r:id="rId18" action="ppaction://hlinksldjump"/>
          </p:cNvPr>
          <p:cNvSpPr/>
          <p:nvPr/>
        </p:nvSpPr>
        <p:spPr>
          <a:xfrm>
            <a:off x="5436096" y="2618910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200</a:t>
            </a:r>
          </a:p>
        </p:txBody>
      </p:sp>
      <p:sp>
        <p:nvSpPr>
          <p:cNvPr id="25" name="Obdélník 24">
            <a:hlinkClick r:id="rId19" action="ppaction://hlinksldjump"/>
          </p:cNvPr>
          <p:cNvSpPr/>
          <p:nvPr/>
        </p:nvSpPr>
        <p:spPr>
          <a:xfrm>
            <a:off x="5436096" y="3537012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300</a:t>
            </a:r>
          </a:p>
        </p:txBody>
      </p:sp>
      <p:sp>
        <p:nvSpPr>
          <p:cNvPr id="26" name="Obdélník 25">
            <a:hlinkClick r:id="rId20" action="ppaction://hlinksldjump"/>
          </p:cNvPr>
          <p:cNvSpPr/>
          <p:nvPr/>
        </p:nvSpPr>
        <p:spPr>
          <a:xfrm>
            <a:off x="5436096" y="4455114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400</a:t>
            </a:r>
          </a:p>
        </p:txBody>
      </p:sp>
      <p:sp>
        <p:nvSpPr>
          <p:cNvPr id="27" name="Obdélník 26">
            <a:hlinkClick r:id="rId21" action="ppaction://hlinksldjump"/>
          </p:cNvPr>
          <p:cNvSpPr/>
          <p:nvPr/>
        </p:nvSpPr>
        <p:spPr>
          <a:xfrm>
            <a:off x="5436096" y="5373216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500</a:t>
            </a:r>
          </a:p>
        </p:txBody>
      </p:sp>
      <p:sp>
        <p:nvSpPr>
          <p:cNvPr id="28" name="Obdélník 27">
            <a:hlinkClick r:id="rId22" action="ppaction://hlinksldjump"/>
          </p:cNvPr>
          <p:cNvSpPr/>
          <p:nvPr/>
        </p:nvSpPr>
        <p:spPr>
          <a:xfrm>
            <a:off x="7164288" y="1700808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100</a:t>
            </a:r>
          </a:p>
        </p:txBody>
      </p:sp>
      <p:sp>
        <p:nvSpPr>
          <p:cNvPr id="29" name="Obdélník 28">
            <a:hlinkClick r:id="rId23" action="ppaction://hlinksldjump"/>
          </p:cNvPr>
          <p:cNvSpPr/>
          <p:nvPr/>
        </p:nvSpPr>
        <p:spPr>
          <a:xfrm>
            <a:off x="7164288" y="2618910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200</a:t>
            </a:r>
          </a:p>
        </p:txBody>
      </p:sp>
      <p:sp>
        <p:nvSpPr>
          <p:cNvPr id="30" name="Obdélník 29">
            <a:hlinkClick r:id="rId24" action="ppaction://hlinksldjump"/>
          </p:cNvPr>
          <p:cNvSpPr/>
          <p:nvPr/>
        </p:nvSpPr>
        <p:spPr>
          <a:xfrm>
            <a:off x="7164288" y="3537012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300</a:t>
            </a:r>
          </a:p>
        </p:txBody>
      </p:sp>
      <p:sp>
        <p:nvSpPr>
          <p:cNvPr id="31" name="Obdélník 30">
            <a:hlinkClick r:id="rId25" action="ppaction://hlinksldjump"/>
          </p:cNvPr>
          <p:cNvSpPr/>
          <p:nvPr/>
        </p:nvSpPr>
        <p:spPr>
          <a:xfrm>
            <a:off x="7164288" y="4455114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400</a:t>
            </a:r>
          </a:p>
        </p:txBody>
      </p:sp>
      <p:sp>
        <p:nvSpPr>
          <p:cNvPr id="32" name="Obdélník 31">
            <a:hlinkClick r:id="rId26" action="ppaction://hlinksldjump"/>
          </p:cNvPr>
          <p:cNvSpPr/>
          <p:nvPr/>
        </p:nvSpPr>
        <p:spPr>
          <a:xfrm>
            <a:off x="7164288" y="5373216"/>
            <a:ext cx="1692000" cy="86409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511195832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2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2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2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2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2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Učitelé za 300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90441" y="3001888"/>
            <a:ext cx="764388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Kolik procent učitelů </a:t>
            </a:r>
            <a:r>
              <a:rPr lang="cs-CZ" sz="2800" b="1" dirty="0" err="1"/>
              <a:t>NEvyučuje</a:t>
            </a:r>
            <a:r>
              <a:rPr lang="cs-CZ" sz="2800" b="1" dirty="0"/>
              <a:t> ani jeden ze svých</a:t>
            </a:r>
            <a:br>
              <a:rPr lang="cs-CZ" sz="2800" b="1" dirty="0"/>
            </a:br>
            <a:r>
              <a:rPr lang="cs-CZ" sz="2800" b="1" dirty="0"/>
              <a:t>aprobovaných předmětů?</a:t>
            </a:r>
            <a:br>
              <a:rPr lang="cs-CZ" sz="2800" b="1" dirty="0"/>
            </a:br>
            <a:r>
              <a:rPr lang="cs-CZ" sz="2800" b="1" dirty="0"/>
              <a:t>(Tolerance: 8%)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168975" y="4941168"/>
            <a:ext cx="88678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Plotr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563125"/>
            <a:ext cx="7403629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06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Učitelé za 400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470480" y="2852936"/>
            <a:ext cx="62838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Jaký je průměrný věk českých pedagogů?</a:t>
            </a:r>
            <a:br>
              <a:rPr lang="cs-CZ" sz="2800" b="1" dirty="0"/>
            </a:br>
            <a:r>
              <a:rPr lang="cs-CZ" sz="2800" b="1" dirty="0"/>
              <a:t>(Tolerance: 5let)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788136" y="4941168"/>
            <a:ext cx="164846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Jehličková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491117"/>
            <a:ext cx="7403629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76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Učitelé za 500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040906" y="3001888"/>
            <a:ext cx="71429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Jaký je obvyklý tabulkový plat nastupujícího</a:t>
            </a:r>
            <a:br>
              <a:rPr lang="cs-CZ" sz="2800" b="1" dirty="0"/>
            </a:br>
            <a:r>
              <a:rPr lang="cs-CZ" sz="2800" b="1" dirty="0"/>
              <a:t>učitele na ZŠ a SŠ s bakalářským vzděláním?</a:t>
            </a:r>
            <a:br>
              <a:rPr lang="cs-CZ" sz="2800" b="1" dirty="0"/>
            </a:br>
            <a:r>
              <a:rPr lang="cs-CZ" sz="2800" b="1" dirty="0"/>
              <a:t>(Tolerance: 500,-) (Nápověda: 12.platová třída)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881943" y="4941168"/>
            <a:ext cx="146084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Laserová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491117"/>
            <a:ext cx="7403629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6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 Různé za 100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644892" y="3001888"/>
            <a:ext cx="59350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Jaké jsou budovy Pedagogické fakulty?</a:t>
            </a:r>
            <a:br>
              <a:rPr lang="cs-CZ" sz="2800" b="1" dirty="0"/>
            </a:br>
            <a:r>
              <a:rPr lang="cs-CZ" sz="2800" b="1" dirty="0"/>
              <a:t>(Kolik jich je a vyjmenovat)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226510" y="4941168"/>
            <a:ext cx="277172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Božena Němcová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756569" y="4563125"/>
            <a:ext cx="7554867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90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 Různé za 200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806493" y="3001888"/>
            <a:ext cx="361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Jméno děkana fakulty?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554453" y="4851157"/>
            <a:ext cx="211583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Doktor </a:t>
            </a:r>
            <a:r>
              <a:rPr lang="cs-CZ" sz="2800" dirty="0" err="1"/>
              <a:t>Galén</a:t>
            </a:r>
            <a:endParaRPr lang="cs-CZ" sz="2800" dirty="0"/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395536" y="4419109"/>
            <a:ext cx="8335898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4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Různé za 300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89014" y="3001888"/>
            <a:ext cx="74467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Kolik dětí pozná skrytou reklamu na </a:t>
            </a:r>
            <a:r>
              <a:rPr lang="cs-CZ" sz="2800" b="1" dirty="0" err="1"/>
              <a:t>instagramu</a:t>
            </a:r>
            <a:r>
              <a:rPr lang="cs-CZ" sz="2800" b="1" dirty="0"/>
              <a:t>?</a:t>
            </a:r>
            <a:br>
              <a:rPr lang="cs-CZ" sz="2800" b="1" dirty="0"/>
            </a:br>
            <a:r>
              <a:rPr lang="cs-CZ" sz="2800" b="1" dirty="0"/>
              <a:t>(Tolerance: 10%)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601482" y="4653136"/>
            <a:ext cx="202177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Josef ČAPEK 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519547" y="4420270"/>
            <a:ext cx="8084901" cy="1384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4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Různé za 400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96256" y="3001888"/>
            <a:ext cx="68323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Který ze základních předmětů nelze studovat</a:t>
            </a:r>
            <a:br>
              <a:rPr lang="cs-CZ" sz="2800" b="1" dirty="0"/>
            </a:br>
            <a:r>
              <a:rPr lang="cs-CZ" sz="2800" b="1" dirty="0"/>
              <a:t>na pedagogické fakultě?</a:t>
            </a:r>
            <a:br>
              <a:rPr lang="cs-CZ" sz="2800" b="1" dirty="0"/>
            </a:br>
            <a:r>
              <a:rPr lang="cs-CZ" sz="2800" b="1" dirty="0"/>
              <a:t>(Alespoň 2.)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051155" y="4941168"/>
            <a:ext cx="112242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dirty="0"/>
              <a:t>KVIDO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907807" y="4635133"/>
            <a:ext cx="7403629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4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Různé za 500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076647" y="3001888"/>
            <a:ext cx="5071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Kdy vznikla Pedagogická fakulta?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194495" y="4797152"/>
            <a:ext cx="8357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Kain</a:t>
            </a:r>
            <a:endParaRPr lang="cs-CZ" sz="2800" dirty="0"/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291023" y="4563125"/>
            <a:ext cx="8529450" cy="102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25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63689" y="1700808"/>
            <a:ext cx="5760640" cy="3312368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6600" dirty="0">
                <a:solidFill>
                  <a:prstClr val="white"/>
                </a:solidFill>
              </a:rPr>
              <a:t>DĚKUJI ZA SPOLUPRÁCI </a:t>
            </a:r>
            <a:br>
              <a:rPr lang="cs-CZ" sz="6600" dirty="0">
                <a:solidFill>
                  <a:prstClr val="white"/>
                </a:solidFill>
              </a:rPr>
            </a:br>
            <a:r>
              <a:rPr lang="cs-CZ" sz="6600" dirty="0">
                <a:solidFill>
                  <a:prstClr val="white"/>
                </a:solidFill>
                <a:sym typeface="Wingdings" pitchFamily="2" charset="2"/>
              </a:rPr>
              <a:t></a:t>
            </a:r>
            <a:endParaRPr lang="cs-CZ" sz="6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48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8077" y="1269159"/>
            <a:ext cx="4040147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RVP jako téma za 100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97820" y="3057454"/>
            <a:ext cx="4018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Co znamená zkratka RVP?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897486" y="5261458"/>
            <a:ext cx="341901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V roce 1620 – 17. stol.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2555775" y="5188550"/>
            <a:ext cx="4012445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33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48077" y="1269159"/>
            <a:ext cx="4040147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RVP jako téma za 200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290073" y="3001887"/>
            <a:ext cx="65561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Jmenujte alespoň 2 cíle našeho vzdělávání.</a:t>
            </a:r>
          </a:p>
          <a:p>
            <a:endParaRPr lang="cs-CZ" sz="28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75856" y="5260558"/>
            <a:ext cx="274927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 6. července 1415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2843808" y="5188550"/>
            <a:ext cx="3456384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54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1269159"/>
            <a:ext cx="4040147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RVP jako téma za 300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500091" y="3001888"/>
            <a:ext cx="6194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Uveďte alespoň 3 průřezová témata RVP.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923928" y="5260558"/>
            <a:ext cx="134665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Karel IV.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044534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181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1269159"/>
            <a:ext cx="4040147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RVP jako téma za 400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599946" y="3001888"/>
            <a:ext cx="6009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Kdo vydává RVP? Po projednání s kým?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915816" y="5260558"/>
            <a:ext cx="333726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V roce 1521 – 16.stol.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188550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62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1269159"/>
            <a:ext cx="4040147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RVP jako téma za 500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301060" y="3001888"/>
            <a:ext cx="66071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Kdy nabyla účinnosti poslední změna RVP? </a:t>
            </a:r>
            <a:br>
              <a:rPr lang="cs-CZ" sz="2800" b="1" dirty="0"/>
            </a:br>
            <a:r>
              <a:rPr lang="cs-CZ" sz="2800" b="1" dirty="0"/>
              <a:t>(Tolerance: 6. měsíců)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699792" y="5260558"/>
            <a:ext cx="382168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sz="2800" dirty="0"/>
              <a:t>ve 2. polovině 19. století </a:t>
            </a:r>
            <a:endParaRPr lang="cs-CZ" sz="2800" dirty="0"/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116542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92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Žák za 100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23408" y="3001888"/>
            <a:ext cx="79624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Je povinná přípravka před zahájením základní školy?</a:t>
            </a:r>
            <a:br>
              <a:rPr lang="cs-CZ" sz="2800" b="1" dirty="0"/>
            </a:br>
            <a:r>
              <a:rPr lang="cs-CZ" sz="2800" b="1" dirty="0"/>
              <a:t>Pokud ano, jak dlouho?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050902" y="5260558"/>
            <a:ext cx="310527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Sněžka 1602m n. m.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044534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42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1269159"/>
            <a:ext cx="5249770" cy="52322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 sz="28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dirty="0"/>
              <a:t>Žák za 200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33889" y="3001888"/>
            <a:ext cx="7741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/>
              <a:t>Kdo žádá o odklad povinné školní docházky dítěte?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131840" y="5260558"/>
            <a:ext cx="296100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800" dirty="0"/>
              <a:t>Kvilda 1062m n. m.</a:t>
            </a:r>
          </a:p>
        </p:txBody>
      </p:sp>
      <p:sp>
        <p:nvSpPr>
          <p:cNvPr id="5" name="Tlačítko akce: Zpět nebo Předchozí 4">
            <a:hlinkClick r:id="rId2" action="ppaction://hlinksldjump" highlightClick="1"/>
          </p:cNvPr>
          <p:cNvSpPr/>
          <p:nvPr/>
        </p:nvSpPr>
        <p:spPr>
          <a:xfrm>
            <a:off x="7956376" y="6165304"/>
            <a:ext cx="720080" cy="576064"/>
          </a:xfrm>
          <a:prstGeom prst="actionButtonBackPrevious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/>
          </a:p>
        </p:txBody>
      </p:sp>
      <p:sp>
        <p:nvSpPr>
          <p:cNvPr id="6" name="Obdélník 5"/>
          <p:cNvSpPr/>
          <p:nvPr/>
        </p:nvSpPr>
        <p:spPr>
          <a:xfrm>
            <a:off x="1763688" y="5116542"/>
            <a:ext cx="5544616" cy="688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43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388</Words>
  <Application>Microsoft Macintosh PowerPoint</Application>
  <PresentationFormat>Předvádění na obrazovce (4:3)</PresentationFormat>
  <Paragraphs>107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Arial</vt:lpstr>
      <vt:lpstr>Calibri</vt:lpstr>
      <vt:lpstr>Wingdings</vt:lpstr>
      <vt:lpstr>Motiv systému Office</vt:lpstr>
      <vt:lpstr>1_Motiv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SATKOVA</dc:creator>
  <cp:lastModifiedBy>Jana Koptikova</cp:lastModifiedBy>
  <cp:revision>75</cp:revision>
  <dcterms:created xsi:type="dcterms:W3CDTF">2013-03-26T18:55:38Z</dcterms:created>
  <dcterms:modified xsi:type="dcterms:W3CDTF">2019-12-05T17:41:43Z</dcterms:modified>
</cp:coreProperties>
</file>