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30"/>
  </p:notesMasterIdLst>
  <p:handoutMasterIdLst>
    <p:handoutMasterId r:id="rId31"/>
  </p:handoutMasterIdLst>
  <p:sldIdLst>
    <p:sldId id="259" r:id="rId5"/>
    <p:sldId id="260" r:id="rId6"/>
    <p:sldId id="264" r:id="rId7"/>
    <p:sldId id="263" r:id="rId8"/>
    <p:sldId id="265" r:id="rId9"/>
    <p:sldId id="262" r:id="rId10"/>
    <p:sldId id="257" r:id="rId11"/>
    <p:sldId id="266" r:id="rId12"/>
    <p:sldId id="269" r:id="rId13"/>
    <p:sldId id="275" r:id="rId14"/>
    <p:sldId id="270" r:id="rId15"/>
    <p:sldId id="271" r:id="rId16"/>
    <p:sldId id="261" r:id="rId17"/>
    <p:sldId id="267" r:id="rId18"/>
    <p:sldId id="268" r:id="rId19"/>
    <p:sldId id="272" r:id="rId20"/>
    <p:sldId id="273" r:id="rId21"/>
    <p:sldId id="279" r:id="rId22"/>
    <p:sldId id="281" r:id="rId23"/>
    <p:sldId id="280" r:id="rId24"/>
    <p:sldId id="284" r:id="rId25"/>
    <p:sldId id="276" r:id="rId26"/>
    <p:sldId id="277" r:id="rId27"/>
    <p:sldId id="278" r:id="rId28"/>
    <p:sldId id="274" r:id="rId29"/>
  </p:sldIdLst>
  <p:sldSz cx="12192000" cy="6858000"/>
  <p:notesSz cx="6797675" cy="9926638"/>
  <p:defaultTextStyle>
    <a:defPPr rtl="0">
      <a:defRPr lang="cs-cz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0" autoAdjust="0"/>
    <p:restoredTop sz="95133" autoAdjust="0"/>
  </p:normalViewPr>
  <p:slideViewPr>
    <p:cSldViewPr snapToGrid="0">
      <p:cViewPr varScale="1">
        <p:scale>
          <a:sx n="114" d="100"/>
          <a:sy n="114" d="100"/>
        </p:scale>
        <p:origin x="30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82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é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F15FDEF-7D54-47D1-B5A1-2B2DDF32D70C}" type="datetime1">
              <a:rPr lang="cs-CZ" smtClean="0"/>
              <a:t>18.07.2022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1DAC83C-4E6E-41C1-9402-F38530AF9B0B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058625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 noProof="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D38740-B0A8-4A63-8687-D7CBC9BCE9F0}" type="datetime1">
              <a:rPr lang="cs-CZ" smtClean="0"/>
              <a:pPr/>
              <a:t>18.07.2022</a:t>
            </a:fld>
            <a:endParaRPr lang="cs-CZ" dirty="0"/>
          </a:p>
        </p:txBody>
      </p:sp>
      <p:sp>
        <p:nvSpPr>
          <p:cNvPr id="4" name="Zástupný symbol obrázku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cs-CZ" noProof="0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cs-CZ" noProof="0" dirty="0"/>
              <a:t>Kliknutím můžete upravit styly předlohy textu.</a:t>
            </a:r>
          </a:p>
          <a:p>
            <a:pPr lvl="1" rtl="0"/>
            <a:r>
              <a:rPr lang="cs-CZ" noProof="0" dirty="0"/>
              <a:t>Druhá úroveň</a:t>
            </a:r>
          </a:p>
          <a:p>
            <a:pPr lvl="2" rtl="0"/>
            <a:r>
              <a:rPr lang="cs-CZ" noProof="0" dirty="0"/>
              <a:t>Třetí úroveň</a:t>
            </a:r>
          </a:p>
          <a:p>
            <a:pPr lvl="3" rtl="0"/>
            <a:r>
              <a:rPr lang="cs-CZ" noProof="0" dirty="0"/>
              <a:t>Čtvrtá úroveň</a:t>
            </a:r>
          </a:p>
          <a:p>
            <a:pPr lvl="4" rtl="0"/>
            <a:r>
              <a:rPr lang="cs-CZ" noProof="0" dirty="0"/>
              <a:t>Pátá úroveň</a:t>
            </a:r>
          </a:p>
        </p:txBody>
      </p:sp>
      <p:sp>
        <p:nvSpPr>
          <p:cNvPr id="6" name="Zástupné zápatí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EC112EAA-B504-4DE4-86AF-9234CC185AA8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37008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C112EAA-B504-4DE4-86AF-9234CC185AA8}" type="slidenum">
              <a:rPr lang="cs-CZ" smtClean="0"/>
              <a:t>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98529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112EAA-B504-4DE4-86AF-9234CC185AA8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39775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112EAA-B504-4DE4-86AF-9234CC185AA8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30665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112EAA-B504-4DE4-86AF-9234CC185AA8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39479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112EAA-B504-4DE4-86AF-9234CC185AA8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04168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112EAA-B504-4DE4-86AF-9234CC185AA8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70567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112EAA-B504-4DE4-86AF-9234CC185AA8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9153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112EAA-B504-4DE4-86AF-9234CC185AA8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61068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112EAA-B504-4DE4-86AF-9234CC185AA8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0178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112EAA-B504-4DE4-86AF-9234CC185AA8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19512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112EAA-B504-4DE4-86AF-9234CC185AA8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06114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112EAA-B504-4DE4-86AF-9234CC185AA8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08294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112EAA-B504-4DE4-86AF-9234CC185AA8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03088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C112EAA-B504-4DE4-86AF-9234CC185AA8}" type="slidenum">
              <a:rPr lang="cs-CZ" smtClean="0"/>
              <a:t>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688416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112EAA-B504-4DE4-86AF-9234CC185AA8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55530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112EAA-B504-4DE4-86AF-9234CC185AA8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72060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112EAA-B504-4DE4-86AF-9234CC185AA8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9991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Skupina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Volný tvar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Volný tvar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Volný tvar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Volný tvar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Volný tvar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Volný tvar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Volný tvar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Volný tvar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Volný tvar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Volný tvar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Volný tvar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Volný tvar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Volný tvar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Volný tvar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Volný tvar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Volný tvar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Volný tvar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Volný tvar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Volný tvar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Skupina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Obdélník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Rovnoramenný trojúhelník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Obdélník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rtlCol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cs-CZ" noProof="0"/>
              <a:t>Kliknutím můžete upravit styl předlohy.</a:t>
            </a:r>
            <a:endParaRPr lang="cs-CZ" noProof="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pPr rtl="0"/>
            <a:fld id="{058ABEC1-354C-4D43-B08C-AF4A0098CF03}" type="datetime1">
              <a:rPr lang="cs-CZ" noProof="0" smtClean="0"/>
              <a:t>18.07.2022</a:t>
            </a:fld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 rtlCol="0"/>
          <a:lstStyle>
            <a:lvl1pPr algn="ctr">
              <a:defRPr/>
            </a:lvl1pPr>
          </a:lstStyle>
          <a:p>
            <a:pPr rtl="0"/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 rtlCol="0"/>
          <a:lstStyle/>
          <a:p>
            <a:pPr rtl="0"/>
            <a:fld id="{6D22F896-40B5-4ADD-8801-0D06FADFA095}" type="slidenum">
              <a:rPr lang="cs-CZ" noProof="0" smtClean="0"/>
              <a:t>‹#›</a:t>
            </a:fld>
            <a:endParaRPr lang="cs-CZ" noProof="0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Skupina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Volný tvar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Volný tvar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Volný tvar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Volný tvar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Volný tvar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Volný tvar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Volný tvar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Volný tvar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Volný tvar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Volný tvar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Volný tvar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Volný tvar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Volný tvar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Volný tvar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Volný tvar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Volný tvar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Volný tvar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Volný tvar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Volný tvar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Volný tvar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Volný tvar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Skupina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Obdélník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ovnoramenný trojúhelník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bdélník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 rtlCol="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 rtlCol="0"/>
          <a:lstStyle/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F9C44AB-610A-44B4-8671-94517D745D8D}" type="datetime1">
              <a:rPr lang="cs-CZ" noProof="0" smtClean="0"/>
              <a:t>18.07.2022</a:t>
            </a:fld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cs-CZ" noProof="0" smtClean="0"/>
              <a:t>‹#›</a:t>
            </a:fld>
            <a:endParaRPr lang="cs-CZ" noProof="0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Skupina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Volný tvar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Volný tvar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Volný tvar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Volný tvar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Volný tvar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Volný tvar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Volný tvar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Volný tvar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Volný tvar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Volný tvar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Volný tvar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Volný tvar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Volný tvar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Volný tvar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Volný tvar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Volný tvar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Volný tvar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Volný tvar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Volný tvar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Volný tvar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Volný tvar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Skupina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Obdélník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ovnoramenný trojúhelník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bdélník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 rtlCol="0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 rtlCol="0"/>
          <a:lstStyle/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rtlCol="0"/>
          <a:lstStyle/>
          <a:p>
            <a:pPr rtl="0"/>
            <a:fld id="{66F5B7B1-FD41-443A-AC03-A3701E7EA6F6}" type="datetime1">
              <a:rPr lang="cs-CZ" noProof="0" smtClean="0"/>
              <a:t>18.07.2022</a:t>
            </a:fld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 rtlCol="0"/>
          <a:lstStyle/>
          <a:p>
            <a:pPr rtl="0"/>
            <a:fld id="{6D22F896-40B5-4ADD-8801-0D06FADFA095}" type="slidenum">
              <a:rPr lang="cs-CZ" noProof="0" smtClean="0"/>
              <a:t>‹#›</a:t>
            </a:fld>
            <a:endParaRPr lang="cs-CZ" noProof="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Skupina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Volný tvar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Volný tvar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Volný tvar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Volný tvar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Volný tvar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Volný tvar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Volný tvar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Volný tvar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Volný tvar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Volný tvar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Volný tvar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Volný tvar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Volný tvar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Volný tvar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Volný tvar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Volný tvar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Volný tvar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Volný tvar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Volný tvar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Volný tvar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Volný tvar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Skupina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Obdélník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ovnoramenný trojúhelník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Obdélník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 rtlCol="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rtlCol="0" anchor="ctr"/>
          <a:lstStyle/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5D8A357-D1E1-4DD9-891A-0487E21AFDDF}" type="datetime1">
              <a:rPr lang="cs-CZ" noProof="0" smtClean="0"/>
              <a:t>18.07.2022</a:t>
            </a:fld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cs-CZ" noProof="0" smtClean="0"/>
              <a:t>‹#›</a:t>
            </a:fld>
            <a:endParaRPr lang="cs-CZ" noProof="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Skupina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Volný tvar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Volný tvar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Volný tvar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Volný tvar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Volný tvar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Volný tvar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Volný tvar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Volný tvar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Volný tvar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Volný tvar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Volný tvar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Volný tvar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Volný tvar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Volný tvar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Volný tvar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Volný tvar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Volný tvar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Volný tvar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Volný tvar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Skupina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Obdélník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Rovnoramenný trojúhelník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Obdélník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rtlCol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 rtlCol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rtlCol="0"/>
          <a:lstStyle/>
          <a:p>
            <a:pPr rtl="0"/>
            <a:fld id="{EE0F82F0-43E8-4CB0-B6D1-BE3EF8E51850}" type="datetime1">
              <a:rPr lang="cs-CZ" noProof="0" smtClean="0"/>
              <a:t>18.07.2022</a:t>
            </a:fld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 rtlCol="0"/>
          <a:lstStyle>
            <a:lvl1pPr algn="ctr">
              <a:defRPr/>
            </a:lvl1pPr>
          </a:lstStyle>
          <a:p>
            <a:pPr rtl="0"/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 rtlCol="0"/>
          <a:lstStyle/>
          <a:p>
            <a:pPr rtl="0"/>
            <a:fld id="{6D22F896-40B5-4ADD-8801-0D06FADFA095}" type="slidenum">
              <a:rPr lang="cs-CZ" noProof="0" smtClean="0"/>
              <a:t>‹#›</a:t>
            </a:fld>
            <a:endParaRPr lang="cs-CZ" noProof="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Skupina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Volný tvar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Volný tvar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Volný tvar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Volný tvar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Volný tvar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Volný tvar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Volný tvar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Volný tvar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Volný tvar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Volný tvar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Volný tvar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Volný tvar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Volný tvar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Volný tvar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Volný tvar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Volný tvar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Volný tvar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Volný tvar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Volný tvar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Volný tvar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Volný tvar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Skupina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Obdélník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Rovnoramenný trojúhelník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Obdélník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 rtlCol="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 rtlCol="0"/>
          <a:lstStyle/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 rtlCol="0"/>
          <a:lstStyle/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rtlCol="0"/>
          <a:lstStyle/>
          <a:p>
            <a:pPr rtl="0"/>
            <a:fld id="{05126271-E705-4E7D-8CA6-9359B7B6E217}" type="datetime1">
              <a:rPr lang="cs-CZ" noProof="0" smtClean="0"/>
              <a:t>18.07.2022</a:t>
            </a:fld>
            <a:endParaRPr lang="cs-CZ" noProof="0" dirty="0"/>
          </a:p>
        </p:txBody>
      </p:sp>
      <p:sp>
        <p:nvSpPr>
          <p:cNvPr id="6" name="Zástupné zápatí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 rtlCol="0"/>
          <a:lstStyle/>
          <a:p>
            <a:pPr rtl="0"/>
            <a:fld id="{6D22F896-40B5-4ADD-8801-0D06FADFA095}" type="slidenum">
              <a:rPr lang="cs-CZ" noProof="0" smtClean="0"/>
              <a:t>‹#›</a:t>
            </a:fld>
            <a:endParaRPr lang="cs-CZ" noProof="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Skupina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Volný tvar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Volný tvar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Volný tvar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Volný tvar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Volný tvar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Volný tvar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Volný tvar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Volný tvar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Volný tvar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Volný tvar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Volný tvar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Volný tvar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Volný tvar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Volný tvar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Volný tvar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Volný tvar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Volný tvar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Volný tvar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Volný tvar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Volný tvar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Volný tvar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Skupina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Obdélník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Rovnoramenný trojúhelník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Obdélník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 rtlCol="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rtlCol="0"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 rtlCol="0"/>
          <a:lstStyle/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rtlCol="0"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 rtlCol="0"/>
          <a:lstStyle/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rtlCol="0"/>
          <a:lstStyle/>
          <a:p>
            <a:pPr rtl="0"/>
            <a:fld id="{D8332F53-3AD0-4F6C-9DAF-5CE7BF16C9C8}" type="datetime1">
              <a:rPr lang="cs-CZ" noProof="0" smtClean="0"/>
              <a:t>18.07.2022</a:t>
            </a:fld>
            <a:endParaRPr lang="cs-CZ" noProof="0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 rtlCol="0"/>
          <a:lstStyle/>
          <a:p>
            <a:pPr rtl="0"/>
            <a:fld id="{6D22F896-40B5-4ADD-8801-0D06FADFA095}" type="slidenum">
              <a:rPr lang="cs-CZ" noProof="0" smtClean="0"/>
              <a:t>‹#›</a:t>
            </a:fld>
            <a:endParaRPr lang="cs-CZ" noProof="0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Skupina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Volný tvar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Volný tvar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Volný tvar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Volný tvar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Volný tvar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Volný tvar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Volný tvar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Volný tvar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Volný tvar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Volný tvar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Volný tvar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Volný tvar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Volný tvar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Volný tvar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Volný tvar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Volný tvar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Volný tvar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Volný tvar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Volný tvar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Volný tvar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Volný tvar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Skupina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Obdélník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ovnoramenný trojúhelník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Obdélník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 rtlCol="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B16EBF6-6205-4EA1-9B42-4465002F3F3B}" type="datetime1">
              <a:rPr lang="cs-CZ" noProof="0" smtClean="0"/>
              <a:t>18.07.2022</a:t>
            </a:fld>
            <a:endParaRPr lang="cs-CZ" noProof="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cs-CZ" noProof="0" smtClean="0"/>
              <a:t>‹#›</a:t>
            </a:fld>
            <a:endParaRPr lang="cs-CZ" noProof="0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rtlCol="0"/>
          <a:lstStyle/>
          <a:p>
            <a:pPr rtl="0"/>
            <a:fld id="{DF6CC509-514C-43FD-9994-9B24711D7F58}" type="datetime1">
              <a:rPr lang="cs-CZ" noProof="0" smtClean="0"/>
              <a:t>18.07.2022</a:t>
            </a:fld>
            <a:endParaRPr lang="cs-CZ" noProof="0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 rtlCol="0"/>
          <a:lstStyle/>
          <a:p>
            <a:pPr rtl="0"/>
            <a:fld id="{6D22F896-40B5-4ADD-8801-0D06FADFA095}" type="slidenum">
              <a:rPr lang="cs-CZ" noProof="0" smtClean="0"/>
              <a:t>‹#›</a:t>
            </a:fld>
            <a:endParaRPr lang="cs-CZ" noProof="0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Skupina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Volný tvar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Volný tvar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Volný tvar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Volný tvar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Volný tvar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Volný tvar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Volný tvar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Volný tvar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Volný tvar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Volný tvar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Volný tvar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Volný tvar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Volný tvar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Volný tvar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Volný tvar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Volný tvar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Volný tvar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Volný tvar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Volný tvar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Volný tvar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Volný tvar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Skupina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Obdélník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Rovnoramenný trojúhelník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Obdélník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rtlCol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rtlCol="0" anchor="ctr"/>
          <a:lstStyle/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 rtlCol="0"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C19FE6E-844D-45E0-93EC-4CD80FF6B1B8}" type="datetime1">
              <a:rPr lang="cs-CZ" noProof="0" smtClean="0"/>
              <a:t>18.07.2022</a:t>
            </a:fld>
            <a:endParaRPr lang="cs-CZ" noProof="0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cs-CZ" noProof="0" smtClean="0"/>
              <a:t>‹#›</a:t>
            </a:fld>
            <a:endParaRPr lang="cs-CZ" noProof="0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Skupina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Volný tvar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Volný tvar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Volný tvar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Volný tvar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Volný tvar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Volný tvar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Volný tvar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Volný tvar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Volný tvar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Volný tvar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Volný tvar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Volný tvar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Volný tvar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Volný tvar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Volný tvar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Volný tvar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Volný tvar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Volný tvar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Volný tvar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Skupina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Obdélník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Rovnoramenný trojúhelník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Obdélník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Zástupný symbol obrázku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rtlCol="0"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cs-CZ" noProof="0"/>
              <a:t>Kliknutím na ikonu přidáte obrázek.</a:t>
            </a:r>
            <a:endParaRPr lang="cs-CZ" noProof="0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rtlCol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 rtlCol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rtlCol="0"/>
          <a:lstStyle/>
          <a:p>
            <a:pPr rtl="0"/>
            <a:fld id="{D12FD8C9-9683-40D5-AA72-94995B70F39E}" type="datetime1">
              <a:rPr lang="cs-CZ" noProof="0" smtClean="0"/>
              <a:t>18.07.2022</a:t>
            </a:fld>
            <a:endParaRPr lang="cs-CZ" noProof="0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 rtlCol="0"/>
          <a:lstStyle/>
          <a:p>
            <a:pPr rtl="0"/>
            <a:fld id="{6D22F896-40B5-4ADD-8801-0D06FADFA095}" type="slidenum">
              <a:rPr lang="cs-CZ" noProof="0" smtClean="0"/>
              <a:t>‹#›</a:t>
            </a:fld>
            <a:endParaRPr lang="cs-CZ" noProof="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pPr rtl="0"/>
            <a:r>
              <a:rPr lang="cs-CZ" noProof="0" dirty="0"/>
              <a:t>Kliknutím můžete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cs-CZ" noProof="0" dirty="0"/>
              <a:t>Kliknutím můžete upravit styly předlohy textu.</a:t>
            </a:r>
          </a:p>
          <a:p>
            <a:pPr lvl="1" rtl="0"/>
            <a:r>
              <a:rPr lang="cs-CZ" noProof="0" dirty="0"/>
              <a:t>Druhá úroveň</a:t>
            </a:r>
          </a:p>
          <a:p>
            <a:pPr lvl="2" rtl="0"/>
            <a:r>
              <a:rPr lang="cs-CZ" noProof="0" dirty="0"/>
              <a:t>Třetí úroveň</a:t>
            </a:r>
          </a:p>
          <a:p>
            <a:pPr lvl="3" rtl="0"/>
            <a:r>
              <a:rPr lang="cs-CZ" noProof="0" dirty="0"/>
              <a:t>Čtvrtá úroveň</a:t>
            </a:r>
          </a:p>
          <a:p>
            <a:pPr lvl="4" rtl="0"/>
            <a:r>
              <a:rPr lang="cs-CZ" noProof="0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1349C5F2-A158-4DE0-A8F3-AE70C3AA5A77}" type="datetime1">
              <a:rPr lang="cs-CZ" noProof="0" smtClean="0"/>
              <a:t>18.07.2022</a:t>
            </a:fld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6D22F896-40B5-4ADD-8801-0D06FADFA095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YG_m02mamUM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hyperlink" Target="https://www.youtube.com/watch?v=asYOlvd-tbQ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Obdélník 10">
            <a:extLst>
              <a:ext uri="{FF2B5EF4-FFF2-40B4-BE49-F238E27FC236}">
                <a16:creationId xmlns:a16="http://schemas.microsoft.com/office/drawing/2014/main" id="{6BDBA639-2A71-4A60-A71A-FF1836F546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5E208A8B-5EBD-4532-BE72-26414FA7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4" name="Volný tvar 5">
              <a:extLst>
                <a:ext uri="{FF2B5EF4-FFF2-40B4-BE49-F238E27FC236}">
                  <a16:creationId xmlns:a16="http://schemas.microsoft.com/office/drawing/2014/main" id="{15D09196-B338-4AB5-A71B-CFD5FFCA62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Volný tvar 6">
              <a:extLst>
                <a:ext uri="{FF2B5EF4-FFF2-40B4-BE49-F238E27FC236}">
                  <a16:creationId xmlns:a16="http://schemas.microsoft.com/office/drawing/2014/main" id="{F50B4463-128A-4677-A285-C017E6C543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Volný tvar 7">
              <a:extLst>
                <a:ext uri="{FF2B5EF4-FFF2-40B4-BE49-F238E27FC236}">
                  <a16:creationId xmlns:a16="http://schemas.microsoft.com/office/drawing/2014/main" id="{1D9B95CD-F023-4DFA-9678-1E02713F74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Volný tvar 8">
              <a:extLst>
                <a:ext uri="{FF2B5EF4-FFF2-40B4-BE49-F238E27FC236}">
                  <a16:creationId xmlns:a16="http://schemas.microsoft.com/office/drawing/2014/main" id="{1DDF47A8-BE7B-43F3-A500-F5A4656D83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Volný tvar 9">
              <a:extLst>
                <a:ext uri="{FF2B5EF4-FFF2-40B4-BE49-F238E27FC236}">
                  <a16:creationId xmlns:a16="http://schemas.microsoft.com/office/drawing/2014/main" id="{2DD394DE-76FB-42F8-85F2-FD436F4232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Volný tvar 10">
              <a:extLst>
                <a:ext uri="{FF2B5EF4-FFF2-40B4-BE49-F238E27FC236}">
                  <a16:creationId xmlns:a16="http://schemas.microsoft.com/office/drawing/2014/main" id="{B95F2EFB-87E6-4400-AAF3-7EB8B4F15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Volný tvar 11">
              <a:extLst>
                <a:ext uri="{FF2B5EF4-FFF2-40B4-BE49-F238E27FC236}">
                  <a16:creationId xmlns:a16="http://schemas.microsoft.com/office/drawing/2014/main" id="{1D463476-2BC7-418C-9D6F-51444B11A7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Volný tvar 12">
              <a:extLst>
                <a:ext uri="{FF2B5EF4-FFF2-40B4-BE49-F238E27FC236}">
                  <a16:creationId xmlns:a16="http://schemas.microsoft.com/office/drawing/2014/main" id="{24011122-2495-478A-81BF-ABBDEA1DA8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Volný tvar 13">
              <a:extLst>
                <a:ext uri="{FF2B5EF4-FFF2-40B4-BE49-F238E27FC236}">
                  <a16:creationId xmlns:a16="http://schemas.microsoft.com/office/drawing/2014/main" id="{C79E87C5-E5B3-476B-B539-FC9CF4A33B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Volný tvar 14">
              <a:extLst>
                <a:ext uri="{FF2B5EF4-FFF2-40B4-BE49-F238E27FC236}">
                  <a16:creationId xmlns:a16="http://schemas.microsoft.com/office/drawing/2014/main" id="{956029CA-2B38-434D-9044-5FF3A1ECD1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Volný tvar 15">
              <a:extLst>
                <a:ext uri="{FF2B5EF4-FFF2-40B4-BE49-F238E27FC236}">
                  <a16:creationId xmlns:a16="http://schemas.microsoft.com/office/drawing/2014/main" id="{9514CFB6-E8DB-43DC-B1CD-9CC2D4B276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Volný tvar 16">
              <a:extLst>
                <a:ext uri="{FF2B5EF4-FFF2-40B4-BE49-F238E27FC236}">
                  <a16:creationId xmlns:a16="http://schemas.microsoft.com/office/drawing/2014/main" id="{BD8C1FC8-E550-45BE-9F30-822BAB3781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Volný tvar 17">
              <a:extLst>
                <a:ext uri="{FF2B5EF4-FFF2-40B4-BE49-F238E27FC236}">
                  <a16:creationId xmlns:a16="http://schemas.microsoft.com/office/drawing/2014/main" id="{D1646B5D-A7B7-41EC-9591-0E0C0F4F94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Volný tvar 18">
              <a:extLst>
                <a:ext uri="{FF2B5EF4-FFF2-40B4-BE49-F238E27FC236}">
                  <a16:creationId xmlns:a16="http://schemas.microsoft.com/office/drawing/2014/main" id="{E2118E93-481E-4843-987E-378187AA37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Volný tvar 19">
              <a:extLst>
                <a:ext uri="{FF2B5EF4-FFF2-40B4-BE49-F238E27FC236}">
                  <a16:creationId xmlns:a16="http://schemas.microsoft.com/office/drawing/2014/main" id="{77038464-F4E2-47EC-A87F-18469191E3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Volný tvar 20">
              <a:extLst>
                <a:ext uri="{FF2B5EF4-FFF2-40B4-BE49-F238E27FC236}">
                  <a16:creationId xmlns:a16="http://schemas.microsoft.com/office/drawing/2014/main" id="{FB3BBEB1-E146-408F-95B7-EE2F269DE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Volný tvar 21">
              <a:extLst>
                <a:ext uri="{FF2B5EF4-FFF2-40B4-BE49-F238E27FC236}">
                  <a16:creationId xmlns:a16="http://schemas.microsoft.com/office/drawing/2014/main" id="{C765B285-56EC-47FC-B116-274EBBD61A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Volný tvar 22">
              <a:extLst>
                <a:ext uri="{FF2B5EF4-FFF2-40B4-BE49-F238E27FC236}">
                  <a16:creationId xmlns:a16="http://schemas.microsoft.com/office/drawing/2014/main" id="{CB4A6191-6913-42EA-905E-8A174AE2C9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" name="Volný tvar 23">
              <a:extLst>
                <a:ext uri="{FF2B5EF4-FFF2-40B4-BE49-F238E27FC236}">
                  <a16:creationId xmlns:a16="http://schemas.microsoft.com/office/drawing/2014/main" id="{8ADEEF92-F481-475A-845C-5E940F0D55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34" name="Volný tvar: Obrazec 33">
            <a:extLst>
              <a:ext uri="{FF2B5EF4-FFF2-40B4-BE49-F238E27FC236}">
                <a16:creationId xmlns:a16="http://schemas.microsoft.com/office/drawing/2014/main" id="{D9C506D7-84CB-4057-A44A-465313E785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31529">
            <a:off x="2173916" y="2448612"/>
            <a:ext cx="4418757" cy="4259609"/>
          </a:xfrm>
          <a:custGeom>
            <a:avLst/>
            <a:gdLst>
              <a:gd name="connsiteX0" fmla="*/ 404107 w 4507111"/>
              <a:gd name="connsiteY0" fmla="*/ 0 h 4344781"/>
              <a:gd name="connsiteX1" fmla="*/ 371857 w 4507111"/>
              <a:gd name="connsiteY1" fmla="*/ 117359 h 4344781"/>
              <a:gd name="connsiteX2" fmla="*/ 307833 w 4507111"/>
              <a:gd name="connsiteY2" fmla="*/ 632970 h 4344781"/>
              <a:gd name="connsiteX3" fmla="*/ 3569418 w 4507111"/>
              <a:gd name="connsiteY3" fmla="*/ 4141149 h 4344781"/>
              <a:gd name="connsiteX4" fmla="*/ 4440861 w 4507111"/>
              <a:gd name="connsiteY4" fmla="*/ 4332480 h 4344781"/>
              <a:gd name="connsiteX5" fmla="*/ 4507111 w 4507111"/>
              <a:gd name="connsiteY5" fmla="*/ 4341752 h 4344781"/>
              <a:gd name="connsiteX6" fmla="*/ 4296045 w 4507111"/>
              <a:gd name="connsiteY6" fmla="*/ 4344781 h 4344781"/>
              <a:gd name="connsiteX7" fmla="*/ 3749565 w 4507111"/>
              <a:gd name="connsiteY7" fmla="*/ 4321853 h 4344781"/>
              <a:gd name="connsiteX8" fmla="*/ 36764 w 4507111"/>
              <a:gd name="connsiteY8" fmla="*/ 1629794 h 4344781"/>
              <a:gd name="connsiteX9" fmla="*/ 300069 w 4507111"/>
              <a:gd name="connsiteY9" fmla="*/ 144750 h 434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7111" h="4344781">
                <a:moveTo>
                  <a:pt x="404107" y="0"/>
                </a:moveTo>
                <a:lnTo>
                  <a:pt x="371857" y="117359"/>
                </a:lnTo>
                <a:cubicBezTo>
                  <a:pt x="333827" y="278567"/>
                  <a:pt x="311875" y="450459"/>
                  <a:pt x="307833" y="632970"/>
                </a:cubicBezTo>
                <a:cubicBezTo>
                  <a:pt x="264711" y="2579752"/>
                  <a:pt x="2253987" y="3769243"/>
                  <a:pt x="3569418" y="4141149"/>
                </a:cubicBezTo>
                <a:cubicBezTo>
                  <a:pt x="3816061" y="4210881"/>
                  <a:pt x="4114807" y="4279754"/>
                  <a:pt x="4440861" y="4332480"/>
                </a:cubicBezTo>
                <a:lnTo>
                  <a:pt x="4507111" y="4341752"/>
                </a:lnTo>
                <a:lnTo>
                  <a:pt x="4296045" y="4344781"/>
                </a:lnTo>
                <a:cubicBezTo>
                  <a:pt x="4097363" y="4343711"/>
                  <a:pt x="3912623" y="4335104"/>
                  <a:pt x="3749565" y="4321853"/>
                </a:cubicBezTo>
                <a:cubicBezTo>
                  <a:pt x="2445102" y="4215850"/>
                  <a:pt x="356405" y="3466499"/>
                  <a:pt x="36764" y="1629794"/>
                </a:cubicBezTo>
                <a:cubicBezTo>
                  <a:pt x="-63123" y="1055823"/>
                  <a:pt x="45741" y="555869"/>
                  <a:pt x="300069" y="14475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cs-CZ" dirty="0"/>
          </a:p>
        </p:txBody>
      </p:sp>
      <p:sp>
        <p:nvSpPr>
          <p:cNvPr id="36" name="Ovál 32">
            <a:extLst>
              <a:ext uri="{FF2B5EF4-FFF2-40B4-BE49-F238E27FC236}">
                <a16:creationId xmlns:a16="http://schemas.microsoft.com/office/drawing/2014/main" id="{7842FC68-61FD-4700-8A22-BB8B071884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54579" y="691977"/>
            <a:ext cx="7761923" cy="5343064"/>
          </a:xfrm>
          <a:custGeom>
            <a:avLst/>
            <a:gdLst>
              <a:gd name="connsiteX0" fmla="*/ 0 w 6428838"/>
              <a:gd name="connsiteY0" fmla="*/ 2579031 h 5158062"/>
              <a:gd name="connsiteX1" fmla="*/ 3214419 w 6428838"/>
              <a:gd name="connsiteY1" fmla="*/ 0 h 5158062"/>
              <a:gd name="connsiteX2" fmla="*/ 6428838 w 6428838"/>
              <a:gd name="connsiteY2" fmla="*/ 2579031 h 5158062"/>
              <a:gd name="connsiteX3" fmla="*/ 3214419 w 6428838"/>
              <a:gd name="connsiteY3" fmla="*/ 5158062 h 5158062"/>
              <a:gd name="connsiteX4" fmla="*/ 0 w 6428838"/>
              <a:gd name="connsiteY4" fmla="*/ 2579031 h 5158062"/>
              <a:gd name="connsiteX0" fmla="*/ 3321 w 6432159"/>
              <a:gd name="connsiteY0" fmla="*/ 2647125 h 5226156"/>
              <a:gd name="connsiteX1" fmla="*/ 2789723 w 6432159"/>
              <a:gd name="connsiteY1" fmla="*/ 0 h 5226156"/>
              <a:gd name="connsiteX2" fmla="*/ 6432159 w 6432159"/>
              <a:gd name="connsiteY2" fmla="*/ 2647125 h 5226156"/>
              <a:gd name="connsiteX3" fmla="*/ 3217740 w 6432159"/>
              <a:gd name="connsiteY3" fmla="*/ 5226156 h 5226156"/>
              <a:gd name="connsiteX4" fmla="*/ 3321 w 6432159"/>
              <a:gd name="connsiteY4" fmla="*/ 2647125 h 5226156"/>
              <a:gd name="connsiteX0" fmla="*/ 1953 w 6566979"/>
              <a:gd name="connsiteY0" fmla="*/ 2695803 h 5226224"/>
              <a:gd name="connsiteX1" fmla="*/ 2924543 w 6566979"/>
              <a:gd name="connsiteY1" fmla="*/ 39 h 5226224"/>
              <a:gd name="connsiteX2" fmla="*/ 6566979 w 6566979"/>
              <a:gd name="connsiteY2" fmla="*/ 2647164 h 5226224"/>
              <a:gd name="connsiteX3" fmla="*/ 3352560 w 6566979"/>
              <a:gd name="connsiteY3" fmla="*/ 5226195 h 5226224"/>
              <a:gd name="connsiteX4" fmla="*/ 1953 w 6566979"/>
              <a:gd name="connsiteY4" fmla="*/ 2695803 h 5226224"/>
              <a:gd name="connsiteX0" fmla="*/ 8982 w 6574008"/>
              <a:gd name="connsiteY0" fmla="*/ 2695803 h 5226313"/>
              <a:gd name="connsiteX1" fmla="*/ 2931572 w 6574008"/>
              <a:gd name="connsiteY1" fmla="*/ 39 h 5226313"/>
              <a:gd name="connsiteX2" fmla="*/ 6574008 w 6574008"/>
              <a:gd name="connsiteY2" fmla="*/ 2647164 h 5226313"/>
              <a:gd name="connsiteX3" fmla="*/ 3359589 w 6574008"/>
              <a:gd name="connsiteY3" fmla="*/ 5226195 h 5226313"/>
              <a:gd name="connsiteX4" fmla="*/ 8982 w 6574008"/>
              <a:gd name="connsiteY4" fmla="*/ 2695803 h 5226313"/>
              <a:gd name="connsiteX0" fmla="*/ 11929 w 6576955"/>
              <a:gd name="connsiteY0" fmla="*/ 2695953 h 5226463"/>
              <a:gd name="connsiteX1" fmla="*/ 2934519 w 6576955"/>
              <a:gd name="connsiteY1" fmla="*/ 189 h 5226463"/>
              <a:gd name="connsiteX2" fmla="*/ 6576955 w 6576955"/>
              <a:gd name="connsiteY2" fmla="*/ 2647314 h 5226463"/>
              <a:gd name="connsiteX3" fmla="*/ 3362536 w 6576955"/>
              <a:gd name="connsiteY3" fmla="*/ 5226345 h 5226463"/>
              <a:gd name="connsiteX4" fmla="*/ 11929 w 6576955"/>
              <a:gd name="connsiteY4" fmla="*/ 2695953 h 5226463"/>
              <a:gd name="connsiteX0" fmla="*/ 9262 w 6963394"/>
              <a:gd name="connsiteY0" fmla="*/ 2705797 h 5247356"/>
              <a:gd name="connsiteX1" fmla="*/ 2931852 w 6963394"/>
              <a:gd name="connsiteY1" fmla="*/ 10033 h 5247356"/>
              <a:gd name="connsiteX2" fmla="*/ 6963394 w 6963394"/>
              <a:gd name="connsiteY2" fmla="*/ 3318639 h 5247356"/>
              <a:gd name="connsiteX3" fmla="*/ 3359869 w 6963394"/>
              <a:gd name="connsiteY3" fmla="*/ 5236189 h 5247356"/>
              <a:gd name="connsiteX4" fmla="*/ 9262 w 6963394"/>
              <a:gd name="connsiteY4" fmla="*/ 2705797 h 5247356"/>
              <a:gd name="connsiteX0" fmla="*/ 9262 w 6963394"/>
              <a:gd name="connsiteY0" fmla="*/ 2705797 h 5247356"/>
              <a:gd name="connsiteX1" fmla="*/ 2931852 w 6963394"/>
              <a:gd name="connsiteY1" fmla="*/ 10033 h 5247356"/>
              <a:gd name="connsiteX2" fmla="*/ 6963394 w 6963394"/>
              <a:gd name="connsiteY2" fmla="*/ 3318639 h 5247356"/>
              <a:gd name="connsiteX3" fmla="*/ 3359869 w 6963394"/>
              <a:gd name="connsiteY3" fmla="*/ 5236189 h 5247356"/>
              <a:gd name="connsiteX4" fmla="*/ 9262 w 6963394"/>
              <a:gd name="connsiteY4" fmla="*/ 2705797 h 5247356"/>
              <a:gd name="connsiteX0" fmla="*/ 9262 w 6963394"/>
              <a:gd name="connsiteY0" fmla="*/ 2705797 h 5292159"/>
              <a:gd name="connsiteX1" fmla="*/ 2931852 w 6963394"/>
              <a:gd name="connsiteY1" fmla="*/ 10033 h 5292159"/>
              <a:gd name="connsiteX2" fmla="*/ 6963394 w 6963394"/>
              <a:gd name="connsiteY2" fmla="*/ 3318639 h 5292159"/>
              <a:gd name="connsiteX3" fmla="*/ 3359869 w 6963394"/>
              <a:gd name="connsiteY3" fmla="*/ 5236189 h 5292159"/>
              <a:gd name="connsiteX4" fmla="*/ 9262 w 6963394"/>
              <a:gd name="connsiteY4" fmla="*/ 2705797 h 5292159"/>
              <a:gd name="connsiteX0" fmla="*/ 9262 w 6963394"/>
              <a:gd name="connsiteY0" fmla="*/ 2705797 h 5259961"/>
              <a:gd name="connsiteX1" fmla="*/ 2931852 w 6963394"/>
              <a:gd name="connsiteY1" fmla="*/ 10033 h 5259961"/>
              <a:gd name="connsiteX2" fmla="*/ 6963394 w 6963394"/>
              <a:gd name="connsiteY2" fmla="*/ 3318639 h 5259961"/>
              <a:gd name="connsiteX3" fmla="*/ 3359869 w 6963394"/>
              <a:gd name="connsiteY3" fmla="*/ 5236189 h 5259961"/>
              <a:gd name="connsiteX4" fmla="*/ 9262 w 6963394"/>
              <a:gd name="connsiteY4" fmla="*/ 2705797 h 5259961"/>
              <a:gd name="connsiteX0" fmla="*/ 9557 w 7352795"/>
              <a:gd name="connsiteY0" fmla="*/ 2707501 h 5252013"/>
              <a:gd name="connsiteX1" fmla="*/ 2932147 w 7352795"/>
              <a:gd name="connsiteY1" fmla="*/ 11737 h 5252013"/>
              <a:gd name="connsiteX2" fmla="*/ 7352795 w 7352795"/>
              <a:gd name="connsiteY2" fmla="*/ 3378709 h 5252013"/>
              <a:gd name="connsiteX3" fmla="*/ 3360164 w 7352795"/>
              <a:gd name="connsiteY3" fmla="*/ 5237893 h 5252013"/>
              <a:gd name="connsiteX4" fmla="*/ 9557 w 7352795"/>
              <a:gd name="connsiteY4" fmla="*/ 2707501 h 5252013"/>
              <a:gd name="connsiteX0" fmla="*/ 8078 w 7789061"/>
              <a:gd name="connsiteY0" fmla="*/ 2744796 h 5249051"/>
              <a:gd name="connsiteX1" fmla="*/ 3368413 w 7789061"/>
              <a:gd name="connsiteY1" fmla="*/ 10121 h 5249051"/>
              <a:gd name="connsiteX2" fmla="*/ 7789061 w 7789061"/>
              <a:gd name="connsiteY2" fmla="*/ 3377093 h 5249051"/>
              <a:gd name="connsiteX3" fmla="*/ 3796430 w 7789061"/>
              <a:gd name="connsiteY3" fmla="*/ 5236277 h 5249051"/>
              <a:gd name="connsiteX4" fmla="*/ 8078 w 7789061"/>
              <a:gd name="connsiteY4" fmla="*/ 2744796 h 5249051"/>
              <a:gd name="connsiteX0" fmla="*/ 8078 w 7789061"/>
              <a:gd name="connsiteY0" fmla="*/ 2744796 h 5271741"/>
              <a:gd name="connsiteX1" fmla="*/ 3368413 w 7789061"/>
              <a:gd name="connsiteY1" fmla="*/ 10121 h 5271741"/>
              <a:gd name="connsiteX2" fmla="*/ 7789061 w 7789061"/>
              <a:gd name="connsiteY2" fmla="*/ 3377093 h 5271741"/>
              <a:gd name="connsiteX3" fmla="*/ 3796430 w 7789061"/>
              <a:gd name="connsiteY3" fmla="*/ 5236277 h 5271741"/>
              <a:gd name="connsiteX4" fmla="*/ 8078 w 7789061"/>
              <a:gd name="connsiteY4" fmla="*/ 2744796 h 5271741"/>
              <a:gd name="connsiteX0" fmla="*/ 1055 w 7782038"/>
              <a:gd name="connsiteY0" fmla="*/ 2738806 h 5438018"/>
              <a:gd name="connsiteX1" fmla="*/ 3361390 w 7782038"/>
              <a:gd name="connsiteY1" fmla="*/ 4131 h 5438018"/>
              <a:gd name="connsiteX2" fmla="*/ 7782038 w 7782038"/>
              <a:gd name="connsiteY2" fmla="*/ 3371103 h 5438018"/>
              <a:gd name="connsiteX3" fmla="*/ 3692130 w 7782038"/>
              <a:gd name="connsiteY3" fmla="*/ 5415113 h 5438018"/>
              <a:gd name="connsiteX4" fmla="*/ 1055 w 7782038"/>
              <a:gd name="connsiteY4" fmla="*/ 2738806 h 5438018"/>
              <a:gd name="connsiteX0" fmla="*/ 28883 w 7809866"/>
              <a:gd name="connsiteY0" fmla="*/ 2742147 h 5441359"/>
              <a:gd name="connsiteX1" fmla="*/ 3389218 w 7809866"/>
              <a:gd name="connsiteY1" fmla="*/ 7472 h 5441359"/>
              <a:gd name="connsiteX2" fmla="*/ 7809866 w 7809866"/>
              <a:gd name="connsiteY2" fmla="*/ 3374444 h 5441359"/>
              <a:gd name="connsiteX3" fmla="*/ 3719958 w 7809866"/>
              <a:gd name="connsiteY3" fmla="*/ 5418454 h 5441359"/>
              <a:gd name="connsiteX4" fmla="*/ 28883 w 7809866"/>
              <a:gd name="connsiteY4" fmla="*/ 2742147 h 5441359"/>
              <a:gd name="connsiteX0" fmla="*/ 36549 w 7817532"/>
              <a:gd name="connsiteY0" fmla="*/ 2751085 h 5450297"/>
              <a:gd name="connsiteX1" fmla="*/ 3396884 w 7817532"/>
              <a:gd name="connsiteY1" fmla="*/ 16410 h 5450297"/>
              <a:gd name="connsiteX2" fmla="*/ 7817532 w 7817532"/>
              <a:gd name="connsiteY2" fmla="*/ 3383382 h 5450297"/>
              <a:gd name="connsiteX3" fmla="*/ 3727624 w 7817532"/>
              <a:gd name="connsiteY3" fmla="*/ 5427392 h 5450297"/>
              <a:gd name="connsiteX4" fmla="*/ 36549 w 7817532"/>
              <a:gd name="connsiteY4" fmla="*/ 2751085 h 5450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17532" h="5450297">
                <a:moveTo>
                  <a:pt x="36549" y="2751085"/>
                </a:moveTo>
                <a:cubicBezTo>
                  <a:pt x="-281221" y="925127"/>
                  <a:pt x="1526121" y="-147339"/>
                  <a:pt x="3396884" y="16410"/>
                </a:cubicBezTo>
                <a:cubicBezTo>
                  <a:pt x="5267647" y="180159"/>
                  <a:pt x="7817532" y="1453184"/>
                  <a:pt x="7817532" y="3383382"/>
                </a:cubicBezTo>
                <a:cubicBezTo>
                  <a:pt x="7700800" y="5342763"/>
                  <a:pt x="5024455" y="5532775"/>
                  <a:pt x="3727624" y="5427392"/>
                </a:cubicBezTo>
                <a:cubicBezTo>
                  <a:pt x="2430794" y="5322009"/>
                  <a:pt x="354319" y="4577043"/>
                  <a:pt x="36549" y="2751085"/>
                </a:cubicBezTo>
                <a:close/>
              </a:path>
            </a:pathLst>
          </a:custGeom>
          <a:ln w="152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80081FE-3187-4184-98D0-CDC8A7E59A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16276" y="2061838"/>
            <a:ext cx="7373937" cy="1757262"/>
          </a:xfrm>
        </p:spPr>
        <p:txBody>
          <a:bodyPr rtlCol="0">
            <a:normAutofit fontScale="90000"/>
          </a:bodyPr>
          <a:lstStyle/>
          <a:p>
            <a:r>
              <a:rPr lang="cs-CZ" sz="4800" dirty="0"/>
              <a:t>Desetiletí českého bestselleru</a:t>
            </a:r>
            <a:br>
              <a:rPr lang="cs-CZ" sz="4800" dirty="0"/>
            </a:br>
            <a:r>
              <a:rPr lang="cs-CZ" sz="4800" dirty="0"/>
              <a:t>(2012 – 2022)</a:t>
            </a:r>
            <a:br>
              <a:rPr lang="cs-CZ" sz="4800" dirty="0"/>
            </a:br>
            <a:r>
              <a:rPr lang="cs-CZ" sz="3200" dirty="0"/>
              <a:t>O oblibě knih, v nichž vše do sebe krásně zapadne</a:t>
            </a:r>
            <a:endParaRPr lang="cs-CZ" sz="4800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8B0D1D1-624A-4AF5-B57E-100CDFEEA5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88938" y="4385708"/>
            <a:ext cx="5414125" cy="949689"/>
          </a:xfrm>
        </p:spPr>
        <p:txBody>
          <a:bodyPr rtlCol="0">
            <a:normAutofit/>
          </a:bodyPr>
          <a:lstStyle/>
          <a:p>
            <a:pPr rtl="0"/>
            <a:r>
              <a:rPr lang="cs-CZ" sz="2000" dirty="0"/>
              <a:t>Petr A. Bílek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18747E2-CF5B-5ED3-FBE5-3E7BFAE9BD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0079" y="4385708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6465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90F08744-9D7B-4693-B8D6-2A5210AE96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10" name="Ovál 32">
            <a:extLst>
              <a:ext uri="{FF2B5EF4-FFF2-40B4-BE49-F238E27FC236}">
                <a16:creationId xmlns:a16="http://schemas.microsoft.com/office/drawing/2014/main" id="{5B2E630F-F386-44FA-B1A1-C10A9BF43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336127">
            <a:off x="296272" y="1026251"/>
            <a:ext cx="7298578" cy="5088488"/>
          </a:xfrm>
          <a:custGeom>
            <a:avLst/>
            <a:gdLst>
              <a:gd name="connsiteX0" fmla="*/ 0 w 6428838"/>
              <a:gd name="connsiteY0" fmla="*/ 2579031 h 5158062"/>
              <a:gd name="connsiteX1" fmla="*/ 3214419 w 6428838"/>
              <a:gd name="connsiteY1" fmla="*/ 0 h 5158062"/>
              <a:gd name="connsiteX2" fmla="*/ 6428838 w 6428838"/>
              <a:gd name="connsiteY2" fmla="*/ 2579031 h 5158062"/>
              <a:gd name="connsiteX3" fmla="*/ 3214419 w 6428838"/>
              <a:gd name="connsiteY3" fmla="*/ 5158062 h 5158062"/>
              <a:gd name="connsiteX4" fmla="*/ 0 w 6428838"/>
              <a:gd name="connsiteY4" fmla="*/ 2579031 h 5158062"/>
              <a:gd name="connsiteX0" fmla="*/ 3321 w 6432159"/>
              <a:gd name="connsiteY0" fmla="*/ 2647125 h 5226156"/>
              <a:gd name="connsiteX1" fmla="*/ 2789723 w 6432159"/>
              <a:gd name="connsiteY1" fmla="*/ 0 h 5226156"/>
              <a:gd name="connsiteX2" fmla="*/ 6432159 w 6432159"/>
              <a:gd name="connsiteY2" fmla="*/ 2647125 h 5226156"/>
              <a:gd name="connsiteX3" fmla="*/ 3217740 w 6432159"/>
              <a:gd name="connsiteY3" fmla="*/ 5226156 h 5226156"/>
              <a:gd name="connsiteX4" fmla="*/ 3321 w 6432159"/>
              <a:gd name="connsiteY4" fmla="*/ 2647125 h 5226156"/>
              <a:gd name="connsiteX0" fmla="*/ 1953 w 6566979"/>
              <a:gd name="connsiteY0" fmla="*/ 2695803 h 5226224"/>
              <a:gd name="connsiteX1" fmla="*/ 2924543 w 6566979"/>
              <a:gd name="connsiteY1" fmla="*/ 39 h 5226224"/>
              <a:gd name="connsiteX2" fmla="*/ 6566979 w 6566979"/>
              <a:gd name="connsiteY2" fmla="*/ 2647164 h 5226224"/>
              <a:gd name="connsiteX3" fmla="*/ 3352560 w 6566979"/>
              <a:gd name="connsiteY3" fmla="*/ 5226195 h 5226224"/>
              <a:gd name="connsiteX4" fmla="*/ 1953 w 6566979"/>
              <a:gd name="connsiteY4" fmla="*/ 2695803 h 5226224"/>
              <a:gd name="connsiteX0" fmla="*/ 8982 w 6574008"/>
              <a:gd name="connsiteY0" fmla="*/ 2695803 h 5226313"/>
              <a:gd name="connsiteX1" fmla="*/ 2931572 w 6574008"/>
              <a:gd name="connsiteY1" fmla="*/ 39 h 5226313"/>
              <a:gd name="connsiteX2" fmla="*/ 6574008 w 6574008"/>
              <a:gd name="connsiteY2" fmla="*/ 2647164 h 5226313"/>
              <a:gd name="connsiteX3" fmla="*/ 3359589 w 6574008"/>
              <a:gd name="connsiteY3" fmla="*/ 5226195 h 5226313"/>
              <a:gd name="connsiteX4" fmla="*/ 8982 w 6574008"/>
              <a:gd name="connsiteY4" fmla="*/ 2695803 h 5226313"/>
              <a:gd name="connsiteX0" fmla="*/ 11929 w 6576955"/>
              <a:gd name="connsiteY0" fmla="*/ 2695953 h 5226463"/>
              <a:gd name="connsiteX1" fmla="*/ 2934519 w 6576955"/>
              <a:gd name="connsiteY1" fmla="*/ 189 h 5226463"/>
              <a:gd name="connsiteX2" fmla="*/ 6576955 w 6576955"/>
              <a:gd name="connsiteY2" fmla="*/ 2647314 h 5226463"/>
              <a:gd name="connsiteX3" fmla="*/ 3362536 w 6576955"/>
              <a:gd name="connsiteY3" fmla="*/ 5226345 h 5226463"/>
              <a:gd name="connsiteX4" fmla="*/ 11929 w 6576955"/>
              <a:gd name="connsiteY4" fmla="*/ 2695953 h 5226463"/>
              <a:gd name="connsiteX0" fmla="*/ 9262 w 6963394"/>
              <a:gd name="connsiteY0" fmla="*/ 2705797 h 5247356"/>
              <a:gd name="connsiteX1" fmla="*/ 2931852 w 6963394"/>
              <a:gd name="connsiteY1" fmla="*/ 10033 h 5247356"/>
              <a:gd name="connsiteX2" fmla="*/ 6963394 w 6963394"/>
              <a:gd name="connsiteY2" fmla="*/ 3318639 h 5247356"/>
              <a:gd name="connsiteX3" fmla="*/ 3359869 w 6963394"/>
              <a:gd name="connsiteY3" fmla="*/ 5236189 h 5247356"/>
              <a:gd name="connsiteX4" fmla="*/ 9262 w 6963394"/>
              <a:gd name="connsiteY4" fmla="*/ 2705797 h 5247356"/>
              <a:gd name="connsiteX0" fmla="*/ 9262 w 6963394"/>
              <a:gd name="connsiteY0" fmla="*/ 2705797 h 5247356"/>
              <a:gd name="connsiteX1" fmla="*/ 2931852 w 6963394"/>
              <a:gd name="connsiteY1" fmla="*/ 10033 h 5247356"/>
              <a:gd name="connsiteX2" fmla="*/ 6963394 w 6963394"/>
              <a:gd name="connsiteY2" fmla="*/ 3318639 h 5247356"/>
              <a:gd name="connsiteX3" fmla="*/ 3359869 w 6963394"/>
              <a:gd name="connsiteY3" fmla="*/ 5236189 h 5247356"/>
              <a:gd name="connsiteX4" fmla="*/ 9262 w 6963394"/>
              <a:gd name="connsiteY4" fmla="*/ 2705797 h 5247356"/>
              <a:gd name="connsiteX0" fmla="*/ 9262 w 6963394"/>
              <a:gd name="connsiteY0" fmla="*/ 2705797 h 5292159"/>
              <a:gd name="connsiteX1" fmla="*/ 2931852 w 6963394"/>
              <a:gd name="connsiteY1" fmla="*/ 10033 h 5292159"/>
              <a:gd name="connsiteX2" fmla="*/ 6963394 w 6963394"/>
              <a:gd name="connsiteY2" fmla="*/ 3318639 h 5292159"/>
              <a:gd name="connsiteX3" fmla="*/ 3359869 w 6963394"/>
              <a:gd name="connsiteY3" fmla="*/ 5236189 h 5292159"/>
              <a:gd name="connsiteX4" fmla="*/ 9262 w 6963394"/>
              <a:gd name="connsiteY4" fmla="*/ 2705797 h 5292159"/>
              <a:gd name="connsiteX0" fmla="*/ 9262 w 6963394"/>
              <a:gd name="connsiteY0" fmla="*/ 2705797 h 5259961"/>
              <a:gd name="connsiteX1" fmla="*/ 2931852 w 6963394"/>
              <a:gd name="connsiteY1" fmla="*/ 10033 h 5259961"/>
              <a:gd name="connsiteX2" fmla="*/ 6963394 w 6963394"/>
              <a:gd name="connsiteY2" fmla="*/ 3318639 h 5259961"/>
              <a:gd name="connsiteX3" fmla="*/ 3359869 w 6963394"/>
              <a:gd name="connsiteY3" fmla="*/ 5236189 h 5259961"/>
              <a:gd name="connsiteX4" fmla="*/ 9262 w 6963394"/>
              <a:gd name="connsiteY4" fmla="*/ 2705797 h 5259961"/>
              <a:gd name="connsiteX0" fmla="*/ 9557 w 7352795"/>
              <a:gd name="connsiteY0" fmla="*/ 2707501 h 5252013"/>
              <a:gd name="connsiteX1" fmla="*/ 2932147 w 7352795"/>
              <a:gd name="connsiteY1" fmla="*/ 11737 h 5252013"/>
              <a:gd name="connsiteX2" fmla="*/ 7352795 w 7352795"/>
              <a:gd name="connsiteY2" fmla="*/ 3378709 h 5252013"/>
              <a:gd name="connsiteX3" fmla="*/ 3360164 w 7352795"/>
              <a:gd name="connsiteY3" fmla="*/ 5237893 h 5252013"/>
              <a:gd name="connsiteX4" fmla="*/ 9557 w 7352795"/>
              <a:gd name="connsiteY4" fmla="*/ 2707501 h 5252013"/>
              <a:gd name="connsiteX0" fmla="*/ 8078 w 7789061"/>
              <a:gd name="connsiteY0" fmla="*/ 2744796 h 5249051"/>
              <a:gd name="connsiteX1" fmla="*/ 3368413 w 7789061"/>
              <a:gd name="connsiteY1" fmla="*/ 10121 h 5249051"/>
              <a:gd name="connsiteX2" fmla="*/ 7789061 w 7789061"/>
              <a:gd name="connsiteY2" fmla="*/ 3377093 h 5249051"/>
              <a:gd name="connsiteX3" fmla="*/ 3796430 w 7789061"/>
              <a:gd name="connsiteY3" fmla="*/ 5236277 h 5249051"/>
              <a:gd name="connsiteX4" fmla="*/ 8078 w 7789061"/>
              <a:gd name="connsiteY4" fmla="*/ 2744796 h 5249051"/>
              <a:gd name="connsiteX0" fmla="*/ 8078 w 7789061"/>
              <a:gd name="connsiteY0" fmla="*/ 2744796 h 5271741"/>
              <a:gd name="connsiteX1" fmla="*/ 3368413 w 7789061"/>
              <a:gd name="connsiteY1" fmla="*/ 10121 h 5271741"/>
              <a:gd name="connsiteX2" fmla="*/ 7789061 w 7789061"/>
              <a:gd name="connsiteY2" fmla="*/ 3377093 h 5271741"/>
              <a:gd name="connsiteX3" fmla="*/ 3796430 w 7789061"/>
              <a:gd name="connsiteY3" fmla="*/ 5236277 h 5271741"/>
              <a:gd name="connsiteX4" fmla="*/ 8078 w 7789061"/>
              <a:gd name="connsiteY4" fmla="*/ 2744796 h 5271741"/>
              <a:gd name="connsiteX0" fmla="*/ 1055 w 7782038"/>
              <a:gd name="connsiteY0" fmla="*/ 2738806 h 5438018"/>
              <a:gd name="connsiteX1" fmla="*/ 3361390 w 7782038"/>
              <a:gd name="connsiteY1" fmla="*/ 4131 h 5438018"/>
              <a:gd name="connsiteX2" fmla="*/ 7782038 w 7782038"/>
              <a:gd name="connsiteY2" fmla="*/ 3371103 h 5438018"/>
              <a:gd name="connsiteX3" fmla="*/ 3692130 w 7782038"/>
              <a:gd name="connsiteY3" fmla="*/ 5415113 h 5438018"/>
              <a:gd name="connsiteX4" fmla="*/ 1055 w 7782038"/>
              <a:gd name="connsiteY4" fmla="*/ 2738806 h 5438018"/>
              <a:gd name="connsiteX0" fmla="*/ 28883 w 7809866"/>
              <a:gd name="connsiteY0" fmla="*/ 2742147 h 5441359"/>
              <a:gd name="connsiteX1" fmla="*/ 3389218 w 7809866"/>
              <a:gd name="connsiteY1" fmla="*/ 7472 h 5441359"/>
              <a:gd name="connsiteX2" fmla="*/ 7809866 w 7809866"/>
              <a:gd name="connsiteY2" fmla="*/ 3374444 h 5441359"/>
              <a:gd name="connsiteX3" fmla="*/ 3719958 w 7809866"/>
              <a:gd name="connsiteY3" fmla="*/ 5418454 h 5441359"/>
              <a:gd name="connsiteX4" fmla="*/ 28883 w 7809866"/>
              <a:gd name="connsiteY4" fmla="*/ 2742147 h 5441359"/>
              <a:gd name="connsiteX0" fmla="*/ 36549 w 7817532"/>
              <a:gd name="connsiteY0" fmla="*/ 2751085 h 5450297"/>
              <a:gd name="connsiteX1" fmla="*/ 3396884 w 7817532"/>
              <a:gd name="connsiteY1" fmla="*/ 16410 h 5450297"/>
              <a:gd name="connsiteX2" fmla="*/ 7817532 w 7817532"/>
              <a:gd name="connsiteY2" fmla="*/ 3383382 h 5450297"/>
              <a:gd name="connsiteX3" fmla="*/ 3727624 w 7817532"/>
              <a:gd name="connsiteY3" fmla="*/ 5427392 h 5450297"/>
              <a:gd name="connsiteX4" fmla="*/ 36549 w 7817532"/>
              <a:gd name="connsiteY4" fmla="*/ 2751085 h 5450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17532" h="5450297">
                <a:moveTo>
                  <a:pt x="36549" y="2751085"/>
                </a:moveTo>
                <a:cubicBezTo>
                  <a:pt x="-281221" y="925127"/>
                  <a:pt x="1526121" y="-147339"/>
                  <a:pt x="3396884" y="16410"/>
                </a:cubicBezTo>
                <a:cubicBezTo>
                  <a:pt x="5267647" y="180159"/>
                  <a:pt x="7817532" y="1453184"/>
                  <a:pt x="7817532" y="3383382"/>
                </a:cubicBezTo>
                <a:cubicBezTo>
                  <a:pt x="7700800" y="5342763"/>
                  <a:pt x="5024455" y="5532775"/>
                  <a:pt x="3727624" y="5427392"/>
                </a:cubicBezTo>
                <a:cubicBezTo>
                  <a:pt x="2430794" y="5322009"/>
                  <a:pt x="354319" y="4577043"/>
                  <a:pt x="36549" y="27510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 useBgFill="1">
        <p:nvSpPr>
          <p:cNvPr id="12" name="Volný tvar: Obrazec 11">
            <a:extLst>
              <a:ext uri="{FF2B5EF4-FFF2-40B4-BE49-F238E27FC236}">
                <a16:creationId xmlns:a16="http://schemas.microsoft.com/office/drawing/2014/main" id="{73567C09-8B4D-49A6-A711-C44C5807D8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3554541" y="-619573"/>
            <a:ext cx="9016699" cy="8033868"/>
          </a:xfrm>
          <a:custGeom>
            <a:avLst/>
            <a:gdLst>
              <a:gd name="connsiteX0" fmla="*/ 6078066 w 9016699"/>
              <a:gd name="connsiteY0" fmla="*/ 782055 h 8033868"/>
              <a:gd name="connsiteX1" fmla="*/ 8705208 w 9016699"/>
              <a:gd name="connsiteY1" fmla="*/ 3409197 h 8033868"/>
              <a:gd name="connsiteX2" fmla="*/ 8793057 w 9016699"/>
              <a:gd name="connsiteY2" fmla="*/ 3617452 h 8033868"/>
              <a:gd name="connsiteX3" fmla="*/ 9016699 w 9016699"/>
              <a:gd name="connsiteY3" fmla="*/ 4793120 h 8033868"/>
              <a:gd name="connsiteX4" fmla="*/ 8960084 w 9016699"/>
              <a:gd name="connsiteY4" fmla="*/ 5272709 h 8033868"/>
              <a:gd name="connsiteX5" fmla="*/ 8920563 w 9016699"/>
              <a:gd name="connsiteY5" fmla="*/ 5444162 h 8033868"/>
              <a:gd name="connsiteX6" fmla="*/ 6620466 w 9016699"/>
              <a:gd name="connsiteY6" fmla="*/ 7744259 h 8033868"/>
              <a:gd name="connsiteX7" fmla="*/ 6480006 w 9016699"/>
              <a:gd name="connsiteY7" fmla="*/ 7795347 h 8033868"/>
              <a:gd name="connsiteX8" fmla="*/ 4389696 w 9016699"/>
              <a:gd name="connsiteY8" fmla="*/ 7987178 h 8033868"/>
              <a:gd name="connsiteX9" fmla="*/ 3086984 w 9016699"/>
              <a:gd name="connsiteY9" fmla="*/ 7466023 h 8033868"/>
              <a:gd name="connsiteX10" fmla="*/ 3024300 w 9016699"/>
              <a:gd name="connsiteY10" fmla="*/ 7426965 h 8033868"/>
              <a:gd name="connsiteX11" fmla="*/ 519567 w 9016699"/>
              <a:gd name="connsiteY11" fmla="*/ 4922232 h 8033868"/>
              <a:gd name="connsiteX12" fmla="*/ 419495 w 9016699"/>
              <a:gd name="connsiteY12" fmla="*/ 4733719 h 8033868"/>
              <a:gd name="connsiteX13" fmla="*/ 3514 w 9016699"/>
              <a:gd name="connsiteY13" fmla="*/ 3245168 h 8033868"/>
              <a:gd name="connsiteX14" fmla="*/ 4193329 w 9016699"/>
              <a:gd name="connsiteY14" fmla="*/ 36108 h 8033868"/>
              <a:gd name="connsiteX15" fmla="*/ 5977677 w 9016699"/>
              <a:gd name="connsiteY15" fmla="*/ 722908 h 8033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016699" h="8033868">
                <a:moveTo>
                  <a:pt x="6078066" y="782055"/>
                </a:moveTo>
                <a:lnTo>
                  <a:pt x="8705208" y="3409197"/>
                </a:lnTo>
                <a:lnTo>
                  <a:pt x="8793057" y="3617452"/>
                </a:lnTo>
                <a:cubicBezTo>
                  <a:pt x="8935615" y="3988374"/>
                  <a:pt x="9016699" y="4381324"/>
                  <a:pt x="9016699" y="4793120"/>
                </a:cubicBezTo>
                <a:cubicBezTo>
                  <a:pt x="9008675" y="4960329"/>
                  <a:pt x="8989449" y="5120121"/>
                  <a:pt x="8960084" y="5272709"/>
                </a:cubicBezTo>
                <a:lnTo>
                  <a:pt x="8920563" y="5444162"/>
                </a:lnTo>
                <a:lnTo>
                  <a:pt x="6620466" y="7744259"/>
                </a:lnTo>
                <a:lnTo>
                  <a:pt x="6480006" y="7795347"/>
                </a:lnTo>
                <a:cubicBezTo>
                  <a:pt x="5726471" y="8035167"/>
                  <a:pt x="4953020" y="8083925"/>
                  <a:pt x="4389696" y="7987178"/>
                </a:cubicBezTo>
                <a:cubicBezTo>
                  <a:pt x="4014146" y="7922680"/>
                  <a:pt x="3559510" y="7740111"/>
                  <a:pt x="3086984" y="7466023"/>
                </a:cubicBezTo>
                <a:lnTo>
                  <a:pt x="3024300" y="7426965"/>
                </a:lnTo>
                <a:lnTo>
                  <a:pt x="519567" y="4922232"/>
                </a:lnTo>
                <a:lnTo>
                  <a:pt x="419495" y="4733719"/>
                </a:lnTo>
                <a:cubicBezTo>
                  <a:pt x="181303" y="4258474"/>
                  <a:pt x="28977" y="3756361"/>
                  <a:pt x="3514" y="3245168"/>
                </a:cubicBezTo>
                <a:cubicBezTo>
                  <a:pt x="-112889" y="908287"/>
                  <a:pt x="2691131" y="-221884"/>
                  <a:pt x="4193329" y="36108"/>
                </a:cubicBezTo>
                <a:cubicBezTo>
                  <a:pt x="4662766" y="116730"/>
                  <a:pt x="5309837" y="354143"/>
                  <a:pt x="5977677" y="72290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3CC07D1-29E1-4AA8-B207-C6F2C0326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524" y="3429000"/>
            <a:ext cx="2307722" cy="1235279"/>
          </a:xfrm>
        </p:spPr>
        <p:txBody>
          <a:bodyPr rtlCol="0">
            <a:normAutofit fontScale="90000"/>
          </a:bodyPr>
          <a:lstStyle/>
          <a:p>
            <a:pPr algn="l"/>
            <a:r>
              <a:rPr lang="cs-CZ" sz="3200" dirty="0"/>
              <a:t>Ale </a:t>
            </a:r>
            <a:r>
              <a:rPr lang="cs-CZ" sz="3200"/>
              <a:t>i nová </a:t>
            </a:r>
            <a:r>
              <a:rPr lang="cs-CZ" sz="3200" dirty="0"/>
              <a:t>využití starých žánrů a médií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8D2DA24-C5D0-44B5-9011-43E7FEA59C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6319" y="1111249"/>
            <a:ext cx="6554001" cy="4635503"/>
          </a:xfrm>
        </p:spPr>
        <p:txBody>
          <a:bodyPr rtlCol="0">
            <a:normAutofit/>
          </a:bodyPr>
          <a:lstStyle/>
          <a:p>
            <a:pPr rtl="0"/>
            <a:endParaRPr lang="cs-CZ" dirty="0"/>
          </a:p>
          <a:p>
            <a:pPr rtl="0"/>
            <a:endParaRPr lang="cs-CZ" dirty="0"/>
          </a:p>
          <a:p>
            <a:pPr rtl="0"/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B1A13FD-6E46-17C8-E6DF-89612DB30D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7028" y="0"/>
            <a:ext cx="4602358" cy="3039389"/>
          </a:xfrm>
          <a:prstGeom prst="rect">
            <a:avLst/>
          </a:prstGeom>
        </p:spPr>
      </p:pic>
      <p:pic>
        <p:nvPicPr>
          <p:cNvPr id="9" name="Obrázek 8" descr="Obsah obrázku text&#10;&#10;Popis byl vytvořen automaticky">
            <a:extLst>
              <a:ext uri="{FF2B5EF4-FFF2-40B4-BE49-F238E27FC236}">
                <a16:creationId xmlns:a16="http://schemas.microsoft.com/office/drawing/2014/main" id="{586B497F-CEDB-6B0A-F49F-36126A1559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3356" y="21783"/>
            <a:ext cx="4898644" cy="4575384"/>
          </a:xfrm>
          <a:prstGeom prst="rect">
            <a:avLst/>
          </a:prstGeom>
        </p:spPr>
      </p:pic>
      <p:pic>
        <p:nvPicPr>
          <p:cNvPr id="13" name="Obrázek 12" descr="Obsah obrázku text&#10;&#10;Popis byl vytvořen automaticky">
            <a:extLst>
              <a:ext uri="{FF2B5EF4-FFF2-40B4-BE49-F238E27FC236}">
                <a16:creationId xmlns:a16="http://schemas.microsoft.com/office/drawing/2014/main" id="{59BC490C-008F-A51C-ECE0-B16092543E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2853" y="2673957"/>
            <a:ext cx="4230504" cy="396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3025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3101A5-C69B-5824-7872-5DF542DE2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Pořad Česká vlna v galerii DOX (2019);</a:t>
            </a:r>
            <a:br>
              <a:rPr lang="cs-CZ" dirty="0"/>
            </a:br>
            <a:r>
              <a:rPr lang="cs-CZ" dirty="0"/>
              <a:t>číslo časopisu Host 2020, č. 2</a:t>
            </a:r>
          </a:p>
        </p:txBody>
      </p:sp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D8C24DA4-C98E-C0F3-F674-F47102C879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54328" y="257537"/>
            <a:ext cx="6281738" cy="2933821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D28D4DA-4F1B-8DA9-D84E-0F1A454ECB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5824" y="3403192"/>
            <a:ext cx="3498979" cy="3197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5494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F6607A-6B22-1803-4936-705F28E5F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Soudobý stav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45753CC-1960-89D8-AAE4-13EB6085A5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Plejáda českých </a:t>
            </a:r>
            <a:r>
              <a:rPr lang="cs-CZ" dirty="0" err="1"/>
              <a:t>bestselleristů</a:t>
            </a:r>
            <a:r>
              <a:rPr lang="cs-CZ" dirty="0"/>
              <a:t> (nad 10 000 prodaných výtisků):</a:t>
            </a:r>
          </a:p>
          <a:p>
            <a:r>
              <a:rPr lang="cs-CZ" dirty="0"/>
              <a:t>Petra Soukupová, Alena </a:t>
            </a:r>
            <a:r>
              <a:rPr lang="cs-CZ" dirty="0" err="1"/>
              <a:t>Mornštajnová</a:t>
            </a:r>
            <a:r>
              <a:rPr lang="cs-CZ" dirty="0"/>
              <a:t>, Jaroslav </a:t>
            </a:r>
            <a:r>
              <a:rPr lang="cs-CZ" dirty="0" err="1"/>
              <a:t>Rudiš</a:t>
            </a:r>
            <a:r>
              <a:rPr lang="cs-CZ" dirty="0"/>
              <a:t>, Jiří Hájíček, Dita Táborská, Petra Dvořáková, Anna Bolavá, Karin Lednická, Viktorie </a:t>
            </a:r>
            <a:r>
              <a:rPr lang="cs-CZ" dirty="0" err="1"/>
              <a:t>Hanišová</a:t>
            </a:r>
            <a:endParaRPr lang="cs-CZ" dirty="0"/>
          </a:p>
          <a:p>
            <a:endParaRPr lang="cs-CZ" dirty="0"/>
          </a:p>
          <a:p>
            <a:r>
              <a:rPr lang="cs-CZ" dirty="0"/>
              <a:t>Skupina autorů na hraně bestsellerů: Radka </a:t>
            </a:r>
            <a:r>
              <a:rPr lang="cs-CZ" dirty="0" err="1"/>
              <a:t>Denemarková</a:t>
            </a:r>
            <a:r>
              <a:rPr lang="cs-CZ" dirty="0"/>
              <a:t>, Bianka Bellová, Jan Němec, Jakuba Katalpa, Jiří Padevět</a:t>
            </a:r>
          </a:p>
        </p:txBody>
      </p:sp>
    </p:spTree>
    <p:extLst>
      <p:ext uri="{BB962C8B-B14F-4D97-AF65-F5344CB8AC3E}">
        <p14:creationId xmlns:p14="http://schemas.microsoft.com/office/powerpoint/2010/main" val="2934310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AF204C-6B87-E279-C49F-9F061C7A5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631" y="629174"/>
            <a:ext cx="5312937" cy="5931017"/>
          </a:xfrm>
        </p:spPr>
        <p:txBody>
          <a:bodyPr>
            <a:normAutofit/>
          </a:bodyPr>
          <a:lstStyle/>
          <a:p>
            <a:pPr algn="l"/>
            <a:r>
              <a:rPr lang="cs-CZ" sz="2400" dirty="0"/>
              <a:t>Základní princip bestsellerů:</a:t>
            </a:r>
            <a:br>
              <a:rPr lang="cs-CZ" sz="2400" dirty="0"/>
            </a:br>
            <a:r>
              <a:rPr lang="cs-CZ" sz="2400" dirty="0"/>
              <a:t>obecně známý velký dějinný </a:t>
            </a:r>
            <a:br>
              <a:rPr lang="cs-CZ" sz="2400" dirty="0"/>
            </a:br>
            <a:r>
              <a:rPr lang="cs-CZ" sz="2400" dirty="0"/>
              <a:t>příběh na pozadí, </a:t>
            </a:r>
            <a:br>
              <a:rPr lang="cs-CZ" sz="2400" dirty="0"/>
            </a:br>
            <a:r>
              <a:rPr lang="cs-CZ" sz="2400" dirty="0"/>
              <a:t>k němu jedinečný individuální </a:t>
            </a:r>
            <a:br>
              <a:rPr lang="cs-CZ" sz="2400" dirty="0"/>
            </a:br>
            <a:r>
              <a:rPr lang="cs-CZ" sz="2400" dirty="0"/>
              <a:t>příběh situovaný do popředí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AF0A4185-A57B-4BAC-601D-97F61CD66B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01568" y="35123"/>
            <a:ext cx="5417184" cy="677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9187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90F08744-9D7B-4693-B8D6-2A5210AE96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10" name="Ovál 32">
            <a:extLst>
              <a:ext uri="{FF2B5EF4-FFF2-40B4-BE49-F238E27FC236}">
                <a16:creationId xmlns:a16="http://schemas.microsoft.com/office/drawing/2014/main" id="{5B2E630F-F386-44FA-B1A1-C10A9BF43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336127">
            <a:off x="296272" y="1026251"/>
            <a:ext cx="7298578" cy="5088488"/>
          </a:xfrm>
          <a:custGeom>
            <a:avLst/>
            <a:gdLst>
              <a:gd name="connsiteX0" fmla="*/ 0 w 6428838"/>
              <a:gd name="connsiteY0" fmla="*/ 2579031 h 5158062"/>
              <a:gd name="connsiteX1" fmla="*/ 3214419 w 6428838"/>
              <a:gd name="connsiteY1" fmla="*/ 0 h 5158062"/>
              <a:gd name="connsiteX2" fmla="*/ 6428838 w 6428838"/>
              <a:gd name="connsiteY2" fmla="*/ 2579031 h 5158062"/>
              <a:gd name="connsiteX3" fmla="*/ 3214419 w 6428838"/>
              <a:gd name="connsiteY3" fmla="*/ 5158062 h 5158062"/>
              <a:gd name="connsiteX4" fmla="*/ 0 w 6428838"/>
              <a:gd name="connsiteY4" fmla="*/ 2579031 h 5158062"/>
              <a:gd name="connsiteX0" fmla="*/ 3321 w 6432159"/>
              <a:gd name="connsiteY0" fmla="*/ 2647125 h 5226156"/>
              <a:gd name="connsiteX1" fmla="*/ 2789723 w 6432159"/>
              <a:gd name="connsiteY1" fmla="*/ 0 h 5226156"/>
              <a:gd name="connsiteX2" fmla="*/ 6432159 w 6432159"/>
              <a:gd name="connsiteY2" fmla="*/ 2647125 h 5226156"/>
              <a:gd name="connsiteX3" fmla="*/ 3217740 w 6432159"/>
              <a:gd name="connsiteY3" fmla="*/ 5226156 h 5226156"/>
              <a:gd name="connsiteX4" fmla="*/ 3321 w 6432159"/>
              <a:gd name="connsiteY4" fmla="*/ 2647125 h 5226156"/>
              <a:gd name="connsiteX0" fmla="*/ 1953 w 6566979"/>
              <a:gd name="connsiteY0" fmla="*/ 2695803 h 5226224"/>
              <a:gd name="connsiteX1" fmla="*/ 2924543 w 6566979"/>
              <a:gd name="connsiteY1" fmla="*/ 39 h 5226224"/>
              <a:gd name="connsiteX2" fmla="*/ 6566979 w 6566979"/>
              <a:gd name="connsiteY2" fmla="*/ 2647164 h 5226224"/>
              <a:gd name="connsiteX3" fmla="*/ 3352560 w 6566979"/>
              <a:gd name="connsiteY3" fmla="*/ 5226195 h 5226224"/>
              <a:gd name="connsiteX4" fmla="*/ 1953 w 6566979"/>
              <a:gd name="connsiteY4" fmla="*/ 2695803 h 5226224"/>
              <a:gd name="connsiteX0" fmla="*/ 8982 w 6574008"/>
              <a:gd name="connsiteY0" fmla="*/ 2695803 h 5226313"/>
              <a:gd name="connsiteX1" fmla="*/ 2931572 w 6574008"/>
              <a:gd name="connsiteY1" fmla="*/ 39 h 5226313"/>
              <a:gd name="connsiteX2" fmla="*/ 6574008 w 6574008"/>
              <a:gd name="connsiteY2" fmla="*/ 2647164 h 5226313"/>
              <a:gd name="connsiteX3" fmla="*/ 3359589 w 6574008"/>
              <a:gd name="connsiteY3" fmla="*/ 5226195 h 5226313"/>
              <a:gd name="connsiteX4" fmla="*/ 8982 w 6574008"/>
              <a:gd name="connsiteY4" fmla="*/ 2695803 h 5226313"/>
              <a:gd name="connsiteX0" fmla="*/ 11929 w 6576955"/>
              <a:gd name="connsiteY0" fmla="*/ 2695953 h 5226463"/>
              <a:gd name="connsiteX1" fmla="*/ 2934519 w 6576955"/>
              <a:gd name="connsiteY1" fmla="*/ 189 h 5226463"/>
              <a:gd name="connsiteX2" fmla="*/ 6576955 w 6576955"/>
              <a:gd name="connsiteY2" fmla="*/ 2647314 h 5226463"/>
              <a:gd name="connsiteX3" fmla="*/ 3362536 w 6576955"/>
              <a:gd name="connsiteY3" fmla="*/ 5226345 h 5226463"/>
              <a:gd name="connsiteX4" fmla="*/ 11929 w 6576955"/>
              <a:gd name="connsiteY4" fmla="*/ 2695953 h 5226463"/>
              <a:gd name="connsiteX0" fmla="*/ 9262 w 6963394"/>
              <a:gd name="connsiteY0" fmla="*/ 2705797 h 5247356"/>
              <a:gd name="connsiteX1" fmla="*/ 2931852 w 6963394"/>
              <a:gd name="connsiteY1" fmla="*/ 10033 h 5247356"/>
              <a:gd name="connsiteX2" fmla="*/ 6963394 w 6963394"/>
              <a:gd name="connsiteY2" fmla="*/ 3318639 h 5247356"/>
              <a:gd name="connsiteX3" fmla="*/ 3359869 w 6963394"/>
              <a:gd name="connsiteY3" fmla="*/ 5236189 h 5247356"/>
              <a:gd name="connsiteX4" fmla="*/ 9262 w 6963394"/>
              <a:gd name="connsiteY4" fmla="*/ 2705797 h 5247356"/>
              <a:gd name="connsiteX0" fmla="*/ 9262 w 6963394"/>
              <a:gd name="connsiteY0" fmla="*/ 2705797 h 5247356"/>
              <a:gd name="connsiteX1" fmla="*/ 2931852 w 6963394"/>
              <a:gd name="connsiteY1" fmla="*/ 10033 h 5247356"/>
              <a:gd name="connsiteX2" fmla="*/ 6963394 w 6963394"/>
              <a:gd name="connsiteY2" fmla="*/ 3318639 h 5247356"/>
              <a:gd name="connsiteX3" fmla="*/ 3359869 w 6963394"/>
              <a:gd name="connsiteY3" fmla="*/ 5236189 h 5247356"/>
              <a:gd name="connsiteX4" fmla="*/ 9262 w 6963394"/>
              <a:gd name="connsiteY4" fmla="*/ 2705797 h 5247356"/>
              <a:gd name="connsiteX0" fmla="*/ 9262 w 6963394"/>
              <a:gd name="connsiteY0" fmla="*/ 2705797 h 5292159"/>
              <a:gd name="connsiteX1" fmla="*/ 2931852 w 6963394"/>
              <a:gd name="connsiteY1" fmla="*/ 10033 h 5292159"/>
              <a:gd name="connsiteX2" fmla="*/ 6963394 w 6963394"/>
              <a:gd name="connsiteY2" fmla="*/ 3318639 h 5292159"/>
              <a:gd name="connsiteX3" fmla="*/ 3359869 w 6963394"/>
              <a:gd name="connsiteY3" fmla="*/ 5236189 h 5292159"/>
              <a:gd name="connsiteX4" fmla="*/ 9262 w 6963394"/>
              <a:gd name="connsiteY4" fmla="*/ 2705797 h 5292159"/>
              <a:gd name="connsiteX0" fmla="*/ 9262 w 6963394"/>
              <a:gd name="connsiteY0" fmla="*/ 2705797 h 5259961"/>
              <a:gd name="connsiteX1" fmla="*/ 2931852 w 6963394"/>
              <a:gd name="connsiteY1" fmla="*/ 10033 h 5259961"/>
              <a:gd name="connsiteX2" fmla="*/ 6963394 w 6963394"/>
              <a:gd name="connsiteY2" fmla="*/ 3318639 h 5259961"/>
              <a:gd name="connsiteX3" fmla="*/ 3359869 w 6963394"/>
              <a:gd name="connsiteY3" fmla="*/ 5236189 h 5259961"/>
              <a:gd name="connsiteX4" fmla="*/ 9262 w 6963394"/>
              <a:gd name="connsiteY4" fmla="*/ 2705797 h 5259961"/>
              <a:gd name="connsiteX0" fmla="*/ 9557 w 7352795"/>
              <a:gd name="connsiteY0" fmla="*/ 2707501 h 5252013"/>
              <a:gd name="connsiteX1" fmla="*/ 2932147 w 7352795"/>
              <a:gd name="connsiteY1" fmla="*/ 11737 h 5252013"/>
              <a:gd name="connsiteX2" fmla="*/ 7352795 w 7352795"/>
              <a:gd name="connsiteY2" fmla="*/ 3378709 h 5252013"/>
              <a:gd name="connsiteX3" fmla="*/ 3360164 w 7352795"/>
              <a:gd name="connsiteY3" fmla="*/ 5237893 h 5252013"/>
              <a:gd name="connsiteX4" fmla="*/ 9557 w 7352795"/>
              <a:gd name="connsiteY4" fmla="*/ 2707501 h 5252013"/>
              <a:gd name="connsiteX0" fmla="*/ 8078 w 7789061"/>
              <a:gd name="connsiteY0" fmla="*/ 2744796 h 5249051"/>
              <a:gd name="connsiteX1" fmla="*/ 3368413 w 7789061"/>
              <a:gd name="connsiteY1" fmla="*/ 10121 h 5249051"/>
              <a:gd name="connsiteX2" fmla="*/ 7789061 w 7789061"/>
              <a:gd name="connsiteY2" fmla="*/ 3377093 h 5249051"/>
              <a:gd name="connsiteX3" fmla="*/ 3796430 w 7789061"/>
              <a:gd name="connsiteY3" fmla="*/ 5236277 h 5249051"/>
              <a:gd name="connsiteX4" fmla="*/ 8078 w 7789061"/>
              <a:gd name="connsiteY4" fmla="*/ 2744796 h 5249051"/>
              <a:gd name="connsiteX0" fmla="*/ 8078 w 7789061"/>
              <a:gd name="connsiteY0" fmla="*/ 2744796 h 5271741"/>
              <a:gd name="connsiteX1" fmla="*/ 3368413 w 7789061"/>
              <a:gd name="connsiteY1" fmla="*/ 10121 h 5271741"/>
              <a:gd name="connsiteX2" fmla="*/ 7789061 w 7789061"/>
              <a:gd name="connsiteY2" fmla="*/ 3377093 h 5271741"/>
              <a:gd name="connsiteX3" fmla="*/ 3796430 w 7789061"/>
              <a:gd name="connsiteY3" fmla="*/ 5236277 h 5271741"/>
              <a:gd name="connsiteX4" fmla="*/ 8078 w 7789061"/>
              <a:gd name="connsiteY4" fmla="*/ 2744796 h 5271741"/>
              <a:gd name="connsiteX0" fmla="*/ 1055 w 7782038"/>
              <a:gd name="connsiteY0" fmla="*/ 2738806 h 5438018"/>
              <a:gd name="connsiteX1" fmla="*/ 3361390 w 7782038"/>
              <a:gd name="connsiteY1" fmla="*/ 4131 h 5438018"/>
              <a:gd name="connsiteX2" fmla="*/ 7782038 w 7782038"/>
              <a:gd name="connsiteY2" fmla="*/ 3371103 h 5438018"/>
              <a:gd name="connsiteX3" fmla="*/ 3692130 w 7782038"/>
              <a:gd name="connsiteY3" fmla="*/ 5415113 h 5438018"/>
              <a:gd name="connsiteX4" fmla="*/ 1055 w 7782038"/>
              <a:gd name="connsiteY4" fmla="*/ 2738806 h 5438018"/>
              <a:gd name="connsiteX0" fmla="*/ 28883 w 7809866"/>
              <a:gd name="connsiteY0" fmla="*/ 2742147 h 5441359"/>
              <a:gd name="connsiteX1" fmla="*/ 3389218 w 7809866"/>
              <a:gd name="connsiteY1" fmla="*/ 7472 h 5441359"/>
              <a:gd name="connsiteX2" fmla="*/ 7809866 w 7809866"/>
              <a:gd name="connsiteY2" fmla="*/ 3374444 h 5441359"/>
              <a:gd name="connsiteX3" fmla="*/ 3719958 w 7809866"/>
              <a:gd name="connsiteY3" fmla="*/ 5418454 h 5441359"/>
              <a:gd name="connsiteX4" fmla="*/ 28883 w 7809866"/>
              <a:gd name="connsiteY4" fmla="*/ 2742147 h 5441359"/>
              <a:gd name="connsiteX0" fmla="*/ 36549 w 7817532"/>
              <a:gd name="connsiteY0" fmla="*/ 2751085 h 5450297"/>
              <a:gd name="connsiteX1" fmla="*/ 3396884 w 7817532"/>
              <a:gd name="connsiteY1" fmla="*/ 16410 h 5450297"/>
              <a:gd name="connsiteX2" fmla="*/ 7817532 w 7817532"/>
              <a:gd name="connsiteY2" fmla="*/ 3383382 h 5450297"/>
              <a:gd name="connsiteX3" fmla="*/ 3727624 w 7817532"/>
              <a:gd name="connsiteY3" fmla="*/ 5427392 h 5450297"/>
              <a:gd name="connsiteX4" fmla="*/ 36549 w 7817532"/>
              <a:gd name="connsiteY4" fmla="*/ 2751085 h 5450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17532" h="5450297">
                <a:moveTo>
                  <a:pt x="36549" y="2751085"/>
                </a:moveTo>
                <a:cubicBezTo>
                  <a:pt x="-281221" y="925127"/>
                  <a:pt x="1526121" y="-147339"/>
                  <a:pt x="3396884" y="16410"/>
                </a:cubicBezTo>
                <a:cubicBezTo>
                  <a:pt x="5267647" y="180159"/>
                  <a:pt x="7817532" y="1453184"/>
                  <a:pt x="7817532" y="3383382"/>
                </a:cubicBezTo>
                <a:cubicBezTo>
                  <a:pt x="7700800" y="5342763"/>
                  <a:pt x="5024455" y="5532775"/>
                  <a:pt x="3727624" y="5427392"/>
                </a:cubicBezTo>
                <a:cubicBezTo>
                  <a:pt x="2430794" y="5322009"/>
                  <a:pt x="354319" y="4577043"/>
                  <a:pt x="36549" y="27510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 useBgFill="1">
        <p:nvSpPr>
          <p:cNvPr id="12" name="Volný tvar: Obrazec 11">
            <a:extLst>
              <a:ext uri="{FF2B5EF4-FFF2-40B4-BE49-F238E27FC236}">
                <a16:creationId xmlns:a16="http://schemas.microsoft.com/office/drawing/2014/main" id="{73567C09-8B4D-49A6-A711-C44C5807D8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3554541" y="-619573"/>
            <a:ext cx="9016699" cy="8033868"/>
          </a:xfrm>
          <a:custGeom>
            <a:avLst/>
            <a:gdLst>
              <a:gd name="connsiteX0" fmla="*/ 6078066 w 9016699"/>
              <a:gd name="connsiteY0" fmla="*/ 782055 h 8033868"/>
              <a:gd name="connsiteX1" fmla="*/ 8705208 w 9016699"/>
              <a:gd name="connsiteY1" fmla="*/ 3409197 h 8033868"/>
              <a:gd name="connsiteX2" fmla="*/ 8793057 w 9016699"/>
              <a:gd name="connsiteY2" fmla="*/ 3617452 h 8033868"/>
              <a:gd name="connsiteX3" fmla="*/ 9016699 w 9016699"/>
              <a:gd name="connsiteY3" fmla="*/ 4793120 h 8033868"/>
              <a:gd name="connsiteX4" fmla="*/ 8960084 w 9016699"/>
              <a:gd name="connsiteY4" fmla="*/ 5272709 h 8033868"/>
              <a:gd name="connsiteX5" fmla="*/ 8920563 w 9016699"/>
              <a:gd name="connsiteY5" fmla="*/ 5444162 h 8033868"/>
              <a:gd name="connsiteX6" fmla="*/ 6620466 w 9016699"/>
              <a:gd name="connsiteY6" fmla="*/ 7744259 h 8033868"/>
              <a:gd name="connsiteX7" fmla="*/ 6480006 w 9016699"/>
              <a:gd name="connsiteY7" fmla="*/ 7795347 h 8033868"/>
              <a:gd name="connsiteX8" fmla="*/ 4389696 w 9016699"/>
              <a:gd name="connsiteY8" fmla="*/ 7987178 h 8033868"/>
              <a:gd name="connsiteX9" fmla="*/ 3086984 w 9016699"/>
              <a:gd name="connsiteY9" fmla="*/ 7466023 h 8033868"/>
              <a:gd name="connsiteX10" fmla="*/ 3024300 w 9016699"/>
              <a:gd name="connsiteY10" fmla="*/ 7426965 h 8033868"/>
              <a:gd name="connsiteX11" fmla="*/ 519567 w 9016699"/>
              <a:gd name="connsiteY11" fmla="*/ 4922232 h 8033868"/>
              <a:gd name="connsiteX12" fmla="*/ 419495 w 9016699"/>
              <a:gd name="connsiteY12" fmla="*/ 4733719 h 8033868"/>
              <a:gd name="connsiteX13" fmla="*/ 3514 w 9016699"/>
              <a:gd name="connsiteY13" fmla="*/ 3245168 h 8033868"/>
              <a:gd name="connsiteX14" fmla="*/ 4193329 w 9016699"/>
              <a:gd name="connsiteY14" fmla="*/ 36108 h 8033868"/>
              <a:gd name="connsiteX15" fmla="*/ 5977677 w 9016699"/>
              <a:gd name="connsiteY15" fmla="*/ 722908 h 8033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016699" h="8033868">
                <a:moveTo>
                  <a:pt x="6078066" y="782055"/>
                </a:moveTo>
                <a:lnTo>
                  <a:pt x="8705208" y="3409197"/>
                </a:lnTo>
                <a:lnTo>
                  <a:pt x="8793057" y="3617452"/>
                </a:lnTo>
                <a:cubicBezTo>
                  <a:pt x="8935615" y="3988374"/>
                  <a:pt x="9016699" y="4381324"/>
                  <a:pt x="9016699" y="4793120"/>
                </a:cubicBezTo>
                <a:cubicBezTo>
                  <a:pt x="9008675" y="4960329"/>
                  <a:pt x="8989449" y="5120121"/>
                  <a:pt x="8960084" y="5272709"/>
                </a:cubicBezTo>
                <a:lnTo>
                  <a:pt x="8920563" y="5444162"/>
                </a:lnTo>
                <a:lnTo>
                  <a:pt x="6620466" y="7744259"/>
                </a:lnTo>
                <a:lnTo>
                  <a:pt x="6480006" y="7795347"/>
                </a:lnTo>
                <a:cubicBezTo>
                  <a:pt x="5726471" y="8035167"/>
                  <a:pt x="4953020" y="8083925"/>
                  <a:pt x="4389696" y="7987178"/>
                </a:cubicBezTo>
                <a:cubicBezTo>
                  <a:pt x="4014146" y="7922680"/>
                  <a:pt x="3559510" y="7740111"/>
                  <a:pt x="3086984" y="7466023"/>
                </a:cubicBezTo>
                <a:lnTo>
                  <a:pt x="3024300" y="7426965"/>
                </a:lnTo>
                <a:lnTo>
                  <a:pt x="519567" y="4922232"/>
                </a:lnTo>
                <a:lnTo>
                  <a:pt x="419495" y="4733719"/>
                </a:lnTo>
                <a:cubicBezTo>
                  <a:pt x="181303" y="4258474"/>
                  <a:pt x="28977" y="3756361"/>
                  <a:pt x="3514" y="3245168"/>
                </a:cubicBezTo>
                <a:cubicBezTo>
                  <a:pt x="-112889" y="908287"/>
                  <a:pt x="2691131" y="-221884"/>
                  <a:pt x="4193329" y="36108"/>
                </a:cubicBezTo>
                <a:cubicBezTo>
                  <a:pt x="4662766" y="116730"/>
                  <a:pt x="5309837" y="354143"/>
                  <a:pt x="5977677" y="72290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3CC07D1-29E1-4AA8-B207-C6F2C0326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720" y="2349925"/>
            <a:ext cx="2441894" cy="2456442"/>
          </a:xfrm>
        </p:spPr>
        <p:txBody>
          <a:bodyPr rtlCol="0">
            <a:normAutofit/>
          </a:bodyPr>
          <a:lstStyle/>
          <a:p>
            <a:pPr algn="l"/>
            <a:r>
              <a:rPr lang="cs-CZ" sz="3200" dirty="0"/>
              <a:t>Historické pozadí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8D2DA24-C5D0-44B5-9011-43E7FEA59C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1292" y="1111249"/>
            <a:ext cx="5679028" cy="4635503"/>
          </a:xfrm>
        </p:spPr>
        <p:txBody>
          <a:bodyPr rtlCol="0">
            <a:normAutofit/>
          </a:bodyPr>
          <a:lstStyle/>
          <a:p>
            <a:pPr rtl="0"/>
            <a:r>
              <a:rPr lang="cs-CZ" dirty="0"/>
              <a:t>Velké dějiny: </a:t>
            </a:r>
          </a:p>
          <a:p>
            <a:pPr rtl="0"/>
            <a:r>
              <a:rPr lang="cs-CZ" dirty="0"/>
              <a:t>II. světová válka a okupace, holocaust;</a:t>
            </a:r>
          </a:p>
          <a:p>
            <a:pPr rtl="0"/>
            <a:r>
              <a:rPr lang="cs-CZ" dirty="0"/>
              <a:t>50. léta a éra stalinismu;</a:t>
            </a:r>
          </a:p>
          <a:p>
            <a:pPr rtl="0"/>
            <a:r>
              <a:rPr lang="cs-CZ" dirty="0"/>
              <a:t>Normalizace 70. a 80. let 20. století</a:t>
            </a:r>
          </a:p>
          <a:p>
            <a:pPr rtl="0"/>
            <a:endParaRPr lang="cs-CZ" dirty="0"/>
          </a:p>
          <a:p>
            <a:pPr rtl="0"/>
            <a:r>
              <a:rPr lang="cs-CZ" dirty="0"/>
              <a:t>Čítanková podoba těchto dějin – čtenář je předem zná, nijak ho nepřekvapují, jsou servírované tak, jak se to (mladší) čtenář učil ve škole</a:t>
            </a:r>
          </a:p>
          <a:p>
            <a:pPr rtl="0"/>
            <a:endParaRPr lang="cs-CZ" dirty="0"/>
          </a:p>
          <a:p>
            <a:pPr rtl="0"/>
            <a:r>
              <a:rPr lang="cs-CZ" dirty="0"/>
              <a:t>Čtenář zná reálie a nezná konkrétní příběh postavy, která vstoupí na scénu</a:t>
            </a:r>
          </a:p>
          <a:p>
            <a:pPr rtl="0"/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59F2A34-A356-FC5D-E16F-36F486E726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718" y="126839"/>
            <a:ext cx="4966951" cy="279253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DFBE08B-21FB-1CCD-12AC-3AEBB78F4D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522" y="4110772"/>
            <a:ext cx="3307342" cy="2747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7598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90F08744-9D7B-4693-B8D6-2A5210AE96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10" name="Ovál 32">
            <a:extLst>
              <a:ext uri="{FF2B5EF4-FFF2-40B4-BE49-F238E27FC236}">
                <a16:creationId xmlns:a16="http://schemas.microsoft.com/office/drawing/2014/main" id="{5B2E630F-F386-44FA-B1A1-C10A9BF43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336127">
            <a:off x="296272" y="1026251"/>
            <a:ext cx="7298578" cy="5088488"/>
          </a:xfrm>
          <a:custGeom>
            <a:avLst/>
            <a:gdLst>
              <a:gd name="connsiteX0" fmla="*/ 0 w 6428838"/>
              <a:gd name="connsiteY0" fmla="*/ 2579031 h 5158062"/>
              <a:gd name="connsiteX1" fmla="*/ 3214419 w 6428838"/>
              <a:gd name="connsiteY1" fmla="*/ 0 h 5158062"/>
              <a:gd name="connsiteX2" fmla="*/ 6428838 w 6428838"/>
              <a:gd name="connsiteY2" fmla="*/ 2579031 h 5158062"/>
              <a:gd name="connsiteX3" fmla="*/ 3214419 w 6428838"/>
              <a:gd name="connsiteY3" fmla="*/ 5158062 h 5158062"/>
              <a:gd name="connsiteX4" fmla="*/ 0 w 6428838"/>
              <a:gd name="connsiteY4" fmla="*/ 2579031 h 5158062"/>
              <a:gd name="connsiteX0" fmla="*/ 3321 w 6432159"/>
              <a:gd name="connsiteY0" fmla="*/ 2647125 h 5226156"/>
              <a:gd name="connsiteX1" fmla="*/ 2789723 w 6432159"/>
              <a:gd name="connsiteY1" fmla="*/ 0 h 5226156"/>
              <a:gd name="connsiteX2" fmla="*/ 6432159 w 6432159"/>
              <a:gd name="connsiteY2" fmla="*/ 2647125 h 5226156"/>
              <a:gd name="connsiteX3" fmla="*/ 3217740 w 6432159"/>
              <a:gd name="connsiteY3" fmla="*/ 5226156 h 5226156"/>
              <a:gd name="connsiteX4" fmla="*/ 3321 w 6432159"/>
              <a:gd name="connsiteY4" fmla="*/ 2647125 h 5226156"/>
              <a:gd name="connsiteX0" fmla="*/ 1953 w 6566979"/>
              <a:gd name="connsiteY0" fmla="*/ 2695803 h 5226224"/>
              <a:gd name="connsiteX1" fmla="*/ 2924543 w 6566979"/>
              <a:gd name="connsiteY1" fmla="*/ 39 h 5226224"/>
              <a:gd name="connsiteX2" fmla="*/ 6566979 w 6566979"/>
              <a:gd name="connsiteY2" fmla="*/ 2647164 h 5226224"/>
              <a:gd name="connsiteX3" fmla="*/ 3352560 w 6566979"/>
              <a:gd name="connsiteY3" fmla="*/ 5226195 h 5226224"/>
              <a:gd name="connsiteX4" fmla="*/ 1953 w 6566979"/>
              <a:gd name="connsiteY4" fmla="*/ 2695803 h 5226224"/>
              <a:gd name="connsiteX0" fmla="*/ 8982 w 6574008"/>
              <a:gd name="connsiteY0" fmla="*/ 2695803 h 5226313"/>
              <a:gd name="connsiteX1" fmla="*/ 2931572 w 6574008"/>
              <a:gd name="connsiteY1" fmla="*/ 39 h 5226313"/>
              <a:gd name="connsiteX2" fmla="*/ 6574008 w 6574008"/>
              <a:gd name="connsiteY2" fmla="*/ 2647164 h 5226313"/>
              <a:gd name="connsiteX3" fmla="*/ 3359589 w 6574008"/>
              <a:gd name="connsiteY3" fmla="*/ 5226195 h 5226313"/>
              <a:gd name="connsiteX4" fmla="*/ 8982 w 6574008"/>
              <a:gd name="connsiteY4" fmla="*/ 2695803 h 5226313"/>
              <a:gd name="connsiteX0" fmla="*/ 11929 w 6576955"/>
              <a:gd name="connsiteY0" fmla="*/ 2695953 h 5226463"/>
              <a:gd name="connsiteX1" fmla="*/ 2934519 w 6576955"/>
              <a:gd name="connsiteY1" fmla="*/ 189 h 5226463"/>
              <a:gd name="connsiteX2" fmla="*/ 6576955 w 6576955"/>
              <a:gd name="connsiteY2" fmla="*/ 2647314 h 5226463"/>
              <a:gd name="connsiteX3" fmla="*/ 3362536 w 6576955"/>
              <a:gd name="connsiteY3" fmla="*/ 5226345 h 5226463"/>
              <a:gd name="connsiteX4" fmla="*/ 11929 w 6576955"/>
              <a:gd name="connsiteY4" fmla="*/ 2695953 h 5226463"/>
              <a:gd name="connsiteX0" fmla="*/ 9262 w 6963394"/>
              <a:gd name="connsiteY0" fmla="*/ 2705797 h 5247356"/>
              <a:gd name="connsiteX1" fmla="*/ 2931852 w 6963394"/>
              <a:gd name="connsiteY1" fmla="*/ 10033 h 5247356"/>
              <a:gd name="connsiteX2" fmla="*/ 6963394 w 6963394"/>
              <a:gd name="connsiteY2" fmla="*/ 3318639 h 5247356"/>
              <a:gd name="connsiteX3" fmla="*/ 3359869 w 6963394"/>
              <a:gd name="connsiteY3" fmla="*/ 5236189 h 5247356"/>
              <a:gd name="connsiteX4" fmla="*/ 9262 w 6963394"/>
              <a:gd name="connsiteY4" fmla="*/ 2705797 h 5247356"/>
              <a:gd name="connsiteX0" fmla="*/ 9262 w 6963394"/>
              <a:gd name="connsiteY0" fmla="*/ 2705797 h 5247356"/>
              <a:gd name="connsiteX1" fmla="*/ 2931852 w 6963394"/>
              <a:gd name="connsiteY1" fmla="*/ 10033 h 5247356"/>
              <a:gd name="connsiteX2" fmla="*/ 6963394 w 6963394"/>
              <a:gd name="connsiteY2" fmla="*/ 3318639 h 5247356"/>
              <a:gd name="connsiteX3" fmla="*/ 3359869 w 6963394"/>
              <a:gd name="connsiteY3" fmla="*/ 5236189 h 5247356"/>
              <a:gd name="connsiteX4" fmla="*/ 9262 w 6963394"/>
              <a:gd name="connsiteY4" fmla="*/ 2705797 h 5247356"/>
              <a:gd name="connsiteX0" fmla="*/ 9262 w 6963394"/>
              <a:gd name="connsiteY0" fmla="*/ 2705797 h 5292159"/>
              <a:gd name="connsiteX1" fmla="*/ 2931852 w 6963394"/>
              <a:gd name="connsiteY1" fmla="*/ 10033 h 5292159"/>
              <a:gd name="connsiteX2" fmla="*/ 6963394 w 6963394"/>
              <a:gd name="connsiteY2" fmla="*/ 3318639 h 5292159"/>
              <a:gd name="connsiteX3" fmla="*/ 3359869 w 6963394"/>
              <a:gd name="connsiteY3" fmla="*/ 5236189 h 5292159"/>
              <a:gd name="connsiteX4" fmla="*/ 9262 w 6963394"/>
              <a:gd name="connsiteY4" fmla="*/ 2705797 h 5292159"/>
              <a:gd name="connsiteX0" fmla="*/ 9262 w 6963394"/>
              <a:gd name="connsiteY0" fmla="*/ 2705797 h 5259961"/>
              <a:gd name="connsiteX1" fmla="*/ 2931852 w 6963394"/>
              <a:gd name="connsiteY1" fmla="*/ 10033 h 5259961"/>
              <a:gd name="connsiteX2" fmla="*/ 6963394 w 6963394"/>
              <a:gd name="connsiteY2" fmla="*/ 3318639 h 5259961"/>
              <a:gd name="connsiteX3" fmla="*/ 3359869 w 6963394"/>
              <a:gd name="connsiteY3" fmla="*/ 5236189 h 5259961"/>
              <a:gd name="connsiteX4" fmla="*/ 9262 w 6963394"/>
              <a:gd name="connsiteY4" fmla="*/ 2705797 h 5259961"/>
              <a:gd name="connsiteX0" fmla="*/ 9557 w 7352795"/>
              <a:gd name="connsiteY0" fmla="*/ 2707501 h 5252013"/>
              <a:gd name="connsiteX1" fmla="*/ 2932147 w 7352795"/>
              <a:gd name="connsiteY1" fmla="*/ 11737 h 5252013"/>
              <a:gd name="connsiteX2" fmla="*/ 7352795 w 7352795"/>
              <a:gd name="connsiteY2" fmla="*/ 3378709 h 5252013"/>
              <a:gd name="connsiteX3" fmla="*/ 3360164 w 7352795"/>
              <a:gd name="connsiteY3" fmla="*/ 5237893 h 5252013"/>
              <a:gd name="connsiteX4" fmla="*/ 9557 w 7352795"/>
              <a:gd name="connsiteY4" fmla="*/ 2707501 h 5252013"/>
              <a:gd name="connsiteX0" fmla="*/ 8078 w 7789061"/>
              <a:gd name="connsiteY0" fmla="*/ 2744796 h 5249051"/>
              <a:gd name="connsiteX1" fmla="*/ 3368413 w 7789061"/>
              <a:gd name="connsiteY1" fmla="*/ 10121 h 5249051"/>
              <a:gd name="connsiteX2" fmla="*/ 7789061 w 7789061"/>
              <a:gd name="connsiteY2" fmla="*/ 3377093 h 5249051"/>
              <a:gd name="connsiteX3" fmla="*/ 3796430 w 7789061"/>
              <a:gd name="connsiteY3" fmla="*/ 5236277 h 5249051"/>
              <a:gd name="connsiteX4" fmla="*/ 8078 w 7789061"/>
              <a:gd name="connsiteY4" fmla="*/ 2744796 h 5249051"/>
              <a:gd name="connsiteX0" fmla="*/ 8078 w 7789061"/>
              <a:gd name="connsiteY0" fmla="*/ 2744796 h 5271741"/>
              <a:gd name="connsiteX1" fmla="*/ 3368413 w 7789061"/>
              <a:gd name="connsiteY1" fmla="*/ 10121 h 5271741"/>
              <a:gd name="connsiteX2" fmla="*/ 7789061 w 7789061"/>
              <a:gd name="connsiteY2" fmla="*/ 3377093 h 5271741"/>
              <a:gd name="connsiteX3" fmla="*/ 3796430 w 7789061"/>
              <a:gd name="connsiteY3" fmla="*/ 5236277 h 5271741"/>
              <a:gd name="connsiteX4" fmla="*/ 8078 w 7789061"/>
              <a:gd name="connsiteY4" fmla="*/ 2744796 h 5271741"/>
              <a:gd name="connsiteX0" fmla="*/ 1055 w 7782038"/>
              <a:gd name="connsiteY0" fmla="*/ 2738806 h 5438018"/>
              <a:gd name="connsiteX1" fmla="*/ 3361390 w 7782038"/>
              <a:gd name="connsiteY1" fmla="*/ 4131 h 5438018"/>
              <a:gd name="connsiteX2" fmla="*/ 7782038 w 7782038"/>
              <a:gd name="connsiteY2" fmla="*/ 3371103 h 5438018"/>
              <a:gd name="connsiteX3" fmla="*/ 3692130 w 7782038"/>
              <a:gd name="connsiteY3" fmla="*/ 5415113 h 5438018"/>
              <a:gd name="connsiteX4" fmla="*/ 1055 w 7782038"/>
              <a:gd name="connsiteY4" fmla="*/ 2738806 h 5438018"/>
              <a:gd name="connsiteX0" fmla="*/ 28883 w 7809866"/>
              <a:gd name="connsiteY0" fmla="*/ 2742147 h 5441359"/>
              <a:gd name="connsiteX1" fmla="*/ 3389218 w 7809866"/>
              <a:gd name="connsiteY1" fmla="*/ 7472 h 5441359"/>
              <a:gd name="connsiteX2" fmla="*/ 7809866 w 7809866"/>
              <a:gd name="connsiteY2" fmla="*/ 3374444 h 5441359"/>
              <a:gd name="connsiteX3" fmla="*/ 3719958 w 7809866"/>
              <a:gd name="connsiteY3" fmla="*/ 5418454 h 5441359"/>
              <a:gd name="connsiteX4" fmla="*/ 28883 w 7809866"/>
              <a:gd name="connsiteY4" fmla="*/ 2742147 h 5441359"/>
              <a:gd name="connsiteX0" fmla="*/ 36549 w 7817532"/>
              <a:gd name="connsiteY0" fmla="*/ 2751085 h 5450297"/>
              <a:gd name="connsiteX1" fmla="*/ 3396884 w 7817532"/>
              <a:gd name="connsiteY1" fmla="*/ 16410 h 5450297"/>
              <a:gd name="connsiteX2" fmla="*/ 7817532 w 7817532"/>
              <a:gd name="connsiteY2" fmla="*/ 3383382 h 5450297"/>
              <a:gd name="connsiteX3" fmla="*/ 3727624 w 7817532"/>
              <a:gd name="connsiteY3" fmla="*/ 5427392 h 5450297"/>
              <a:gd name="connsiteX4" fmla="*/ 36549 w 7817532"/>
              <a:gd name="connsiteY4" fmla="*/ 2751085 h 5450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17532" h="5450297">
                <a:moveTo>
                  <a:pt x="36549" y="2751085"/>
                </a:moveTo>
                <a:cubicBezTo>
                  <a:pt x="-281221" y="925127"/>
                  <a:pt x="1526121" y="-147339"/>
                  <a:pt x="3396884" y="16410"/>
                </a:cubicBezTo>
                <a:cubicBezTo>
                  <a:pt x="5267647" y="180159"/>
                  <a:pt x="7817532" y="1453184"/>
                  <a:pt x="7817532" y="3383382"/>
                </a:cubicBezTo>
                <a:cubicBezTo>
                  <a:pt x="7700800" y="5342763"/>
                  <a:pt x="5024455" y="5532775"/>
                  <a:pt x="3727624" y="5427392"/>
                </a:cubicBezTo>
                <a:cubicBezTo>
                  <a:pt x="2430794" y="5322009"/>
                  <a:pt x="354319" y="4577043"/>
                  <a:pt x="36549" y="27510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 useBgFill="1">
        <p:nvSpPr>
          <p:cNvPr id="12" name="Volný tvar: Obrazec 11">
            <a:extLst>
              <a:ext uri="{FF2B5EF4-FFF2-40B4-BE49-F238E27FC236}">
                <a16:creationId xmlns:a16="http://schemas.microsoft.com/office/drawing/2014/main" id="{73567C09-8B4D-49A6-A711-C44C5807D8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3554541" y="-619573"/>
            <a:ext cx="9016699" cy="8033868"/>
          </a:xfrm>
          <a:custGeom>
            <a:avLst/>
            <a:gdLst>
              <a:gd name="connsiteX0" fmla="*/ 6078066 w 9016699"/>
              <a:gd name="connsiteY0" fmla="*/ 782055 h 8033868"/>
              <a:gd name="connsiteX1" fmla="*/ 8705208 w 9016699"/>
              <a:gd name="connsiteY1" fmla="*/ 3409197 h 8033868"/>
              <a:gd name="connsiteX2" fmla="*/ 8793057 w 9016699"/>
              <a:gd name="connsiteY2" fmla="*/ 3617452 h 8033868"/>
              <a:gd name="connsiteX3" fmla="*/ 9016699 w 9016699"/>
              <a:gd name="connsiteY3" fmla="*/ 4793120 h 8033868"/>
              <a:gd name="connsiteX4" fmla="*/ 8960084 w 9016699"/>
              <a:gd name="connsiteY4" fmla="*/ 5272709 h 8033868"/>
              <a:gd name="connsiteX5" fmla="*/ 8920563 w 9016699"/>
              <a:gd name="connsiteY5" fmla="*/ 5444162 h 8033868"/>
              <a:gd name="connsiteX6" fmla="*/ 6620466 w 9016699"/>
              <a:gd name="connsiteY6" fmla="*/ 7744259 h 8033868"/>
              <a:gd name="connsiteX7" fmla="*/ 6480006 w 9016699"/>
              <a:gd name="connsiteY7" fmla="*/ 7795347 h 8033868"/>
              <a:gd name="connsiteX8" fmla="*/ 4389696 w 9016699"/>
              <a:gd name="connsiteY8" fmla="*/ 7987178 h 8033868"/>
              <a:gd name="connsiteX9" fmla="*/ 3086984 w 9016699"/>
              <a:gd name="connsiteY9" fmla="*/ 7466023 h 8033868"/>
              <a:gd name="connsiteX10" fmla="*/ 3024300 w 9016699"/>
              <a:gd name="connsiteY10" fmla="*/ 7426965 h 8033868"/>
              <a:gd name="connsiteX11" fmla="*/ 519567 w 9016699"/>
              <a:gd name="connsiteY11" fmla="*/ 4922232 h 8033868"/>
              <a:gd name="connsiteX12" fmla="*/ 419495 w 9016699"/>
              <a:gd name="connsiteY12" fmla="*/ 4733719 h 8033868"/>
              <a:gd name="connsiteX13" fmla="*/ 3514 w 9016699"/>
              <a:gd name="connsiteY13" fmla="*/ 3245168 h 8033868"/>
              <a:gd name="connsiteX14" fmla="*/ 4193329 w 9016699"/>
              <a:gd name="connsiteY14" fmla="*/ 36108 h 8033868"/>
              <a:gd name="connsiteX15" fmla="*/ 5977677 w 9016699"/>
              <a:gd name="connsiteY15" fmla="*/ 722908 h 8033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016699" h="8033868">
                <a:moveTo>
                  <a:pt x="6078066" y="782055"/>
                </a:moveTo>
                <a:lnTo>
                  <a:pt x="8705208" y="3409197"/>
                </a:lnTo>
                <a:lnTo>
                  <a:pt x="8793057" y="3617452"/>
                </a:lnTo>
                <a:cubicBezTo>
                  <a:pt x="8935615" y="3988374"/>
                  <a:pt x="9016699" y="4381324"/>
                  <a:pt x="9016699" y="4793120"/>
                </a:cubicBezTo>
                <a:cubicBezTo>
                  <a:pt x="9008675" y="4960329"/>
                  <a:pt x="8989449" y="5120121"/>
                  <a:pt x="8960084" y="5272709"/>
                </a:cubicBezTo>
                <a:lnTo>
                  <a:pt x="8920563" y="5444162"/>
                </a:lnTo>
                <a:lnTo>
                  <a:pt x="6620466" y="7744259"/>
                </a:lnTo>
                <a:lnTo>
                  <a:pt x="6480006" y="7795347"/>
                </a:lnTo>
                <a:cubicBezTo>
                  <a:pt x="5726471" y="8035167"/>
                  <a:pt x="4953020" y="8083925"/>
                  <a:pt x="4389696" y="7987178"/>
                </a:cubicBezTo>
                <a:cubicBezTo>
                  <a:pt x="4014146" y="7922680"/>
                  <a:pt x="3559510" y="7740111"/>
                  <a:pt x="3086984" y="7466023"/>
                </a:cubicBezTo>
                <a:lnTo>
                  <a:pt x="3024300" y="7426965"/>
                </a:lnTo>
                <a:lnTo>
                  <a:pt x="519567" y="4922232"/>
                </a:lnTo>
                <a:lnTo>
                  <a:pt x="419495" y="4733719"/>
                </a:lnTo>
                <a:cubicBezTo>
                  <a:pt x="181303" y="4258474"/>
                  <a:pt x="28977" y="3756361"/>
                  <a:pt x="3514" y="3245168"/>
                </a:cubicBezTo>
                <a:cubicBezTo>
                  <a:pt x="-112889" y="908287"/>
                  <a:pt x="2691131" y="-221884"/>
                  <a:pt x="4193329" y="36108"/>
                </a:cubicBezTo>
                <a:cubicBezTo>
                  <a:pt x="4662766" y="116730"/>
                  <a:pt x="5309837" y="354143"/>
                  <a:pt x="5977677" y="72290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3CC07D1-29E1-4AA8-B207-C6F2C0326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720" y="2349925"/>
            <a:ext cx="2441894" cy="2456442"/>
          </a:xfrm>
        </p:spPr>
        <p:txBody>
          <a:bodyPr rtlCol="0">
            <a:normAutofit/>
          </a:bodyPr>
          <a:lstStyle/>
          <a:p>
            <a:pPr algn="l"/>
            <a:r>
              <a:rPr lang="cs-CZ" sz="3200" dirty="0"/>
              <a:t>Mikro-dějiny fikční postavy  v popředí příběhu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8D2DA24-C5D0-44B5-9011-43E7FEA59C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6319" y="1174459"/>
            <a:ext cx="6906657" cy="4572294"/>
          </a:xfrm>
        </p:spPr>
        <p:txBody>
          <a:bodyPr rtlCol="0">
            <a:normAutofit fontScale="77500" lnSpcReduction="20000"/>
          </a:bodyPr>
          <a:lstStyle/>
          <a:p>
            <a:pPr rtl="0"/>
            <a:r>
              <a:rPr lang="cs-CZ" dirty="0"/>
              <a:t>Centrální postava = člověk, o němž (zatím) nic nevíme, ale který je z neznámého důvodu v osobní krizi (traumata, problémy) – ta odkazuje do jeho/její minulosti</a:t>
            </a:r>
          </a:p>
          <a:p>
            <a:pPr rtl="0"/>
            <a:endParaRPr lang="cs-CZ" dirty="0"/>
          </a:p>
          <a:p>
            <a:pPr rtl="0"/>
            <a:r>
              <a:rPr lang="cs-CZ" dirty="0"/>
              <a:t>V centru stojí fiktivní postava, o níž čtenář nic neví, ale tuší a cítí, že se s ní má identifikovat, že se o ni má zajímat (je na tom hůř než čtenář)</a:t>
            </a:r>
          </a:p>
          <a:p>
            <a:pPr rtl="0"/>
            <a:endParaRPr lang="cs-CZ" dirty="0"/>
          </a:p>
          <a:p>
            <a:pPr rtl="0"/>
            <a:r>
              <a:rPr lang="cs-CZ" dirty="0"/>
              <a:t>Shoda okolností naservíruje postavě možnost pátrat ve své minulosti, jež se ale ukáže být i širší historií společnosti (a čtenář už ji zná či tuší)</a:t>
            </a:r>
          </a:p>
          <a:p>
            <a:pPr rtl="0"/>
            <a:endParaRPr lang="cs-CZ" dirty="0"/>
          </a:p>
          <a:p>
            <a:pPr rtl="0"/>
            <a:r>
              <a:rPr lang="cs-CZ" dirty="0"/>
              <a:t>V průběhu vyprávění příběhu se pozadí velkých dějin a mikro-dějin fikční postavy začne přibližovat, propojovat a osvětlovat navzájem</a:t>
            </a:r>
          </a:p>
          <a:p>
            <a:pPr rtl="0"/>
            <a:endParaRPr lang="cs-CZ" dirty="0"/>
          </a:p>
          <a:p>
            <a:pPr rtl="0"/>
            <a:r>
              <a:rPr lang="cs-CZ" dirty="0"/>
              <a:t>Na konci se minulost postavy zcela vyjasňuje, vytváří  zřetelný kauzálně a časově koherentní příběh (velká dějinná minulost se takto nemůže nikdy úplně vyjasnit)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3CD22FE-CFA5-DB2B-BAB1-E11B2382D9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2730" y="75541"/>
            <a:ext cx="1552575" cy="295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1374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90F08744-9D7B-4693-B8D6-2A5210AE96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10" name="Ovál 32">
            <a:extLst>
              <a:ext uri="{FF2B5EF4-FFF2-40B4-BE49-F238E27FC236}">
                <a16:creationId xmlns:a16="http://schemas.microsoft.com/office/drawing/2014/main" id="{5B2E630F-F386-44FA-B1A1-C10A9BF43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336127">
            <a:off x="296272" y="1026251"/>
            <a:ext cx="7298578" cy="5088488"/>
          </a:xfrm>
          <a:custGeom>
            <a:avLst/>
            <a:gdLst>
              <a:gd name="connsiteX0" fmla="*/ 0 w 6428838"/>
              <a:gd name="connsiteY0" fmla="*/ 2579031 h 5158062"/>
              <a:gd name="connsiteX1" fmla="*/ 3214419 w 6428838"/>
              <a:gd name="connsiteY1" fmla="*/ 0 h 5158062"/>
              <a:gd name="connsiteX2" fmla="*/ 6428838 w 6428838"/>
              <a:gd name="connsiteY2" fmla="*/ 2579031 h 5158062"/>
              <a:gd name="connsiteX3" fmla="*/ 3214419 w 6428838"/>
              <a:gd name="connsiteY3" fmla="*/ 5158062 h 5158062"/>
              <a:gd name="connsiteX4" fmla="*/ 0 w 6428838"/>
              <a:gd name="connsiteY4" fmla="*/ 2579031 h 5158062"/>
              <a:gd name="connsiteX0" fmla="*/ 3321 w 6432159"/>
              <a:gd name="connsiteY0" fmla="*/ 2647125 h 5226156"/>
              <a:gd name="connsiteX1" fmla="*/ 2789723 w 6432159"/>
              <a:gd name="connsiteY1" fmla="*/ 0 h 5226156"/>
              <a:gd name="connsiteX2" fmla="*/ 6432159 w 6432159"/>
              <a:gd name="connsiteY2" fmla="*/ 2647125 h 5226156"/>
              <a:gd name="connsiteX3" fmla="*/ 3217740 w 6432159"/>
              <a:gd name="connsiteY3" fmla="*/ 5226156 h 5226156"/>
              <a:gd name="connsiteX4" fmla="*/ 3321 w 6432159"/>
              <a:gd name="connsiteY4" fmla="*/ 2647125 h 5226156"/>
              <a:gd name="connsiteX0" fmla="*/ 1953 w 6566979"/>
              <a:gd name="connsiteY0" fmla="*/ 2695803 h 5226224"/>
              <a:gd name="connsiteX1" fmla="*/ 2924543 w 6566979"/>
              <a:gd name="connsiteY1" fmla="*/ 39 h 5226224"/>
              <a:gd name="connsiteX2" fmla="*/ 6566979 w 6566979"/>
              <a:gd name="connsiteY2" fmla="*/ 2647164 h 5226224"/>
              <a:gd name="connsiteX3" fmla="*/ 3352560 w 6566979"/>
              <a:gd name="connsiteY3" fmla="*/ 5226195 h 5226224"/>
              <a:gd name="connsiteX4" fmla="*/ 1953 w 6566979"/>
              <a:gd name="connsiteY4" fmla="*/ 2695803 h 5226224"/>
              <a:gd name="connsiteX0" fmla="*/ 8982 w 6574008"/>
              <a:gd name="connsiteY0" fmla="*/ 2695803 h 5226313"/>
              <a:gd name="connsiteX1" fmla="*/ 2931572 w 6574008"/>
              <a:gd name="connsiteY1" fmla="*/ 39 h 5226313"/>
              <a:gd name="connsiteX2" fmla="*/ 6574008 w 6574008"/>
              <a:gd name="connsiteY2" fmla="*/ 2647164 h 5226313"/>
              <a:gd name="connsiteX3" fmla="*/ 3359589 w 6574008"/>
              <a:gd name="connsiteY3" fmla="*/ 5226195 h 5226313"/>
              <a:gd name="connsiteX4" fmla="*/ 8982 w 6574008"/>
              <a:gd name="connsiteY4" fmla="*/ 2695803 h 5226313"/>
              <a:gd name="connsiteX0" fmla="*/ 11929 w 6576955"/>
              <a:gd name="connsiteY0" fmla="*/ 2695953 h 5226463"/>
              <a:gd name="connsiteX1" fmla="*/ 2934519 w 6576955"/>
              <a:gd name="connsiteY1" fmla="*/ 189 h 5226463"/>
              <a:gd name="connsiteX2" fmla="*/ 6576955 w 6576955"/>
              <a:gd name="connsiteY2" fmla="*/ 2647314 h 5226463"/>
              <a:gd name="connsiteX3" fmla="*/ 3362536 w 6576955"/>
              <a:gd name="connsiteY3" fmla="*/ 5226345 h 5226463"/>
              <a:gd name="connsiteX4" fmla="*/ 11929 w 6576955"/>
              <a:gd name="connsiteY4" fmla="*/ 2695953 h 5226463"/>
              <a:gd name="connsiteX0" fmla="*/ 9262 w 6963394"/>
              <a:gd name="connsiteY0" fmla="*/ 2705797 h 5247356"/>
              <a:gd name="connsiteX1" fmla="*/ 2931852 w 6963394"/>
              <a:gd name="connsiteY1" fmla="*/ 10033 h 5247356"/>
              <a:gd name="connsiteX2" fmla="*/ 6963394 w 6963394"/>
              <a:gd name="connsiteY2" fmla="*/ 3318639 h 5247356"/>
              <a:gd name="connsiteX3" fmla="*/ 3359869 w 6963394"/>
              <a:gd name="connsiteY3" fmla="*/ 5236189 h 5247356"/>
              <a:gd name="connsiteX4" fmla="*/ 9262 w 6963394"/>
              <a:gd name="connsiteY4" fmla="*/ 2705797 h 5247356"/>
              <a:gd name="connsiteX0" fmla="*/ 9262 w 6963394"/>
              <a:gd name="connsiteY0" fmla="*/ 2705797 h 5247356"/>
              <a:gd name="connsiteX1" fmla="*/ 2931852 w 6963394"/>
              <a:gd name="connsiteY1" fmla="*/ 10033 h 5247356"/>
              <a:gd name="connsiteX2" fmla="*/ 6963394 w 6963394"/>
              <a:gd name="connsiteY2" fmla="*/ 3318639 h 5247356"/>
              <a:gd name="connsiteX3" fmla="*/ 3359869 w 6963394"/>
              <a:gd name="connsiteY3" fmla="*/ 5236189 h 5247356"/>
              <a:gd name="connsiteX4" fmla="*/ 9262 w 6963394"/>
              <a:gd name="connsiteY4" fmla="*/ 2705797 h 5247356"/>
              <a:gd name="connsiteX0" fmla="*/ 9262 w 6963394"/>
              <a:gd name="connsiteY0" fmla="*/ 2705797 h 5292159"/>
              <a:gd name="connsiteX1" fmla="*/ 2931852 w 6963394"/>
              <a:gd name="connsiteY1" fmla="*/ 10033 h 5292159"/>
              <a:gd name="connsiteX2" fmla="*/ 6963394 w 6963394"/>
              <a:gd name="connsiteY2" fmla="*/ 3318639 h 5292159"/>
              <a:gd name="connsiteX3" fmla="*/ 3359869 w 6963394"/>
              <a:gd name="connsiteY3" fmla="*/ 5236189 h 5292159"/>
              <a:gd name="connsiteX4" fmla="*/ 9262 w 6963394"/>
              <a:gd name="connsiteY4" fmla="*/ 2705797 h 5292159"/>
              <a:gd name="connsiteX0" fmla="*/ 9262 w 6963394"/>
              <a:gd name="connsiteY0" fmla="*/ 2705797 h 5259961"/>
              <a:gd name="connsiteX1" fmla="*/ 2931852 w 6963394"/>
              <a:gd name="connsiteY1" fmla="*/ 10033 h 5259961"/>
              <a:gd name="connsiteX2" fmla="*/ 6963394 w 6963394"/>
              <a:gd name="connsiteY2" fmla="*/ 3318639 h 5259961"/>
              <a:gd name="connsiteX3" fmla="*/ 3359869 w 6963394"/>
              <a:gd name="connsiteY3" fmla="*/ 5236189 h 5259961"/>
              <a:gd name="connsiteX4" fmla="*/ 9262 w 6963394"/>
              <a:gd name="connsiteY4" fmla="*/ 2705797 h 5259961"/>
              <a:gd name="connsiteX0" fmla="*/ 9557 w 7352795"/>
              <a:gd name="connsiteY0" fmla="*/ 2707501 h 5252013"/>
              <a:gd name="connsiteX1" fmla="*/ 2932147 w 7352795"/>
              <a:gd name="connsiteY1" fmla="*/ 11737 h 5252013"/>
              <a:gd name="connsiteX2" fmla="*/ 7352795 w 7352795"/>
              <a:gd name="connsiteY2" fmla="*/ 3378709 h 5252013"/>
              <a:gd name="connsiteX3" fmla="*/ 3360164 w 7352795"/>
              <a:gd name="connsiteY3" fmla="*/ 5237893 h 5252013"/>
              <a:gd name="connsiteX4" fmla="*/ 9557 w 7352795"/>
              <a:gd name="connsiteY4" fmla="*/ 2707501 h 5252013"/>
              <a:gd name="connsiteX0" fmla="*/ 8078 w 7789061"/>
              <a:gd name="connsiteY0" fmla="*/ 2744796 h 5249051"/>
              <a:gd name="connsiteX1" fmla="*/ 3368413 w 7789061"/>
              <a:gd name="connsiteY1" fmla="*/ 10121 h 5249051"/>
              <a:gd name="connsiteX2" fmla="*/ 7789061 w 7789061"/>
              <a:gd name="connsiteY2" fmla="*/ 3377093 h 5249051"/>
              <a:gd name="connsiteX3" fmla="*/ 3796430 w 7789061"/>
              <a:gd name="connsiteY3" fmla="*/ 5236277 h 5249051"/>
              <a:gd name="connsiteX4" fmla="*/ 8078 w 7789061"/>
              <a:gd name="connsiteY4" fmla="*/ 2744796 h 5249051"/>
              <a:gd name="connsiteX0" fmla="*/ 8078 w 7789061"/>
              <a:gd name="connsiteY0" fmla="*/ 2744796 h 5271741"/>
              <a:gd name="connsiteX1" fmla="*/ 3368413 w 7789061"/>
              <a:gd name="connsiteY1" fmla="*/ 10121 h 5271741"/>
              <a:gd name="connsiteX2" fmla="*/ 7789061 w 7789061"/>
              <a:gd name="connsiteY2" fmla="*/ 3377093 h 5271741"/>
              <a:gd name="connsiteX3" fmla="*/ 3796430 w 7789061"/>
              <a:gd name="connsiteY3" fmla="*/ 5236277 h 5271741"/>
              <a:gd name="connsiteX4" fmla="*/ 8078 w 7789061"/>
              <a:gd name="connsiteY4" fmla="*/ 2744796 h 5271741"/>
              <a:gd name="connsiteX0" fmla="*/ 1055 w 7782038"/>
              <a:gd name="connsiteY0" fmla="*/ 2738806 h 5438018"/>
              <a:gd name="connsiteX1" fmla="*/ 3361390 w 7782038"/>
              <a:gd name="connsiteY1" fmla="*/ 4131 h 5438018"/>
              <a:gd name="connsiteX2" fmla="*/ 7782038 w 7782038"/>
              <a:gd name="connsiteY2" fmla="*/ 3371103 h 5438018"/>
              <a:gd name="connsiteX3" fmla="*/ 3692130 w 7782038"/>
              <a:gd name="connsiteY3" fmla="*/ 5415113 h 5438018"/>
              <a:gd name="connsiteX4" fmla="*/ 1055 w 7782038"/>
              <a:gd name="connsiteY4" fmla="*/ 2738806 h 5438018"/>
              <a:gd name="connsiteX0" fmla="*/ 28883 w 7809866"/>
              <a:gd name="connsiteY0" fmla="*/ 2742147 h 5441359"/>
              <a:gd name="connsiteX1" fmla="*/ 3389218 w 7809866"/>
              <a:gd name="connsiteY1" fmla="*/ 7472 h 5441359"/>
              <a:gd name="connsiteX2" fmla="*/ 7809866 w 7809866"/>
              <a:gd name="connsiteY2" fmla="*/ 3374444 h 5441359"/>
              <a:gd name="connsiteX3" fmla="*/ 3719958 w 7809866"/>
              <a:gd name="connsiteY3" fmla="*/ 5418454 h 5441359"/>
              <a:gd name="connsiteX4" fmla="*/ 28883 w 7809866"/>
              <a:gd name="connsiteY4" fmla="*/ 2742147 h 5441359"/>
              <a:gd name="connsiteX0" fmla="*/ 36549 w 7817532"/>
              <a:gd name="connsiteY0" fmla="*/ 2751085 h 5450297"/>
              <a:gd name="connsiteX1" fmla="*/ 3396884 w 7817532"/>
              <a:gd name="connsiteY1" fmla="*/ 16410 h 5450297"/>
              <a:gd name="connsiteX2" fmla="*/ 7817532 w 7817532"/>
              <a:gd name="connsiteY2" fmla="*/ 3383382 h 5450297"/>
              <a:gd name="connsiteX3" fmla="*/ 3727624 w 7817532"/>
              <a:gd name="connsiteY3" fmla="*/ 5427392 h 5450297"/>
              <a:gd name="connsiteX4" fmla="*/ 36549 w 7817532"/>
              <a:gd name="connsiteY4" fmla="*/ 2751085 h 5450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17532" h="5450297">
                <a:moveTo>
                  <a:pt x="36549" y="2751085"/>
                </a:moveTo>
                <a:cubicBezTo>
                  <a:pt x="-281221" y="925127"/>
                  <a:pt x="1526121" y="-147339"/>
                  <a:pt x="3396884" y="16410"/>
                </a:cubicBezTo>
                <a:cubicBezTo>
                  <a:pt x="5267647" y="180159"/>
                  <a:pt x="7817532" y="1453184"/>
                  <a:pt x="7817532" y="3383382"/>
                </a:cubicBezTo>
                <a:cubicBezTo>
                  <a:pt x="7700800" y="5342763"/>
                  <a:pt x="5024455" y="5532775"/>
                  <a:pt x="3727624" y="5427392"/>
                </a:cubicBezTo>
                <a:cubicBezTo>
                  <a:pt x="2430794" y="5322009"/>
                  <a:pt x="354319" y="4577043"/>
                  <a:pt x="36549" y="27510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 useBgFill="1">
        <p:nvSpPr>
          <p:cNvPr id="12" name="Volný tvar: Obrazec 11">
            <a:extLst>
              <a:ext uri="{FF2B5EF4-FFF2-40B4-BE49-F238E27FC236}">
                <a16:creationId xmlns:a16="http://schemas.microsoft.com/office/drawing/2014/main" id="{73567C09-8B4D-49A6-A711-C44C5807D8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3554541" y="-619573"/>
            <a:ext cx="9016699" cy="8033868"/>
          </a:xfrm>
          <a:custGeom>
            <a:avLst/>
            <a:gdLst>
              <a:gd name="connsiteX0" fmla="*/ 6078066 w 9016699"/>
              <a:gd name="connsiteY0" fmla="*/ 782055 h 8033868"/>
              <a:gd name="connsiteX1" fmla="*/ 8705208 w 9016699"/>
              <a:gd name="connsiteY1" fmla="*/ 3409197 h 8033868"/>
              <a:gd name="connsiteX2" fmla="*/ 8793057 w 9016699"/>
              <a:gd name="connsiteY2" fmla="*/ 3617452 h 8033868"/>
              <a:gd name="connsiteX3" fmla="*/ 9016699 w 9016699"/>
              <a:gd name="connsiteY3" fmla="*/ 4793120 h 8033868"/>
              <a:gd name="connsiteX4" fmla="*/ 8960084 w 9016699"/>
              <a:gd name="connsiteY4" fmla="*/ 5272709 h 8033868"/>
              <a:gd name="connsiteX5" fmla="*/ 8920563 w 9016699"/>
              <a:gd name="connsiteY5" fmla="*/ 5444162 h 8033868"/>
              <a:gd name="connsiteX6" fmla="*/ 6620466 w 9016699"/>
              <a:gd name="connsiteY6" fmla="*/ 7744259 h 8033868"/>
              <a:gd name="connsiteX7" fmla="*/ 6480006 w 9016699"/>
              <a:gd name="connsiteY7" fmla="*/ 7795347 h 8033868"/>
              <a:gd name="connsiteX8" fmla="*/ 4389696 w 9016699"/>
              <a:gd name="connsiteY8" fmla="*/ 7987178 h 8033868"/>
              <a:gd name="connsiteX9" fmla="*/ 3086984 w 9016699"/>
              <a:gd name="connsiteY9" fmla="*/ 7466023 h 8033868"/>
              <a:gd name="connsiteX10" fmla="*/ 3024300 w 9016699"/>
              <a:gd name="connsiteY10" fmla="*/ 7426965 h 8033868"/>
              <a:gd name="connsiteX11" fmla="*/ 519567 w 9016699"/>
              <a:gd name="connsiteY11" fmla="*/ 4922232 h 8033868"/>
              <a:gd name="connsiteX12" fmla="*/ 419495 w 9016699"/>
              <a:gd name="connsiteY12" fmla="*/ 4733719 h 8033868"/>
              <a:gd name="connsiteX13" fmla="*/ 3514 w 9016699"/>
              <a:gd name="connsiteY13" fmla="*/ 3245168 h 8033868"/>
              <a:gd name="connsiteX14" fmla="*/ 4193329 w 9016699"/>
              <a:gd name="connsiteY14" fmla="*/ 36108 h 8033868"/>
              <a:gd name="connsiteX15" fmla="*/ 5977677 w 9016699"/>
              <a:gd name="connsiteY15" fmla="*/ 722908 h 8033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016699" h="8033868">
                <a:moveTo>
                  <a:pt x="6078066" y="782055"/>
                </a:moveTo>
                <a:lnTo>
                  <a:pt x="8705208" y="3409197"/>
                </a:lnTo>
                <a:lnTo>
                  <a:pt x="8793057" y="3617452"/>
                </a:lnTo>
                <a:cubicBezTo>
                  <a:pt x="8935615" y="3988374"/>
                  <a:pt x="9016699" y="4381324"/>
                  <a:pt x="9016699" y="4793120"/>
                </a:cubicBezTo>
                <a:cubicBezTo>
                  <a:pt x="9008675" y="4960329"/>
                  <a:pt x="8989449" y="5120121"/>
                  <a:pt x="8960084" y="5272709"/>
                </a:cubicBezTo>
                <a:lnTo>
                  <a:pt x="8920563" y="5444162"/>
                </a:lnTo>
                <a:lnTo>
                  <a:pt x="6620466" y="7744259"/>
                </a:lnTo>
                <a:lnTo>
                  <a:pt x="6480006" y="7795347"/>
                </a:lnTo>
                <a:cubicBezTo>
                  <a:pt x="5726471" y="8035167"/>
                  <a:pt x="4953020" y="8083925"/>
                  <a:pt x="4389696" y="7987178"/>
                </a:cubicBezTo>
                <a:cubicBezTo>
                  <a:pt x="4014146" y="7922680"/>
                  <a:pt x="3559510" y="7740111"/>
                  <a:pt x="3086984" y="7466023"/>
                </a:cubicBezTo>
                <a:lnTo>
                  <a:pt x="3024300" y="7426965"/>
                </a:lnTo>
                <a:lnTo>
                  <a:pt x="519567" y="4922232"/>
                </a:lnTo>
                <a:lnTo>
                  <a:pt x="419495" y="4733719"/>
                </a:lnTo>
                <a:cubicBezTo>
                  <a:pt x="181303" y="4258474"/>
                  <a:pt x="28977" y="3756361"/>
                  <a:pt x="3514" y="3245168"/>
                </a:cubicBezTo>
                <a:cubicBezTo>
                  <a:pt x="-112889" y="908287"/>
                  <a:pt x="2691131" y="-221884"/>
                  <a:pt x="4193329" y="36108"/>
                </a:cubicBezTo>
                <a:cubicBezTo>
                  <a:pt x="4662766" y="116730"/>
                  <a:pt x="5309837" y="354143"/>
                  <a:pt x="5977677" y="72290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3CC07D1-29E1-4AA8-B207-C6F2C0326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720" y="2349925"/>
            <a:ext cx="2441894" cy="2456442"/>
          </a:xfrm>
        </p:spPr>
        <p:txBody>
          <a:bodyPr rtlCol="0">
            <a:normAutofit/>
          </a:bodyPr>
          <a:lstStyle/>
          <a:p>
            <a:pPr algn="l"/>
            <a:r>
              <a:rPr lang="cs-CZ" sz="3200" dirty="0"/>
              <a:t>Historické pozadí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8D2DA24-C5D0-44B5-9011-43E7FEA59C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1291" y="1111249"/>
            <a:ext cx="5805181" cy="4928824"/>
          </a:xfrm>
        </p:spPr>
        <p:txBody>
          <a:bodyPr rtlCol="0">
            <a:normAutofit fontScale="85000" lnSpcReduction="20000"/>
          </a:bodyPr>
          <a:lstStyle/>
          <a:p>
            <a:pPr rtl="0"/>
            <a:r>
              <a:rPr lang="cs-CZ" sz="2800" dirty="0"/>
              <a:t>Jiří Hájíček: Rybí krev (2012)</a:t>
            </a:r>
          </a:p>
          <a:p>
            <a:pPr rtl="0"/>
            <a:r>
              <a:rPr lang="cs-CZ" dirty="0"/>
              <a:t>Úvod – návrat hrdinky po letech domů (jižní Čechy, 2008), kde vyrůstala </a:t>
            </a:r>
          </a:p>
          <a:p>
            <a:pPr rtl="0"/>
            <a:r>
              <a:rPr lang="cs-CZ" dirty="0"/>
              <a:t>Po 15 stranách střih do roku 1983, z něho pak retrospektivně dílčí vzpomínky i na 50. léta</a:t>
            </a:r>
          </a:p>
          <a:p>
            <a:pPr rtl="0"/>
            <a:r>
              <a:rPr lang="cs-CZ" dirty="0"/>
              <a:t>Základ: postupné budování sevřeného („vše do sebe zapadne“, říkají </a:t>
            </a:r>
            <a:r>
              <a:rPr lang="cs-CZ" dirty="0" err="1"/>
              <a:t>booktubeři</a:t>
            </a:r>
            <a:r>
              <a:rPr lang="cs-CZ" dirty="0"/>
              <a:t> s nadšením) normalizačního světa (např. kulturní motivy: romány Vladimíra Párala, hudba </a:t>
            </a:r>
            <a:r>
              <a:rPr lang="cs-CZ" dirty="0" err="1"/>
              <a:t>Dire</a:t>
            </a:r>
            <a:r>
              <a:rPr lang="cs-CZ" dirty="0"/>
              <a:t> </a:t>
            </a:r>
            <a:r>
              <a:rPr lang="cs-CZ" dirty="0" err="1"/>
              <a:t>Straits</a:t>
            </a:r>
            <a:r>
              <a:rPr lang="cs-CZ" dirty="0"/>
              <a:t>, TV pořad </a:t>
            </a:r>
            <a:r>
              <a:rPr lang="cs-CZ" dirty="0" err="1"/>
              <a:t>Ein</a:t>
            </a:r>
            <a:r>
              <a:rPr lang="cs-CZ" dirty="0"/>
              <a:t> </a:t>
            </a:r>
            <a:r>
              <a:rPr lang="cs-CZ" dirty="0" err="1"/>
              <a:t>Kessel</a:t>
            </a:r>
            <a:r>
              <a:rPr lang="cs-CZ" dirty="0"/>
              <a:t> </a:t>
            </a:r>
            <a:r>
              <a:rPr lang="cs-CZ" dirty="0" err="1"/>
              <a:t>Buntes</a:t>
            </a:r>
            <a:r>
              <a:rPr lang="cs-CZ" dirty="0"/>
              <a:t>, zábavy, diskotéky, vína značek Hodonínské slunce a Pražský výběr; výbuch elektrárny Černobyl), kauzálně vytvořeného 50. léty (kolektivizace a ztráta polí i majetku), jež jsou zas determinována válečnou zkušeností (vzpomínka na den okupace)</a:t>
            </a:r>
          </a:p>
          <a:p>
            <a:pPr rtl="0"/>
            <a:r>
              <a:rPr lang="cs-CZ" dirty="0"/>
              <a:t>Postupně se oba časové póly (1983 a 2008) zaplňují dalšími mezičasy jak z 80., tak i z 90. let. Vzniká lineární dějový celek, v němž se zjevuje i centrální téma ztráty domova jako místa</a:t>
            </a:r>
          </a:p>
          <a:p>
            <a:pPr rtl="0"/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59F2A34-A356-FC5D-E16F-36F486E726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718" y="126839"/>
            <a:ext cx="4966951" cy="279253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B37ACFA-4340-C1C9-E188-F3BC03D02D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7501" y="3489575"/>
            <a:ext cx="2103890" cy="3132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6110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90F08744-9D7B-4693-B8D6-2A5210AE96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10" name="Ovál 32">
            <a:extLst>
              <a:ext uri="{FF2B5EF4-FFF2-40B4-BE49-F238E27FC236}">
                <a16:creationId xmlns:a16="http://schemas.microsoft.com/office/drawing/2014/main" id="{5B2E630F-F386-44FA-B1A1-C10A9BF43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336127">
            <a:off x="296272" y="1026251"/>
            <a:ext cx="7298578" cy="5088488"/>
          </a:xfrm>
          <a:custGeom>
            <a:avLst/>
            <a:gdLst>
              <a:gd name="connsiteX0" fmla="*/ 0 w 6428838"/>
              <a:gd name="connsiteY0" fmla="*/ 2579031 h 5158062"/>
              <a:gd name="connsiteX1" fmla="*/ 3214419 w 6428838"/>
              <a:gd name="connsiteY1" fmla="*/ 0 h 5158062"/>
              <a:gd name="connsiteX2" fmla="*/ 6428838 w 6428838"/>
              <a:gd name="connsiteY2" fmla="*/ 2579031 h 5158062"/>
              <a:gd name="connsiteX3" fmla="*/ 3214419 w 6428838"/>
              <a:gd name="connsiteY3" fmla="*/ 5158062 h 5158062"/>
              <a:gd name="connsiteX4" fmla="*/ 0 w 6428838"/>
              <a:gd name="connsiteY4" fmla="*/ 2579031 h 5158062"/>
              <a:gd name="connsiteX0" fmla="*/ 3321 w 6432159"/>
              <a:gd name="connsiteY0" fmla="*/ 2647125 h 5226156"/>
              <a:gd name="connsiteX1" fmla="*/ 2789723 w 6432159"/>
              <a:gd name="connsiteY1" fmla="*/ 0 h 5226156"/>
              <a:gd name="connsiteX2" fmla="*/ 6432159 w 6432159"/>
              <a:gd name="connsiteY2" fmla="*/ 2647125 h 5226156"/>
              <a:gd name="connsiteX3" fmla="*/ 3217740 w 6432159"/>
              <a:gd name="connsiteY3" fmla="*/ 5226156 h 5226156"/>
              <a:gd name="connsiteX4" fmla="*/ 3321 w 6432159"/>
              <a:gd name="connsiteY4" fmla="*/ 2647125 h 5226156"/>
              <a:gd name="connsiteX0" fmla="*/ 1953 w 6566979"/>
              <a:gd name="connsiteY0" fmla="*/ 2695803 h 5226224"/>
              <a:gd name="connsiteX1" fmla="*/ 2924543 w 6566979"/>
              <a:gd name="connsiteY1" fmla="*/ 39 h 5226224"/>
              <a:gd name="connsiteX2" fmla="*/ 6566979 w 6566979"/>
              <a:gd name="connsiteY2" fmla="*/ 2647164 h 5226224"/>
              <a:gd name="connsiteX3" fmla="*/ 3352560 w 6566979"/>
              <a:gd name="connsiteY3" fmla="*/ 5226195 h 5226224"/>
              <a:gd name="connsiteX4" fmla="*/ 1953 w 6566979"/>
              <a:gd name="connsiteY4" fmla="*/ 2695803 h 5226224"/>
              <a:gd name="connsiteX0" fmla="*/ 8982 w 6574008"/>
              <a:gd name="connsiteY0" fmla="*/ 2695803 h 5226313"/>
              <a:gd name="connsiteX1" fmla="*/ 2931572 w 6574008"/>
              <a:gd name="connsiteY1" fmla="*/ 39 h 5226313"/>
              <a:gd name="connsiteX2" fmla="*/ 6574008 w 6574008"/>
              <a:gd name="connsiteY2" fmla="*/ 2647164 h 5226313"/>
              <a:gd name="connsiteX3" fmla="*/ 3359589 w 6574008"/>
              <a:gd name="connsiteY3" fmla="*/ 5226195 h 5226313"/>
              <a:gd name="connsiteX4" fmla="*/ 8982 w 6574008"/>
              <a:gd name="connsiteY4" fmla="*/ 2695803 h 5226313"/>
              <a:gd name="connsiteX0" fmla="*/ 11929 w 6576955"/>
              <a:gd name="connsiteY0" fmla="*/ 2695953 h 5226463"/>
              <a:gd name="connsiteX1" fmla="*/ 2934519 w 6576955"/>
              <a:gd name="connsiteY1" fmla="*/ 189 h 5226463"/>
              <a:gd name="connsiteX2" fmla="*/ 6576955 w 6576955"/>
              <a:gd name="connsiteY2" fmla="*/ 2647314 h 5226463"/>
              <a:gd name="connsiteX3" fmla="*/ 3362536 w 6576955"/>
              <a:gd name="connsiteY3" fmla="*/ 5226345 h 5226463"/>
              <a:gd name="connsiteX4" fmla="*/ 11929 w 6576955"/>
              <a:gd name="connsiteY4" fmla="*/ 2695953 h 5226463"/>
              <a:gd name="connsiteX0" fmla="*/ 9262 w 6963394"/>
              <a:gd name="connsiteY0" fmla="*/ 2705797 h 5247356"/>
              <a:gd name="connsiteX1" fmla="*/ 2931852 w 6963394"/>
              <a:gd name="connsiteY1" fmla="*/ 10033 h 5247356"/>
              <a:gd name="connsiteX2" fmla="*/ 6963394 w 6963394"/>
              <a:gd name="connsiteY2" fmla="*/ 3318639 h 5247356"/>
              <a:gd name="connsiteX3" fmla="*/ 3359869 w 6963394"/>
              <a:gd name="connsiteY3" fmla="*/ 5236189 h 5247356"/>
              <a:gd name="connsiteX4" fmla="*/ 9262 w 6963394"/>
              <a:gd name="connsiteY4" fmla="*/ 2705797 h 5247356"/>
              <a:gd name="connsiteX0" fmla="*/ 9262 w 6963394"/>
              <a:gd name="connsiteY0" fmla="*/ 2705797 h 5247356"/>
              <a:gd name="connsiteX1" fmla="*/ 2931852 w 6963394"/>
              <a:gd name="connsiteY1" fmla="*/ 10033 h 5247356"/>
              <a:gd name="connsiteX2" fmla="*/ 6963394 w 6963394"/>
              <a:gd name="connsiteY2" fmla="*/ 3318639 h 5247356"/>
              <a:gd name="connsiteX3" fmla="*/ 3359869 w 6963394"/>
              <a:gd name="connsiteY3" fmla="*/ 5236189 h 5247356"/>
              <a:gd name="connsiteX4" fmla="*/ 9262 w 6963394"/>
              <a:gd name="connsiteY4" fmla="*/ 2705797 h 5247356"/>
              <a:gd name="connsiteX0" fmla="*/ 9262 w 6963394"/>
              <a:gd name="connsiteY0" fmla="*/ 2705797 h 5292159"/>
              <a:gd name="connsiteX1" fmla="*/ 2931852 w 6963394"/>
              <a:gd name="connsiteY1" fmla="*/ 10033 h 5292159"/>
              <a:gd name="connsiteX2" fmla="*/ 6963394 w 6963394"/>
              <a:gd name="connsiteY2" fmla="*/ 3318639 h 5292159"/>
              <a:gd name="connsiteX3" fmla="*/ 3359869 w 6963394"/>
              <a:gd name="connsiteY3" fmla="*/ 5236189 h 5292159"/>
              <a:gd name="connsiteX4" fmla="*/ 9262 w 6963394"/>
              <a:gd name="connsiteY4" fmla="*/ 2705797 h 5292159"/>
              <a:gd name="connsiteX0" fmla="*/ 9262 w 6963394"/>
              <a:gd name="connsiteY0" fmla="*/ 2705797 h 5259961"/>
              <a:gd name="connsiteX1" fmla="*/ 2931852 w 6963394"/>
              <a:gd name="connsiteY1" fmla="*/ 10033 h 5259961"/>
              <a:gd name="connsiteX2" fmla="*/ 6963394 w 6963394"/>
              <a:gd name="connsiteY2" fmla="*/ 3318639 h 5259961"/>
              <a:gd name="connsiteX3" fmla="*/ 3359869 w 6963394"/>
              <a:gd name="connsiteY3" fmla="*/ 5236189 h 5259961"/>
              <a:gd name="connsiteX4" fmla="*/ 9262 w 6963394"/>
              <a:gd name="connsiteY4" fmla="*/ 2705797 h 5259961"/>
              <a:gd name="connsiteX0" fmla="*/ 9557 w 7352795"/>
              <a:gd name="connsiteY0" fmla="*/ 2707501 h 5252013"/>
              <a:gd name="connsiteX1" fmla="*/ 2932147 w 7352795"/>
              <a:gd name="connsiteY1" fmla="*/ 11737 h 5252013"/>
              <a:gd name="connsiteX2" fmla="*/ 7352795 w 7352795"/>
              <a:gd name="connsiteY2" fmla="*/ 3378709 h 5252013"/>
              <a:gd name="connsiteX3" fmla="*/ 3360164 w 7352795"/>
              <a:gd name="connsiteY3" fmla="*/ 5237893 h 5252013"/>
              <a:gd name="connsiteX4" fmla="*/ 9557 w 7352795"/>
              <a:gd name="connsiteY4" fmla="*/ 2707501 h 5252013"/>
              <a:gd name="connsiteX0" fmla="*/ 8078 w 7789061"/>
              <a:gd name="connsiteY0" fmla="*/ 2744796 h 5249051"/>
              <a:gd name="connsiteX1" fmla="*/ 3368413 w 7789061"/>
              <a:gd name="connsiteY1" fmla="*/ 10121 h 5249051"/>
              <a:gd name="connsiteX2" fmla="*/ 7789061 w 7789061"/>
              <a:gd name="connsiteY2" fmla="*/ 3377093 h 5249051"/>
              <a:gd name="connsiteX3" fmla="*/ 3796430 w 7789061"/>
              <a:gd name="connsiteY3" fmla="*/ 5236277 h 5249051"/>
              <a:gd name="connsiteX4" fmla="*/ 8078 w 7789061"/>
              <a:gd name="connsiteY4" fmla="*/ 2744796 h 5249051"/>
              <a:gd name="connsiteX0" fmla="*/ 8078 w 7789061"/>
              <a:gd name="connsiteY0" fmla="*/ 2744796 h 5271741"/>
              <a:gd name="connsiteX1" fmla="*/ 3368413 w 7789061"/>
              <a:gd name="connsiteY1" fmla="*/ 10121 h 5271741"/>
              <a:gd name="connsiteX2" fmla="*/ 7789061 w 7789061"/>
              <a:gd name="connsiteY2" fmla="*/ 3377093 h 5271741"/>
              <a:gd name="connsiteX3" fmla="*/ 3796430 w 7789061"/>
              <a:gd name="connsiteY3" fmla="*/ 5236277 h 5271741"/>
              <a:gd name="connsiteX4" fmla="*/ 8078 w 7789061"/>
              <a:gd name="connsiteY4" fmla="*/ 2744796 h 5271741"/>
              <a:gd name="connsiteX0" fmla="*/ 1055 w 7782038"/>
              <a:gd name="connsiteY0" fmla="*/ 2738806 h 5438018"/>
              <a:gd name="connsiteX1" fmla="*/ 3361390 w 7782038"/>
              <a:gd name="connsiteY1" fmla="*/ 4131 h 5438018"/>
              <a:gd name="connsiteX2" fmla="*/ 7782038 w 7782038"/>
              <a:gd name="connsiteY2" fmla="*/ 3371103 h 5438018"/>
              <a:gd name="connsiteX3" fmla="*/ 3692130 w 7782038"/>
              <a:gd name="connsiteY3" fmla="*/ 5415113 h 5438018"/>
              <a:gd name="connsiteX4" fmla="*/ 1055 w 7782038"/>
              <a:gd name="connsiteY4" fmla="*/ 2738806 h 5438018"/>
              <a:gd name="connsiteX0" fmla="*/ 28883 w 7809866"/>
              <a:gd name="connsiteY0" fmla="*/ 2742147 h 5441359"/>
              <a:gd name="connsiteX1" fmla="*/ 3389218 w 7809866"/>
              <a:gd name="connsiteY1" fmla="*/ 7472 h 5441359"/>
              <a:gd name="connsiteX2" fmla="*/ 7809866 w 7809866"/>
              <a:gd name="connsiteY2" fmla="*/ 3374444 h 5441359"/>
              <a:gd name="connsiteX3" fmla="*/ 3719958 w 7809866"/>
              <a:gd name="connsiteY3" fmla="*/ 5418454 h 5441359"/>
              <a:gd name="connsiteX4" fmla="*/ 28883 w 7809866"/>
              <a:gd name="connsiteY4" fmla="*/ 2742147 h 5441359"/>
              <a:gd name="connsiteX0" fmla="*/ 36549 w 7817532"/>
              <a:gd name="connsiteY0" fmla="*/ 2751085 h 5450297"/>
              <a:gd name="connsiteX1" fmla="*/ 3396884 w 7817532"/>
              <a:gd name="connsiteY1" fmla="*/ 16410 h 5450297"/>
              <a:gd name="connsiteX2" fmla="*/ 7817532 w 7817532"/>
              <a:gd name="connsiteY2" fmla="*/ 3383382 h 5450297"/>
              <a:gd name="connsiteX3" fmla="*/ 3727624 w 7817532"/>
              <a:gd name="connsiteY3" fmla="*/ 5427392 h 5450297"/>
              <a:gd name="connsiteX4" fmla="*/ 36549 w 7817532"/>
              <a:gd name="connsiteY4" fmla="*/ 2751085 h 5450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17532" h="5450297">
                <a:moveTo>
                  <a:pt x="36549" y="2751085"/>
                </a:moveTo>
                <a:cubicBezTo>
                  <a:pt x="-281221" y="925127"/>
                  <a:pt x="1526121" y="-147339"/>
                  <a:pt x="3396884" y="16410"/>
                </a:cubicBezTo>
                <a:cubicBezTo>
                  <a:pt x="5267647" y="180159"/>
                  <a:pt x="7817532" y="1453184"/>
                  <a:pt x="7817532" y="3383382"/>
                </a:cubicBezTo>
                <a:cubicBezTo>
                  <a:pt x="7700800" y="5342763"/>
                  <a:pt x="5024455" y="5532775"/>
                  <a:pt x="3727624" y="5427392"/>
                </a:cubicBezTo>
                <a:cubicBezTo>
                  <a:pt x="2430794" y="5322009"/>
                  <a:pt x="354319" y="4577043"/>
                  <a:pt x="36549" y="27510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 useBgFill="1">
        <p:nvSpPr>
          <p:cNvPr id="12" name="Volný tvar: Obrazec 11">
            <a:extLst>
              <a:ext uri="{FF2B5EF4-FFF2-40B4-BE49-F238E27FC236}">
                <a16:creationId xmlns:a16="http://schemas.microsoft.com/office/drawing/2014/main" id="{73567C09-8B4D-49A6-A711-C44C5807D8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3554541" y="-619573"/>
            <a:ext cx="9016699" cy="8033868"/>
          </a:xfrm>
          <a:custGeom>
            <a:avLst/>
            <a:gdLst>
              <a:gd name="connsiteX0" fmla="*/ 6078066 w 9016699"/>
              <a:gd name="connsiteY0" fmla="*/ 782055 h 8033868"/>
              <a:gd name="connsiteX1" fmla="*/ 8705208 w 9016699"/>
              <a:gd name="connsiteY1" fmla="*/ 3409197 h 8033868"/>
              <a:gd name="connsiteX2" fmla="*/ 8793057 w 9016699"/>
              <a:gd name="connsiteY2" fmla="*/ 3617452 h 8033868"/>
              <a:gd name="connsiteX3" fmla="*/ 9016699 w 9016699"/>
              <a:gd name="connsiteY3" fmla="*/ 4793120 h 8033868"/>
              <a:gd name="connsiteX4" fmla="*/ 8960084 w 9016699"/>
              <a:gd name="connsiteY4" fmla="*/ 5272709 h 8033868"/>
              <a:gd name="connsiteX5" fmla="*/ 8920563 w 9016699"/>
              <a:gd name="connsiteY5" fmla="*/ 5444162 h 8033868"/>
              <a:gd name="connsiteX6" fmla="*/ 6620466 w 9016699"/>
              <a:gd name="connsiteY6" fmla="*/ 7744259 h 8033868"/>
              <a:gd name="connsiteX7" fmla="*/ 6480006 w 9016699"/>
              <a:gd name="connsiteY7" fmla="*/ 7795347 h 8033868"/>
              <a:gd name="connsiteX8" fmla="*/ 4389696 w 9016699"/>
              <a:gd name="connsiteY8" fmla="*/ 7987178 h 8033868"/>
              <a:gd name="connsiteX9" fmla="*/ 3086984 w 9016699"/>
              <a:gd name="connsiteY9" fmla="*/ 7466023 h 8033868"/>
              <a:gd name="connsiteX10" fmla="*/ 3024300 w 9016699"/>
              <a:gd name="connsiteY10" fmla="*/ 7426965 h 8033868"/>
              <a:gd name="connsiteX11" fmla="*/ 519567 w 9016699"/>
              <a:gd name="connsiteY11" fmla="*/ 4922232 h 8033868"/>
              <a:gd name="connsiteX12" fmla="*/ 419495 w 9016699"/>
              <a:gd name="connsiteY12" fmla="*/ 4733719 h 8033868"/>
              <a:gd name="connsiteX13" fmla="*/ 3514 w 9016699"/>
              <a:gd name="connsiteY13" fmla="*/ 3245168 h 8033868"/>
              <a:gd name="connsiteX14" fmla="*/ 4193329 w 9016699"/>
              <a:gd name="connsiteY14" fmla="*/ 36108 h 8033868"/>
              <a:gd name="connsiteX15" fmla="*/ 5977677 w 9016699"/>
              <a:gd name="connsiteY15" fmla="*/ 722908 h 8033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016699" h="8033868">
                <a:moveTo>
                  <a:pt x="6078066" y="782055"/>
                </a:moveTo>
                <a:lnTo>
                  <a:pt x="8705208" y="3409197"/>
                </a:lnTo>
                <a:lnTo>
                  <a:pt x="8793057" y="3617452"/>
                </a:lnTo>
                <a:cubicBezTo>
                  <a:pt x="8935615" y="3988374"/>
                  <a:pt x="9016699" y="4381324"/>
                  <a:pt x="9016699" y="4793120"/>
                </a:cubicBezTo>
                <a:cubicBezTo>
                  <a:pt x="9008675" y="4960329"/>
                  <a:pt x="8989449" y="5120121"/>
                  <a:pt x="8960084" y="5272709"/>
                </a:cubicBezTo>
                <a:lnTo>
                  <a:pt x="8920563" y="5444162"/>
                </a:lnTo>
                <a:lnTo>
                  <a:pt x="6620466" y="7744259"/>
                </a:lnTo>
                <a:lnTo>
                  <a:pt x="6480006" y="7795347"/>
                </a:lnTo>
                <a:cubicBezTo>
                  <a:pt x="5726471" y="8035167"/>
                  <a:pt x="4953020" y="8083925"/>
                  <a:pt x="4389696" y="7987178"/>
                </a:cubicBezTo>
                <a:cubicBezTo>
                  <a:pt x="4014146" y="7922680"/>
                  <a:pt x="3559510" y="7740111"/>
                  <a:pt x="3086984" y="7466023"/>
                </a:cubicBezTo>
                <a:lnTo>
                  <a:pt x="3024300" y="7426965"/>
                </a:lnTo>
                <a:lnTo>
                  <a:pt x="519567" y="4922232"/>
                </a:lnTo>
                <a:lnTo>
                  <a:pt x="419495" y="4733719"/>
                </a:lnTo>
                <a:cubicBezTo>
                  <a:pt x="181303" y="4258474"/>
                  <a:pt x="28977" y="3756361"/>
                  <a:pt x="3514" y="3245168"/>
                </a:cubicBezTo>
                <a:cubicBezTo>
                  <a:pt x="-112889" y="908287"/>
                  <a:pt x="2691131" y="-221884"/>
                  <a:pt x="4193329" y="36108"/>
                </a:cubicBezTo>
                <a:cubicBezTo>
                  <a:pt x="4662766" y="116730"/>
                  <a:pt x="5309837" y="354143"/>
                  <a:pt x="5977677" y="72290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3CC07D1-29E1-4AA8-B207-C6F2C0326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720" y="2349925"/>
            <a:ext cx="2441894" cy="2456442"/>
          </a:xfrm>
        </p:spPr>
        <p:txBody>
          <a:bodyPr rtlCol="0">
            <a:normAutofit/>
          </a:bodyPr>
          <a:lstStyle/>
          <a:p>
            <a:pPr algn="l"/>
            <a:r>
              <a:rPr lang="cs-CZ" sz="3200" dirty="0"/>
              <a:t>Historické pozadí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8D2DA24-C5D0-44B5-9011-43E7FEA59C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0387" y="1111249"/>
            <a:ext cx="6514259" cy="4928824"/>
          </a:xfrm>
        </p:spPr>
        <p:txBody>
          <a:bodyPr rtlCol="0">
            <a:normAutofit fontScale="85000" lnSpcReduction="20000"/>
          </a:bodyPr>
          <a:lstStyle/>
          <a:p>
            <a:pPr rtl="0"/>
            <a:r>
              <a:rPr lang="cs-CZ" sz="2800" dirty="0"/>
              <a:t>Kateřina Tučková: </a:t>
            </a:r>
            <a:r>
              <a:rPr lang="cs-CZ" sz="2800" i="1" dirty="0" err="1"/>
              <a:t>Žítkovské</a:t>
            </a:r>
            <a:r>
              <a:rPr lang="cs-CZ" sz="2800" i="1" dirty="0"/>
              <a:t> bohyně </a:t>
            </a:r>
            <a:r>
              <a:rPr lang="cs-CZ" sz="2800" dirty="0"/>
              <a:t>(2012)</a:t>
            </a:r>
          </a:p>
          <a:p>
            <a:pPr rtl="0"/>
            <a:r>
              <a:rPr lang="cs-CZ" dirty="0"/>
              <a:t>Cesta dospělé Dory zpět do vlastní minulosti dětství (70. léta, tj. éra normalizace), jež je i širší kolektivní minulostí</a:t>
            </a:r>
          </a:p>
          <a:p>
            <a:r>
              <a:rPr lang="cs-CZ" dirty="0"/>
              <a:t>Dora je dospělá: proto je schopná odhalování věcí, které jako dětská účastnice nemohla vnímat; v průběhu vyprávění se obě perspektivy (dětská účastnice – dospělá vědkyně a vykladačka oněch událostí) víc a víc přibližují</a:t>
            </a:r>
          </a:p>
          <a:p>
            <a:pPr rtl="0"/>
            <a:r>
              <a:rPr lang="cs-CZ" dirty="0"/>
              <a:t>Bohyně (léčitelky, věštkyně) z pohledu zevnitř x šarlatánství a duševní nemoc z pohledu zvnějšku </a:t>
            </a:r>
          </a:p>
          <a:p>
            <a:pPr rtl="0"/>
            <a:r>
              <a:rPr lang="cs-CZ" dirty="0"/>
              <a:t>Rodové prokletí – cesta románem jako cesta odhalování tohoto rodového tajemství (aneb přidáme ještě trochu </a:t>
            </a:r>
            <a:r>
              <a:rPr lang="cs-CZ" dirty="0" err="1"/>
              <a:t>mystična</a:t>
            </a:r>
            <a:r>
              <a:rPr lang="cs-CZ" dirty="0"/>
              <a:t>)</a:t>
            </a:r>
          </a:p>
          <a:p>
            <a:pPr rtl="0"/>
            <a:r>
              <a:rPr lang="cs-CZ" dirty="0"/>
              <a:t>Kolorit doby – estébák </a:t>
            </a:r>
            <a:r>
              <a:rPr lang="cs-CZ" dirty="0" err="1"/>
              <a:t>Švanc</a:t>
            </a:r>
            <a:r>
              <a:rPr lang="cs-CZ" dirty="0"/>
              <a:t>, nacista Norfolk (emblematické obrazy komunismu a nacismu)</a:t>
            </a:r>
          </a:p>
          <a:p>
            <a:pPr rtl="0"/>
            <a:r>
              <a:rPr lang="cs-CZ" dirty="0"/>
              <a:t>Neznámý příběh </a:t>
            </a:r>
            <a:r>
              <a:rPr lang="cs-CZ" dirty="0" err="1"/>
              <a:t>žítkovských</a:t>
            </a:r>
            <a:r>
              <a:rPr lang="cs-CZ" dirty="0"/>
              <a:t> bohyň x známé pozadí obecných dějin</a:t>
            </a:r>
          </a:p>
          <a:p>
            <a:pPr rtl="0"/>
            <a:r>
              <a:rPr lang="cs-CZ" dirty="0"/>
              <a:t>Na začátku příběhu neví hrdinka nic x na konci příběhu ví vše potřebné</a:t>
            </a:r>
          </a:p>
          <a:p>
            <a:pPr rtl="0"/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59F2A34-A356-FC5D-E16F-36F486E726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718" y="126839"/>
            <a:ext cx="4966951" cy="279253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0B38A3BE-27F8-DBAE-FA8D-76F42B2C3F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2504" y="3397361"/>
            <a:ext cx="2085824" cy="327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7016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90F08744-9D7B-4693-B8D6-2A5210AE96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10" name="Ovál 32">
            <a:extLst>
              <a:ext uri="{FF2B5EF4-FFF2-40B4-BE49-F238E27FC236}">
                <a16:creationId xmlns:a16="http://schemas.microsoft.com/office/drawing/2014/main" id="{5B2E630F-F386-44FA-B1A1-C10A9BF43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336127">
            <a:off x="296272" y="1026251"/>
            <a:ext cx="7298578" cy="5088488"/>
          </a:xfrm>
          <a:custGeom>
            <a:avLst/>
            <a:gdLst>
              <a:gd name="connsiteX0" fmla="*/ 0 w 6428838"/>
              <a:gd name="connsiteY0" fmla="*/ 2579031 h 5158062"/>
              <a:gd name="connsiteX1" fmla="*/ 3214419 w 6428838"/>
              <a:gd name="connsiteY1" fmla="*/ 0 h 5158062"/>
              <a:gd name="connsiteX2" fmla="*/ 6428838 w 6428838"/>
              <a:gd name="connsiteY2" fmla="*/ 2579031 h 5158062"/>
              <a:gd name="connsiteX3" fmla="*/ 3214419 w 6428838"/>
              <a:gd name="connsiteY3" fmla="*/ 5158062 h 5158062"/>
              <a:gd name="connsiteX4" fmla="*/ 0 w 6428838"/>
              <a:gd name="connsiteY4" fmla="*/ 2579031 h 5158062"/>
              <a:gd name="connsiteX0" fmla="*/ 3321 w 6432159"/>
              <a:gd name="connsiteY0" fmla="*/ 2647125 h 5226156"/>
              <a:gd name="connsiteX1" fmla="*/ 2789723 w 6432159"/>
              <a:gd name="connsiteY1" fmla="*/ 0 h 5226156"/>
              <a:gd name="connsiteX2" fmla="*/ 6432159 w 6432159"/>
              <a:gd name="connsiteY2" fmla="*/ 2647125 h 5226156"/>
              <a:gd name="connsiteX3" fmla="*/ 3217740 w 6432159"/>
              <a:gd name="connsiteY3" fmla="*/ 5226156 h 5226156"/>
              <a:gd name="connsiteX4" fmla="*/ 3321 w 6432159"/>
              <a:gd name="connsiteY4" fmla="*/ 2647125 h 5226156"/>
              <a:gd name="connsiteX0" fmla="*/ 1953 w 6566979"/>
              <a:gd name="connsiteY0" fmla="*/ 2695803 h 5226224"/>
              <a:gd name="connsiteX1" fmla="*/ 2924543 w 6566979"/>
              <a:gd name="connsiteY1" fmla="*/ 39 h 5226224"/>
              <a:gd name="connsiteX2" fmla="*/ 6566979 w 6566979"/>
              <a:gd name="connsiteY2" fmla="*/ 2647164 h 5226224"/>
              <a:gd name="connsiteX3" fmla="*/ 3352560 w 6566979"/>
              <a:gd name="connsiteY3" fmla="*/ 5226195 h 5226224"/>
              <a:gd name="connsiteX4" fmla="*/ 1953 w 6566979"/>
              <a:gd name="connsiteY4" fmla="*/ 2695803 h 5226224"/>
              <a:gd name="connsiteX0" fmla="*/ 8982 w 6574008"/>
              <a:gd name="connsiteY0" fmla="*/ 2695803 h 5226313"/>
              <a:gd name="connsiteX1" fmla="*/ 2931572 w 6574008"/>
              <a:gd name="connsiteY1" fmla="*/ 39 h 5226313"/>
              <a:gd name="connsiteX2" fmla="*/ 6574008 w 6574008"/>
              <a:gd name="connsiteY2" fmla="*/ 2647164 h 5226313"/>
              <a:gd name="connsiteX3" fmla="*/ 3359589 w 6574008"/>
              <a:gd name="connsiteY3" fmla="*/ 5226195 h 5226313"/>
              <a:gd name="connsiteX4" fmla="*/ 8982 w 6574008"/>
              <a:gd name="connsiteY4" fmla="*/ 2695803 h 5226313"/>
              <a:gd name="connsiteX0" fmla="*/ 11929 w 6576955"/>
              <a:gd name="connsiteY0" fmla="*/ 2695953 h 5226463"/>
              <a:gd name="connsiteX1" fmla="*/ 2934519 w 6576955"/>
              <a:gd name="connsiteY1" fmla="*/ 189 h 5226463"/>
              <a:gd name="connsiteX2" fmla="*/ 6576955 w 6576955"/>
              <a:gd name="connsiteY2" fmla="*/ 2647314 h 5226463"/>
              <a:gd name="connsiteX3" fmla="*/ 3362536 w 6576955"/>
              <a:gd name="connsiteY3" fmla="*/ 5226345 h 5226463"/>
              <a:gd name="connsiteX4" fmla="*/ 11929 w 6576955"/>
              <a:gd name="connsiteY4" fmla="*/ 2695953 h 5226463"/>
              <a:gd name="connsiteX0" fmla="*/ 9262 w 6963394"/>
              <a:gd name="connsiteY0" fmla="*/ 2705797 h 5247356"/>
              <a:gd name="connsiteX1" fmla="*/ 2931852 w 6963394"/>
              <a:gd name="connsiteY1" fmla="*/ 10033 h 5247356"/>
              <a:gd name="connsiteX2" fmla="*/ 6963394 w 6963394"/>
              <a:gd name="connsiteY2" fmla="*/ 3318639 h 5247356"/>
              <a:gd name="connsiteX3" fmla="*/ 3359869 w 6963394"/>
              <a:gd name="connsiteY3" fmla="*/ 5236189 h 5247356"/>
              <a:gd name="connsiteX4" fmla="*/ 9262 w 6963394"/>
              <a:gd name="connsiteY4" fmla="*/ 2705797 h 5247356"/>
              <a:gd name="connsiteX0" fmla="*/ 9262 w 6963394"/>
              <a:gd name="connsiteY0" fmla="*/ 2705797 h 5247356"/>
              <a:gd name="connsiteX1" fmla="*/ 2931852 w 6963394"/>
              <a:gd name="connsiteY1" fmla="*/ 10033 h 5247356"/>
              <a:gd name="connsiteX2" fmla="*/ 6963394 w 6963394"/>
              <a:gd name="connsiteY2" fmla="*/ 3318639 h 5247356"/>
              <a:gd name="connsiteX3" fmla="*/ 3359869 w 6963394"/>
              <a:gd name="connsiteY3" fmla="*/ 5236189 h 5247356"/>
              <a:gd name="connsiteX4" fmla="*/ 9262 w 6963394"/>
              <a:gd name="connsiteY4" fmla="*/ 2705797 h 5247356"/>
              <a:gd name="connsiteX0" fmla="*/ 9262 w 6963394"/>
              <a:gd name="connsiteY0" fmla="*/ 2705797 h 5292159"/>
              <a:gd name="connsiteX1" fmla="*/ 2931852 w 6963394"/>
              <a:gd name="connsiteY1" fmla="*/ 10033 h 5292159"/>
              <a:gd name="connsiteX2" fmla="*/ 6963394 w 6963394"/>
              <a:gd name="connsiteY2" fmla="*/ 3318639 h 5292159"/>
              <a:gd name="connsiteX3" fmla="*/ 3359869 w 6963394"/>
              <a:gd name="connsiteY3" fmla="*/ 5236189 h 5292159"/>
              <a:gd name="connsiteX4" fmla="*/ 9262 w 6963394"/>
              <a:gd name="connsiteY4" fmla="*/ 2705797 h 5292159"/>
              <a:gd name="connsiteX0" fmla="*/ 9262 w 6963394"/>
              <a:gd name="connsiteY0" fmla="*/ 2705797 h 5259961"/>
              <a:gd name="connsiteX1" fmla="*/ 2931852 w 6963394"/>
              <a:gd name="connsiteY1" fmla="*/ 10033 h 5259961"/>
              <a:gd name="connsiteX2" fmla="*/ 6963394 w 6963394"/>
              <a:gd name="connsiteY2" fmla="*/ 3318639 h 5259961"/>
              <a:gd name="connsiteX3" fmla="*/ 3359869 w 6963394"/>
              <a:gd name="connsiteY3" fmla="*/ 5236189 h 5259961"/>
              <a:gd name="connsiteX4" fmla="*/ 9262 w 6963394"/>
              <a:gd name="connsiteY4" fmla="*/ 2705797 h 5259961"/>
              <a:gd name="connsiteX0" fmla="*/ 9557 w 7352795"/>
              <a:gd name="connsiteY0" fmla="*/ 2707501 h 5252013"/>
              <a:gd name="connsiteX1" fmla="*/ 2932147 w 7352795"/>
              <a:gd name="connsiteY1" fmla="*/ 11737 h 5252013"/>
              <a:gd name="connsiteX2" fmla="*/ 7352795 w 7352795"/>
              <a:gd name="connsiteY2" fmla="*/ 3378709 h 5252013"/>
              <a:gd name="connsiteX3" fmla="*/ 3360164 w 7352795"/>
              <a:gd name="connsiteY3" fmla="*/ 5237893 h 5252013"/>
              <a:gd name="connsiteX4" fmla="*/ 9557 w 7352795"/>
              <a:gd name="connsiteY4" fmla="*/ 2707501 h 5252013"/>
              <a:gd name="connsiteX0" fmla="*/ 8078 w 7789061"/>
              <a:gd name="connsiteY0" fmla="*/ 2744796 h 5249051"/>
              <a:gd name="connsiteX1" fmla="*/ 3368413 w 7789061"/>
              <a:gd name="connsiteY1" fmla="*/ 10121 h 5249051"/>
              <a:gd name="connsiteX2" fmla="*/ 7789061 w 7789061"/>
              <a:gd name="connsiteY2" fmla="*/ 3377093 h 5249051"/>
              <a:gd name="connsiteX3" fmla="*/ 3796430 w 7789061"/>
              <a:gd name="connsiteY3" fmla="*/ 5236277 h 5249051"/>
              <a:gd name="connsiteX4" fmla="*/ 8078 w 7789061"/>
              <a:gd name="connsiteY4" fmla="*/ 2744796 h 5249051"/>
              <a:gd name="connsiteX0" fmla="*/ 8078 w 7789061"/>
              <a:gd name="connsiteY0" fmla="*/ 2744796 h 5271741"/>
              <a:gd name="connsiteX1" fmla="*/ 3368413 w 7789061"/>
              <a:gd name="connsiteY1" fmla="*/ 10121 h 5271741"/>
              <a:gd name="connsiteX2" fmla="*/ 7789061 w 7789061"/>
              <a:gd name="connsiteY2" fmla="*/ 3377093 h 5271741"/>
              <a:gd name="connsiteX3" fmla="*/ 3796430 w 7789061"/>
              <a:gd name="connsiteY3" fmla="*/ 5236277 h 5271741"/>
              <a:gd name="connsiteX4" fmla="*/ 8078 w 7789061"/>
              <a:gd name="connsiteY4" fmla="*/ 2744796 h 5271741"/>
              <a:gd name="connsiteX0" fmla="*/ 1055 w 7782038"/>
              <a:gd name="connsiteY0" fmla="*/ 2738806 h 5438018"/>
              <a:gd name="connsiteX1" fmla="*/ 3361390 w 7782038"/>
              <a:gd name="connsiteY1" fmla="*/ 4131 h 5438018"/>
              <a:gd name="connsiteX2" fmla="*/ 7782038 w 7782038"/>
              <a:gd name="connsiteY2" fmla="*/ 3371103 h 5438018"/>
              <a:gd name="connsiteX3" fmla="*/ 3692130 w 7782038"/>
              <a:gd name="connsiteY3" fmla="*/ 5415113 h 5438018"/>
              <a:gd name="connsiteX4" fmla="*/ 1055 w 7782038"/>
              <a:gd name="connsiteY4" fmla="*/ 2738806 h 5438018"/>
              <a:gd name="connsiteX0" fmla="*/ 28883 w 7809866"/>
              <a:gd name="connsiteY0" fmla="*/ 2742147 h 5441359"/>
              <a:gd name="connsiteX1" fmla="*/ 3389218 w 7809866"/>
              <a:gd name="connsiteY1" fmla="*/ 7472 h 5441359"/>
              <a:gd name="connsiteX2" fmla="*/ 7809866 w 7809866"/>
              <a:gd name="connsiteY2" fmla="*/ 3374444 h 5441359"/>
              <a:gd name="connsiteX3" fmla="*/ 3719958 w 7809866"/>
              <a:gd name="connsiteY3" fmla="*/ 5418454 h 5441359"/>
              <a:gd name="connsiteX4" fmla="*/ 28883 w 7809866"/>
              <a:gd name="connsiteY4" fmla="*/ 2742147 h 5441359"/>
              <a:gd name="connsiteX0" fmla="*/ 36549 w 7817532"/>
              <a:gd name="connsiteY0" fmla="*/ 2751085 h 5450297"/>
              <a:gd name="connsiteX1" fmla="*/ 3396884 w 7817532"/>
              <a:gd name="connsiteY1" fmla="*/ 16410 h 5450297"/>
              <a:gd name="connsiteX2" fmla="*/ 7817532 w 7817532"/>
              <a:gd name="connsiteY2" fmla="*/ 3383382 h 5450297"/>
              <a:gd name="connsiteX3" fmla="*/ 3727624 w 7817532"/>
              <a:gd name="connsiteY3" fmla="*/ 5427392 h 5450297"/>
              <a:gd name="connsiteX4" fmla="*/ 36549 w 7817532"/>
              <a:gd name="connsiteY4" fmla="*/ 2751085 h 5450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17532" h="5450297">
                <a:moveTo>
                  <a:pt x="36549" y="2751085"/>
                </a:moveTo>
                <a:cubicBezTo>
                  <a:pt x="-281221" y="925127"/>
                  <a:pt x="1526121" y="-147339"/>
                  <a:pt x="3396884" y="16410"/>
                </a:cubicBezTo>
                <a:cubicBezTo>
                  <a:pt x="5267647" y="180159"/>
                  <a:pt x="7817532" y="1453184"/>
                  <a:pt x="7817532" y="3383382"/>
                </a:cubicBezTo>
                <a:cubicBezTo>
                  <a:pt x="7700800" y="5342763"/>
                  <a:pt x="5024455" y="5532775"/>
                  <a:pt x="3727624" y="5427392"/>
                </a:cubicBezTo>
                <a:cubicBezTo>
                  <a:pt x="2430794" y="5322009"/>
                  <a:pt x="354319" y="4577043"/>
                  <a:pt x="36549" y="27510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 useBgFill="1">
        <p:nvSpPr>
          <p:cNvPr id="12" name="Volný tvar: Obrazec 11">
            <a:extLst>
              <a:ext uri="{FF2B5EF4-FFF2-40B4-BE49-F238E27FC236}">
                <a16:creationId xmlns:a16="http://schemas.microsoft.com/office/drawing/2014/main" id="{73567C09-8B4D-49A6-A711-C44C5807D8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3554541" y="-619573"/>
            <a:ext cx="9016699" cy="8033868"/>
          </a:xfrm>
          <a:custGeom>
            <a:avLst/>
            <a:gdLst>
              <a:gd name="connsiteX0" fmla="*/ 6078066 w 9016699"/>
              <a:gd name="connsiteY0" fmla="*/ 782055 h 8033868"/>
              <a:gd name="connsiteX1" fmla="*/ 8705208 w 9016699"/>
              <a:gd name="connsiteY1" fmla="*/ 3409197 h 8033868"/>
              <a:gd name="connsiteX2" fmla="*/ 8793057 w 9016699"/>
              <a:gd name="connsiteY2" fmla="*/ 3617452 h 8033868"/>
              <a:gd name="connsiteX3" fmla="*/ 9016699 w 9016699"/>
              <a:gd name="connsiteY3" fmla="*/ 4793120 h 8033868"/>
              <a:gd name="connsiteX4" fmla="*/ 8960084 w 9016699"/>
              <a:gd name="connsiteY4" fmla="*/ 5272709 h 8033868"/>
              <a:gd name="connsiteX5" fmla="*/ 8920563 w 9016699"/>
              <a:gd name="connsiteY5" fmla="*/ 5444162 h 8033868"/>
              <a:gd name="connsiteX6" fmla="*/ 6620466 w 9016699"/>
              <a:gd name="connsiteY6" fmla="*/ 7744259 h 8033868"/>
              <a:gd name="connsiteX7" fmla="*/ 6480006 w 9016699"/>
              <a:gd name="connsiteY7" fmla="*/ 7795347 h 8033868"/>
              <a:gd name="connsiteX8" fmla="*/ 4389696 w 9016699"/>
              <a:gd name="connsiteY8" fmla="*/ 7987178 h 8033868"/>
              <a:gd name="connsiteX9" fmla="*/ 3086984 w 9016699"/>
              <a:gd name="connsiteY9" fmla="*/ 7466023 h 8033868"/>
              <a:gd name="connsiteX10" fmla="*/ 3024300 w 9016699"/>
              <a:gd name="connsiteY10" fmla="*/ 7426965 h 8033868"/>
              <a:gd name="connsiteX11" fmla="*/ 519567 w 9016699"/>
              <a:gd name="connsiteY11" fmla="*/ 4922232 h 8033868"/>
              <a:gd name="connsiteX12" fmla="*/ 419495 w 9016699"/>
              <a:gd name="connsiteY12" fmla="*/ 4733719 h 8033868"/>
              <a:gd name="connsiteX13" fmla="*/ 3514 w 9016699"/>
              <a:gd name="connsiteY13" fmla="*/ 3245168 h 8033868"/>
              <a:gd name="connsiteX14" fmla="*/ 4193329 w 9016699"/>
              <a:gd name="connsiteY14" fmla="*/ 36108 h 8033868"/>
              <a:gd name="connsiteX15" fmla="*/ 5977677 w 9016699"/>
              <a:gd name="connsiteY15" fmla="*/ 722908 h 8033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016699" h="8033868">
                <a:moveTo>
                  <a:pt x="6078066" y="782055"/>
                </a:moveTo>
                <a:lnTo>
                  <a:pt x="8705208" y="3409197"/>
                </a:lnTo>
                <a:lnTo>
                  <a:pt x="8793057" y="3617452"/>
                </a:lnTo>
                <a:cubicBezTo>
                  <a:pt x="8935615" y="3988374"/>
                  <a:pt x="9016699" y="4381324"/>
                  <a:pt x="9016699" y="4793120"/>
                </a:cubicBezTo>
                <a:cubicBezTo>
                  <a:pt x="9008675" y="4960329"/>
                  <a:pt x="8989449" y="5120121"/>
                  <a:pt x="8960084" y="5272709"/>
                </a:cubicBezTo>
                <a:lnTo>
                  <a:pt x="8920563" y="5444162"/>
                </a:lnTo>
                <a:lnTo>
                  <a:pt x="6620466" y="7744259"/>
                </a:lnTo>
                <a:lnTo>
                  <a:pt x="6480006" y="7795347"/>
                </a:lnTo>
                <a:cubicBezTo>
                  <a:pt x="5726471" y="8035167"/>
                  <a:pt x="4953020" y="8083925"/>
                  <a:pt x="4389696" y="7987178"/>
                </a:cubicBezTo>
                <a:cubicBezTo>
                  <a:pt x="4014146" y="7922680"/>
                  <a:pt x="3559510" y="7740111"/>
                  <a:pt x="3086984" y="7466023"/>
                </a:cubicBezTo>
                <a:lnTo>
                  <a:pt x="3024300" y="7426965"/>
                </a:lnTo>
                <a:lnTo>
                  <a:pt x="519567" y="4922232"/>
                </a:lnTo>
                <a:lnTo>
                  <a:pt x="419495" y="4733719"/>
                </a:lnTo>
                <a:cubicBezTo>
                  <a:pt x="181303" y="4258474"/>
                  <a:pt x="28977" y="3756361"/>
                  <a:pt x="3514" y="3245168"/>
                </a:cubicBezTo>
                <a:cubicBezTo>
                  <a:pt x="-112889" y="908287"/>
                  <a:pt x="2691131" y="-221884"/>
                  <a:pt x="4193329" y="36108"/>
                </a:cubicBezTo>
                <a:cubicBezTo>
                  <a:pt x="4662766" y="116730"/>
                  <a:pt x="5309837" y="354143"/>
                  <a:pt x="5977677" y="72290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3CC07D1-29E1-4AA8-B207-C6F2C0326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720" y="2349925"/>
            <a:ext cx="2441894" cy="2456442"/>
          </a:xfrm>
        </p:spPr>
        <p:txBody>
          <a:bodyPr rtlCol="0">
            <a:normAutofit/>
          </a:bodyPr>
          <a:lstStyle/>
          <a:p>
            <a:pPr algn="l"/>
            <a:r>
              <a:rPr lang="cs-CZ" sz="3200" dirty="0"/>
              <a:t>Historické pozadí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8D2DA24-C5D0-44B5-9011-43E7FEA59C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0939" y="1006678"/>
            <a:ext cx="7843708" cy="5243119"/>
          </a:xfrm>
        </p:spPr>
        <p:txBody>
          <a:bodyPr rtlCol="0">
            <a:normAutofit fontScale="77500" lnSpcReduction="20000"/>
          </a:bodyPr>
          <a:lstStyle/>
          <a:p>
            <a:pPr lvl="1"/>
            <a:r>
              <a:rPr lang="cs-CZ" sz="3100" b="1" dirty="0"/>
              <a:t>Alena </a:t>
            </a:r>
            <a:r>
              <a:rPr lang="cs-CZ" sz="3100" b="1" dirty="0" err="1"/>
              <a:t>Mornštajnová</a:t>
            </a:r>
            <a:r>
              <a:rPr lang="cs-CZ" sz="3100" b="1" dirty="0"/>
              <a:t>: </a:t>
            </a:r>
            <a:r>
              <a:rPr lang="cs-CZ" sz="3100" b="1" i="1" dirty="0"/>
              <a:t>Hana </a:t>
            </a:r>
            <a:r>
              <a:rPr lang="cs-CZ" sz="3100" b="1" dirty="0"/>
              <a:t>(2017)</a:t>
            </a:r>
          </a:p>
          <a:p>
            <a:pPr rtl="0"/>
            <a:r>
              <a:rPr lang="cs-CZ" dirty="0"/>
              <a:t>Vzpomínkové vyprávění, v němž se vyprávějící Mira vrací do roku 1954 a pak pokračuje chronologicky dopředu</a:t>
            </a:r>
          </a:p>
          <a:p>
            <a:pPr rtl="0"/>
            <a:r>
              <a:rPr lang="cs-CZ" dirty="0"/>
              <a:t>Rok 1954: rodičce a sourozenci umírají na tyfus</a:t>
            </a:r>
          </a:p>
          <a:p>
            <a:pPr rtl="0"/>
            <a:r>
              <a:rPr lang="cs-CZ" dirty="0"/>
              <a:t>Postupně se vynořují emblémy doby: pouliční rozhlas, pionýrské šátky, lampiónový průvod na výročí VŘSR (= současnost)</a:t>
            </a:r>
          </a:p>
          <a:p>
            <a:pPr rtl="0"/>
            <a:r>
              <a:rPr lang="cs-CZ" dirty="0"/>
              <a:t>K tomu tušení vzdálenější minulosti (záhadná teta Hana, v jejíž „péči“ vypravěčka vyrůstá) – tam (1933 – 1945) se vyprávění dostane ve II. části (</a:t>
            </a:r>
            <a:r>
              <a:rPr lang="cs-CZ" dirty="0" err="1"/>
              <a:t>prequel</a:t>
            </a:r>
            <a:r>
              <a:rPr lang="cs-CZ" dirty="0"/>
              <a:t>: známe už pozdější osud postav, teď se dostáváme k jejich předchozím osudům – a vše do sebe pěkně zapadá: konečně se dozvíme, proč je ta teta Hana tak záhadná a divná!!!</a:t>
            </a:r>
          </a:p>
          <a:p>
            <a:pPr rtl="0"/>
            <a:r>
              <a:rPr lang="cs-CZ" dirty="0"/>
              <a:t>(a protože jsme za to rádi, tak nijak neřešíme, jak je možné, že vypravěčka-sirotek se v průběhu dospívání celou tuto komplexní rodinnou historii dozvěděla)</a:t>
            </a:r>
          </a:p>
          <a:p>
            <a:pPr rtl="0"/>
            <a:r>
              <a:rPr lang="cs-CZ" dirty="0"/>
              <a:t>Opět emblémy doby: Německo, Mnichov, okupace, protižidovské zákony: dějiny ve městě ilustrované na osudu nám už dobře známých postav</a:t>
            </a:r>
          </a:p>
          <a:p>
            <a:pPr rtl="0"/>
            <a:r>
              <a:rPr lang="cs-CZ" dirty="0"/>
              <a:t>III. část: vyprávění Hany, které doplní chybějící díl mozaiky: pobyt v koncentračním táboře</a:t>
            </a:r>
          </a:p>
          <a:p>
            <a:pPr rtl="0"/>
            <a:r>
              <a:rPr lang="cs-CZ" dirty="0"/>
              <a:t>Proto na konci rozumíme, proč je ta Hana tak divná (nese v sobě vinu, že slepou vírou v privátní lásku zavinila smrt celé své rodiny x vyrovnává to tím, že se stará o vypravěčku)</a:t>
            </a:r>
          </a:p>
          <a:p>
            <a:pPr rtl="0"/>
            <a:endParaRPr lang="cs-CZ" dirty="0"/>
          </a:p>
          <a:p>
            <a:pPr rtl="0"/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59F2A34-A356-FC5D-E16F-36F486E726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718" y="604007"/>
            <a:ext cx="4118233" cy="2315362"/>
          </a:xfrm>
          <a:prstGeom prst="rect">
            <a:avLst/>
          </a:prstGeom>
        </p:spPr>
      </p:pic>
      <p:pic>
        <p:nvPicPr>
          <p:cNvPr id="1026" name="Picture 2" descr="Hana bazar | Databáze knih">
            <a:extLst>
              <a:ext uri="{FF2B5EF4-FFF2-40B4-BE49-F238E27FC236}">
                <a16:creationId xmlns:a16="http://schemas.microsoft.com/office/drawing/2014/main" id="{1F13D3BE-F05D-C000-C8DF-10F94DBD5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7189" y="4151918"/>
            <a:ext cx="1761688" cy="2642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56621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90F08744-9D7B-4693-B8D6-2A5210AE96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10" name="Ovál 32">
            <a:extLst>
              <a:ext uri="{FF2B5EF4-FFF2-40B4-BE49-F238E27FC236}">
                <a16:creationId xmlns:a16="http://schemas.microsoft.com/office/drawing/2014/main" id="{5B2E630F-F386-44FA-B1A1-C10A9BF43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336127">
            <a:off x="296272" y="1026251"/>
            <a:ext cx="7298578" cy="5088488"/>
          </a:xfrm>
          <a:custGeom>
            <a:avLst/>
            <a:gdLst>
              <a:gd name="connsiteX0" fmla="*/ 0 w 6428838"/>
              <a:gd name="connsiteY0" fmla="*/ 2579031 h 5158062"/>
              <a:gd name="connsiteX1" fmla="*/ 3214419 w 6428838"/>
              <a:gd name="connsiteY1" fmla="*/ 0 h 5158062"/>
              <a:gd name="connsiteX2" fmla="*/ 6428838 w 6428838"/>
              <a:gd name="connsiteY2" fmla="*/ 2579031 h 5158062"/>
              <a:gd name="connsiteX3" fmla="*/ 3214419 w 6428838"/>
              <a:gd name="connsiteY3" fmla="*/ 5158062 h 5158062"/>
              <a:gd name="connsiteX4" fmla="*/ 0 w 6428838"/>
              <a:gd name="connsiteY4" fmla="*/ 2579031 h 5158062"/>
              <a:gd name="connsiteX0" fmla="*/ 3321 w 6432159"/>
              <a:gd name="connsiteY0" fmla="*/ 2647125 h 5226156"/>
              <a:gd name="connsiteX1" fmla="*/ 2789723 w 6432159"/>
              <a:gd name="connsiteY1" fmla="*/ 0 h 5226156"/>
              <a:gd name="connsiteX2" fmla="*/ 6432159 w 6432159"/>
              <a:gd name="connsiteY2" fmla="*/ 2647125 h 5226156"/>
              <a:gd name="connsiteX3" fmla="*/ 3217740 w 6432159"/>
              <a:gd name="connsiteY3" fmla="*/ 5226156 h 5226156"/>
              <a:gd name="connsiteX4" fmla="*/ 3321 w 6432159"/>
              <a:gd name="connsiteY4" fmla="*/ 2647125 h 5226156"/>
              <a:gd name="connsiteX0" fmla="*/ 1953 w 6566979"/>
              <a:gd name="connsiteY0" fmla="*/ 2695803 h 5226224"/>
              <a:gd name="connsiteX1" fmla="*/ 2924543 w 6566979"/>
              <a:gd name="connsiteY1" fmla="*/ 39 h 5226224"/>
              <a:gd name="connsiteX2" fmla="*/ 6566979 w 6566979"/>
              <a:gd name="connsiteY2" fmla="*/ 2647164 h 5226224"/>
              <a:gd name="connsiteX3" fmla="*/ 3352560 w 6566979"/>
              <a:gd name="connsiteY3" fmla="*/ 5226195 h 5226224"/>
              <a:gd name="connsiteX4" fmla="*/ 1953 w 6566979"/>
              <a:gd name="connsiteY4" fmla="*/ 2695803 h 5226224"/>
              <a:gd name="connsiteX0" fmla="*/ 8982 w 6574008"/>
              <a:gd name="connsiteY0" fmla="*/ 2695803 h 5226313"/>
              <a:gd name="connsiteX1" fmla="*/ 2931572 w 6574008"/>
              <a:gd name="connsiteY1" fmla="*/ 39 h 5226313"/>
              <a:gd name="connsiteX2" fmla="*/ 6574008 w 6574008"/>
              <a:gd name="connsiteY2" fmla="*/ 2647164 h 5226313"/>
              <a:gd name="connsiteX3" fmla="*/ 3359589 w 6574008"/>
              <a:gd name="connsiteY3" fmla="*/ 5226195 h 5226313"/>
              <a:gd name="connsiteX4" fmla="*/ 8982 w 6574008"/>
              <a:gd name="connsiteY4" fmla="*/ 2695803 h 5226313"/>
              <a:gd name="connsiteX0" fmla="*/ 11929 w 6576955"/>
              <a:gd name="connsiteY0" fmla="*/ 2695953 h 5226463"/>
              <a:gd name="connsiteX1" fmla="*/ 2934519 w 6576955"/>
              <a:gd name="connsiteY1" fmla="*/ 189 h 5226463"/>
              <a:gd name="connsiteX2" fmla="*/ 6576955 w 6576955"/>
              <a:gd name="connsiteY2" fmla="*/ 2647314 h 5226463"/>
              <a:gd name="connsiteX3" fmla="*/ 3362536 w 6576955"/>
              <a:gd name="connsiteY3" fmla="*/ 5226345 h 5226463"/>
              <a:gd name="connsiteX4" fmla="*/ 11929 w 6576955"/>
              <a:gd name="connsiteY4" fmla="*/ 2695953 h 5226463"/>
              <a:gd name="connsiteX0" fmla="*/ 9262 w 6963394"/>
              <a:gd name="connsiteY0" fmla="*/ 2705797 h 5247356"/>
              <a:gd name="connsiteX1" fmla="*/ 2931852 w 6963394"/>
              <a:gd name="connsiteY1" fmla="*/ 10033 h 5247356"/>
              <a:gd name="connsiteX2" fmla="*/ 6963394 w 6963394"/>
              <a:gd name="connsiteY2" fmla="*/ 3318639 h 5247356"/>
              <a:gd name="connsiteX3" fmla="*/ 3359869 w 6963394"/>
              <a:gd name="connsiteY3" fmla="*/ 5236189 h 5247356"/>
              <a:gd name="connsiteX4" fmla="*/ 9262 w 6963394"/>
              <a:gd name="connsiteY4" fmla="*/ 2705797 h 5247356"/>
              <a:gd name="connsiteX0" fmla="*/ 9262 w 6963394"/>
              <a:gd name="connsiteY0" fmla="*/ 2705797 h 5247356"/>
              <a:gd name="connsiteX1" fmla="*/ 2931852 w 6963394"/>
              <a:gd name="connsiteY1" fmla="*/ 10033 h 5247356"/>
              <a:gd name="connsiteX2" fmla="*/ 6963394 w 6963394"/>
              <a:gd name="connsiteY2" fmla="*/ 3318639 h 5247356"/>
              <a:gd name="connsiteX3" fmla="*/ 3359869 w 6963394"/>
              <a:gd name="connsiteY3" fmla="*/ 5236189 h 5247356"/>
              <a:gd name="connsiteX4" fmla="*/ 9262 w 6963394"/>
              <a:gd name="connsiteY4" fmla="*/ 2705797 h 5247356"/>
              <a:gd name="connsiteX0" fmla="*/ 9262 w 6963394"/>
              <a:gd name="connsiteY0" fmla="*/ 2705797 h 5292159"/>
              <a:gd name="connsiteX1" fmla="*/ 2931852 w 6963394"/>
              <a:gd name="connsiteY1" fmla="*/ 10033 h 5292159"/>
              <a:gd name="connsiteX2" fmla="*/ 6963394 w 6963394"/>
              <a:gd name="connsiteY2" fmla="*/ 3318639 h 5292159"/>
              <a:gd name="connsiteX3" fmla="*/ 3359869 w 6963394"/>
              <a:gd name="connsiteY3" fmla="*/ 5236189 h 5292159"/>
              <a:gd name="connsiteX4" fmla="*/ 9262 w 6963394"/>
              <a:gd name="connsiteY4" fmla="*/ 2705797 h 5292159"/>
              <a:gd name="connsiteX0" fmla="*/ 9262 w 6963394"/>
              <a:gd name="connsiteY0" fmla="*/ 2705797 h 5259961"/>
              <a:gd name="connsiteX1" fmla="*/ 2931852 w 6963394"/>
              <a:gd name="connsiteY1" fmla="*/ 10033 h 5259961"/>
              <a:gd name="connsiteX2" fmla="*/ 6963394 w 6963394"/>
              <a:gd name="connsiteY2" fmla="*/ 3318639 h 5259961"/>
              <a:gd name="connsiteX3" fmla="*/ 3359869 w 6963394"/>
              <a:gd name="connsiteY3" fmla="*/ 5236189 h 5259961"/>
              <a:gd name="connsiteX4" fmla="*/ 9262 w 6963394"/>
              <a:gd name="connsiteY4" fmla="*/ 2705797 h 5259961"/>
              <a:gd name="connsiteX0" fmla="*/ 9557 w 7352795"/>
              <a:gd name="connsiteY0" fmla="*/ 2707501 h 5252013"/>
              <a:gd name="connsiteX1" fmla="*/ 2932147 w 7352795"/>
              <a:gd name="connsiteY1" fmla="*/ 11737 h 5252013"/>
              <a:gd name="connsiteX2" fmla="*/ 7352795 w 7352795"/>
              <a:gd name="connsiteY2" fmla="*/ 3378709 h 5252013"/>
              <a:gd name="connsiteX3" fmla="*/ 3360164 w 7352795"/>
              <a:gd name="connsiteY3" fmla="*/ 5237893 h 5252013"/>
              <a:gd name="connsiteX4" fmla="*/ 9557 w 7352795"/>
              <a:gd name="connsiteY4" fmla="*/ 2707501 h 5252013"/>
              <a:gd name="connsiteX0" fmla="*/ 8078 w 7789061"/>
              <a:gd name="connsiteY0" fmla="*/ 2744796 h 5249051"/>
              <a:gd name="connsiteX1" fmla="*/ 3368413 w 7789061"/>
              <a:gd name="connsiteY1" fmla="*/ 10121 h 5249051"/>
              <a:gd name="connsiteX2" fmla="*/ 7789061 w 7789061"/>
              <a:gd name="connsiteY2" fmla="*/ 3377093 h 5249051"/>
              <a:gd name="connsiteX3" fmla="*/ 3796430 w 7789061"/>
              <a:gd name="connsiteY3" fmla="*/ 5236277 h 5249051"/>
              <a:gd name="connsiteX4" fmla="*/ 8078 w 7789061"/>
              <a:gd name="connsiteY4" fmla="*/ 2744796 h 5249051"/>
              <a:gd name="connsiteX0" fmla="*/ 8078 w 7789061"/>
              <a:gd name="connsiteY0" fmla="*/ 2744796 h 5271741"/>
              <a:gd name="connsiteX1" fmla="*/ 3368413 w 7789061"/>
              <a:gd name="connsiteY1" fmla="*/ 10121 h 5271741"/>
              <a:gd name="connsiteX2" fmla="*/ 7789061 w 7789061"/>
              <a:gd name="connsiteY2" fmla="*/ 3377093 h 5271741"/>
              <a:gd name="connsiteX3" fmla="*/ 3796430 w 7789061"/>
              <a:gd name="connsiteY3" fmla="*/ 5236277 h 5271741"/>
              <a:gd name="connsiteX4" fmla="*/ 8078 w 7789061"/>
              <a:gd name="connsiteY4" fmla="*/ 2744796 h 5271741"/>
              <a:gd name="connsiteX0" fmla="*/ 1055 w 7782038"/>
              <a:gd name="connsiteY0" fmla="*/ 2738806 h 5438018"/>
              <a:gd name="connsiteX1" fmla="*/ 3361390 w 7782038"/>
              <a:gd name="connsiteY1" fmla="*/ 4131 h 5438018"/>
              <a:gd name="connsiteX2" fmla="*/ 7782038 w 7782038"/>
              <a:gd name="connsiteY2" fmla="*/ 3371103 h 5438018"/>
              <a:gd name="connsiteX3" fmla="*/ 3692130 w 7782038"/>
              <a:gd name="connsiteY3" fmla="*/ 5415113 h 5438018"/>
              <a:gd name="connsiteX4" fmla="*/ 1055 w 7782038"/>
              <a:gd name="connsiteY4" fmla="*/ 2738806 h 5438018"/>
              <a:gd name="connsiteX0" fmla="*/ 28883 w 7809866"/>
              <a:gd name="connsiteY0" fmla="*/ 2742147 h 5441359"/>
              <a:gd name="connsiteX1" fmla="*/ 3389218 w 7809866"/>
              <a:gd name="connsiteY1" fmla="*/ 7472 h 5441359"/>
              <a:gd name="connsiteX2" fmla="*/ 7809866 w 7809866"/>
              <a:gd name="connsiteY2" fmla="*/ 3374444 h 5441359"/>
              <a:gd name="connsiteX3" fmla="*/ 3719958 w 7809866"/>
              <a:gd name="connsiteY3" fmla="*/ 5418454 h 5441359"/>
              <a:gd name="connsiteX4" fmla="*/ 28883 w 7809866"/>
              <a:gd name="connsiteY4" fmla="*/ 2742147 h 5441359"/>
              <a:gd name="connsiteX0" fmla="*/ 36549 w 7817532"/>
              <a:gd name="connsiteY0" fmla="*/ 2751085 h 5450297"/>
              <a:gd name="connsiteX1" fmla="*/ 3396884 w 7817532"/>
              <a:gd name="connsiteY1" fmla="*/ 16410 h 5450297"/>
              <a:gd name="connsiteX2" fmla="*/ 7817532 w 7817532"/>
              <a:gd name="connsiteY2" fmla="*/ 3383382 h 5450297"/>
              <a:gd name="connsiteX3" fmla="*/ 3727624 w 7817532"/>
              <a:gd name="connsiteY3" fmla="*/ 5427392 h 5450297"/>
              <a:gd name="connsiteX4" fmla="*/ 36549 w 7817532"/>
              <a:gd name="connsiteY4" fmla="*/ 2751085 h 5450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17532" h="5450297">
                <a:moveTo>
                  <a:pt x="36549" y="2751085"/>
                </a:moveTo>
                <a:cubicBezTo>
                  <a:pt x="-281221" y="925127"/>
                  <a:pt x="1526121" y="-147339"/>
                  <a:pt x="3396884" y="16410"/>
                </a:cubicBezTo>
                <a:cubicBezTo>
                  <a:pt x="5267647" y="180159"/>
                  <a:pt x="7817532" y="1453184"/>
                  <a:pt x="7817532" y="3383382"/>
                </a:cubicBezTo>
                <a:cubicBezTo>
                  <a:pt x="7700800" y="5342763"/>
                  <a:pt x="5024455" y="5532775"/>
                  <a:pt x="3727624" y="5427392"/>
                </a:cubicBezTo>
                <a:cubicBezTo>
                  <a:pt x="2430794" y="5322009"/>
                  <a:pt x="354319" y="4577043"/>
                  <a:pt x="36549" y="27510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 useBgFill="1">
        <p:nvSpPr>
          <p:cNvPr id="12" name="Volný tvar: Obrazec 11">
            <a:extLst>
              <a:ext uri="{FF2B5EF4-FFF2-40B4-BE49-F238E27FC236}">
                <a16:creationId xmlns:a16="http://schemas.microsoft.com/office/drawing/2014/main" id="{73567C09-8B4D-49A6-A711-C44C5807D8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3554541" y="-619573"/>
            <a:ext cx="9016699" cy="8033868"/>
          </a:xfrm>
          <a:custGeom>
            <a:avLst/>
            <a:gdLst>
              <a:gd name="connsiteX0" fmla="*/ 6078066 w 9016699"/>
              <a:gd name="connsiteY0" fmla="*/ 782055 h 8033868"/>
              <a:gd name="connsiteX1" fmla="*/ 8705208 w 9016699"/>
              <a:gd name="connsiteY1" fmla="*/ 3409197 h 8033868"/>
              <a:gd name="connsiteX2" fmla="*/ 8793057 w 9016699"/>
              <a:gd name="connsiteY2" fmla="*/ 3617452 h 8033868"/>
              <a:gd name="connsiteX3" fmla="*/ 9016699 w 9016699"/>
              <a:gd name="connsiteY3" fmla="*/ 4793120 h 8033868"/>
              <a:gd name="connsiteX4" fmla="*/ 8960084 w 9016699"/>
              <a:gd name="connsiteY4" fmla="*/ 5272709 h 8033868"/>
              <a:gd name="connsiteX5" fmla="*/ 8920563 w 9016699"/>
              <a:gd name="connsiteY5" fmla="*/ 5444162 h 8033868"/>
              <a:gd name="connsiteX6" fmla="*/ 6620466 w 9016699"/>
              <a:gd name="connsiteY6" fmla="*/ 7744259 h 8033868"/>
              <a:gd name="connsiteX7" fmla="*/ 6480006 w 9016699"/>
              <a:gd name="connsiteY7" fmla="*/ 7795347 h 8033868"/>
              <a:gd name="connsiteX8" fmla="*/ 4389696 w 9016699"/>
              <a:gd name="connsiteY8" fmla="*/ 7987178 h 8033868"/>
              <a:gd name="connsiteX9" fmla="*/ 3086984 w 9016699"/>
              <a:gd name="connsiteY9" fmla="*/ 7466023 h 8033868"/>
              <a:gd name="connsiteX10" fmla="*/ 3024300 w 9016699"/>
              <a:gd name="connsiteY10" fmla="*/ 7426965 h 8033868"/>
              <a:gd name="connsiteX11" fmla="*/ 519567 w 9016699"/>
              <a:gd name="connsiteY11" fmla="*/ 4922232 h 8033868"/>
              <a:gd name="connsiteX12" fmla="*/ 419495 w 9016699"/>
              <a:gd name="connsiteY12" fmla="*/ 4733719 h 8033868"/>
              <a:gd name="connsiteX13" fmla="*/ 3514 w 9016699"/>
              <a:gd name="connsiteY13" fmla="*/ 3245168 h 8033868"/>
              <a:gd name="connsiteX14" fmla="*/ 4193329 w 9016699"/>
              <a:gd name="connsiteY14" fmla="*/ 36108 h 8033868"/>
              <a:gd name="connsiteX15" fmla="*/ 5977677 w 9016699"/>
              <a:gd name="connsiteY15" fmla="*/ 722908 h 8033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016699" h="8033868">
                <a:moveTo>
                  <a:pt x="6078066" y="782055"/>
                </a:moveTo>
                <a:lnTo>
                  <a:pt x="8705208" y="3409197"/>
                </a:lnTo>
                <a:lnTo>
                  <a:pt x="8793057" y="3617452"/>
                </a:lnTo>
                <a:cubicBezTo>
                  <a:pt x="8935615" y="3988374"/>
                  <a:pt x="9016699" y="4381324"/>
                  <a:pt x="9016699" y="4793120"/>
                </a:cubicBezTo>
                <a:cubicBezTo>
                  <a:pt x="9008675" y="4960329"/>
                  <a:pt x="8989449" y="5120121"/>
                  <a:pt x="8960084" y="5272709"/>
                </a:cubicBezTo>
                <a:lnTo>
                  <a:pt x="8920563" y="5444162"/>
                </a:lnTo>
                <a:lnTo>
                  <a:pt x="6620466" y="7744259"/>
                </a:lnTo>
                <a:lnTo>
                  <a:pt x="6480006" y="7795347"/>
                </a:lnTo>
                <a:cubicBezTo>
                  <a:pt x="5726471" y="8035167"/>
                  <a:pt x="4953020" y="8083925"/>
                  <a:pt x="4389696" y="7987178"/>
                </a:cubicBezTo>
                <a:cubicBezTo>
                  <a:pt x="4014146" y="7922680"/>
                  <a:pt x="3559510" y="7740111"/>
                  <a:pt x="3086984" y="7466023"/>
                </a:cubicBezTo>
                <a:lnTo>
                  <a:pt x="3024300" y="7426965"/>
                </a:lnTo>
                <a:lnTo>
                  <a:pt x="519567" y="4922232"/>
                </a:lnTo>
                <a:lnTo>
                  <a:pt x="419495" y="4733719"/>
                </a:lnTo>
                <a:cubicBezTo>
                  <a:pt x="181303" y="4258474"/>
                  <a:pt x="28977" y="3756361"/>
                  <a:pt x="3514" y="3245168"/>
                </a:cubicBezTo>
                <a:cubicBezTo>
                  <a:pt x="-112889" y="908287"/>
                  <a:pt x="2691131" y="-221884"/>
                  <a:pt x="4193329" y="36108"/>
                </a:cubicBezTo>
                <a:cubicBezTo>
                  <a:pt x="4662766" y="116730"/>
                  <a:pt x="5309837" y="354143"/>
                  <a:pt x="5977677" y="72290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3CC07D1-29E1-4AA8-B207-C6F2C0326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720" y="2349925"/>
            <a:ext cx="2441894" cy="2456442"/>
          </a:xfrm>
        </p:spPr>
        <p:txBody>
          <a:bodyPr rtlCol="0">
            <a:normAutofit/>
          </a:bodyPr>
          <a:lstStyle/>
          <a:p>
            <a:pPr algn="l"/>
            <a:r>
              <a:rPr lang="cs-CZ" sz="3200" dirty="0"/>
              <a:t>Historické pozadí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8D2DA24-C5D0-44B5-9011-43E7FEA59C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0939" y="1006678"/>
            <a:ext cx="7843708" cy="5243119"/>
          </a:xfrm>
        </p:spPr>
        <p:txBody>
          <a:bodyPr rtlCol="0">
            <a:normAutofit fontScale="92500" lnSpcReduction="20000"/>
          </a:bodyPr>
          <a:lstStyle/>
          <a:p>
            <a:pPr lvl="1"/>
            <a:r>
              <a:rPr lang="cs-CZ" sz="3100" b="1" dirty="0"/>
              <a:t>Alena </a:t>
            </a:r>
            <a:r>
              <a:rPr lang="cs-CZ" sz="3100" b="1" dirty="0" err="1"/>
              <a:t>Mornštajnová</a:t>
            </a:r>
            <a:r>
              <a:rPr lang="cs-CZ" sz="3100" b="1" dirty="0"/>
              <a:t>: </a:t>
            </a:r>
            <a:r>
              <a:rPr lang="cs-CZ" sz="3100" b="1" i="1" dirty="0"/>
              <a:t>Tiché roky </a:t>
            </a:r>
            <a:r>
              <a:rPr lang="cs-CZ" sz="3100" b="1" dirty="0"/>
              <a:t>(2019)</a:t>
            </a:r>
          </a:p>
          <a:p>
            <a:pPr rtl="0"/>
            <a:r>
              <a:rPr lang="cs-CZ" dirty="0"/>
              <a:t>2 vyprávěcí linie: </a:t>
            </a:r>
          </a:p>
          <a:p>
            <a:pPr rtl="0"/>
            <a:r>
              <a:rPr lang="cs-CZ" dirty="0"/>
              <a:t>Dcera (vypráví v </a:t>
            </a:r>
            <a:r>
              <a:rPr lang="cs-CZ" dirty="0" err="1"/>
              <a:t>ich</a:t>
            </a:r>
            <a:r>
              <a:rPr lang="cs-CZ" dirty="0"/>
              <a:t>-formě) = současnost (bez minulosti, která je vždy jen tíživá a zavádějící), hledání, empatická citlivost, růst, otevřenost.</a:t>
            </a:r>
          </a:p>
          <a:p>
            <a:pPr rtl="0"/>
            <a:r>
              <a:rPr lang="cs-CZ" dirty="0"/>
              <a:t>Otec (o něm se vypráví v </a:t>
            </a:r>
            <a:r>
              <a:rPr lang="cs-CZ" dirty="0" err="1"/>
              <a:t>er</a:t>
            </a:r>
            <a:r>
              <a:rPr lang="cs-CZ" dirty="0"/>
              <a:t>-formě: padouch – nelze se s ním identifikovat, proto nesmí vyprávět): oddaný komunista (veřejné splývá s privátním: sociální inženýr, který i rozhodnutí mít další dceru chápe jako nástroj řešení manželské krize) – prototyp postavy dle antikomunistického diskursu</a:t>
            </a:r>
          </a:p>
          <a:p>
            <a:pPr rtl="0"/>
            <a:r>
              <a:rPr lang="cs-CZ" dirty="0"/>
              <a:t>Jedinkrát dá přednost soukromému (štěstí = svoboda své první dcery) před veřejným, za což je natrvalo potrestán</a:t>
            </a:r>
          </a:p>
          <a:p>
            <a:pPr rtl="0"/>
            <a:r>
              <a:rPr lang="cs-CZ" dirty="0"/>
              <a:t>Padouch jako ustálený tropus: fundamentalista, zneužívající rodič, citové monstrum + jediný polidšťující rys (obdiv k vážné hudbě + láska ke své ženě)</a:t>
            </a:r>
          </a:p>
          <a:p>
            <a:pPr rtl="0"/>
            <a:r>
              <a:rPr lang="cs-CZ" dirty="0"/>
              <a:t>Na počátku jsou obě vyprávěcí linie zcela mimoběžné, na konci se ale prolnou a vše do sebe krásně zapadne</a:t>
            </a:r>
          </a:p>
          <a:p>
            <a:pPr rtl="0"/>
            <a:endParaRPr lang="cs-CZ" dirty="0"/>
          </a:p>
          <a:p>
            <a:pPr rtl="0"/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59F2A34-A356-FC5D-E16F-36F486E726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718" y="604007"/>
            <a:ext cx="4118233" cy="2315362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1A282882-3D71-B484-95A3-17BDD31DF6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1866" y="3984117"/>
            <a:ext cx="1733550" cy="263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6465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90F08744-9D7B-4693-B8D6-2A5210AE96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10" name="Ovál 32">
            <a:extLst>
              <a:ext uri="{FF2B5EF4-FFF2-40B4-BE49-F238E27FC236}">
                <a16:creationId xmlns:a16="http://schemas.microsoft.com/office/drawing/2014/main" id="{5B2E630F-F386-44FA-B1A1-C10A9BF43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336127">
            <a:off x="296272" y="1026251"/>
            <a:ext cx="7298578" cy="5088488"/>
          </a:xfrm>
          <a:custGeom>
            <a:avLst/>
            <a:gdLst>
              <a:gd name="connsiteX0" fmla="*/ 0 w 6428838"/>
              <a:gd name="connsiteY0" fmla="*/ 2579031 h 5158062"/>
              <a:gd name="connsiteX1" fmla="*/ 3214419 w 6428838"/>
              <a:gd name="connsiteY1" fmla="*/ 0 h 5158062"/>
              <a:gd name="connsiteX2" fmla="*/ 6428838 w 6428838"/>
              <a:gd name="connsiteY2" fmla="*/ 2579031 h 5158062"/>
              <a:gd name="connsiteX3" fmla="*/ 3214419 w 6428838"/>
              <a:gd name="connsiteY3" fmla="*/ 5158062 h 5158062"/>
              <a:gd name="connsiteX4" fmla="*/ 0 w 6428838"/>
              <a:gd name="connsiteY4" fmla="*/ 2579031 h 5158062"/>
              <a:gd name="connsiteX0" fmla="*/ 3321 w 6432159"/>
              <a:gd name="connsiteY0" fmla="*/ 2647125 h 5226156"/>
              <a:gd name="connsiteX1" fmla="*/ 2789723 w 6432159"/>
              <a:gd name="connsiteY1" fmla="*/ 0 h 5226156"/>
              <a:gd name="connsiteX2" fmla="*/ 6432159 w 6432159"/>
              <a:gd name="connsiteY2" fmla="*/ 2647125 h 5226156"/>
              <a:gd name="connsiteX3" fmla="*/ 3217740 w 6432159"/>
              <a:gd name="connsiteY3" fmla="*/ 5226156 h 5226156"/>
              <a:gd name="connsiteX4" fmla="*/ 3321 w 6432159"/>
              <a:gd name="connsiteY4" fmla="*/ 2647125 h 5226156"/>
              <a:gd name="connsiteX0" fmla="*/ 1953 w 6566979"/>
              <a:gd name="connsiteY0" fmla="*/ 2695803 h 5226224"/>
              <a:gd name="connsiteX1" fmla="*/ 2924543 w 6566979"/>
              <a:gd name="connsiteY1" fmla="*/ 39 h 5226224"/>
              <a:gd name="connsiteX2" fmla="*/ 6566979 w 6566979"/>
              <a:gd name="connsiteY2" fmla="*/ 2647164 h 5226224"/>
              <a:gd name="connsiteX3" fmla="*/ 3352560 w 6566979"/>
              <a:gd name="connsiteY3" fmla="*/ 5226195 h 5226224"/>
              <a:gd name="connsiteX4" fmla="*/ 1953 w 6566979"/>
              <a:gd name="connsiteY4" fmla="*/ 2695803 h 5226224"/>
              <a:gd name="connsiteX0" fmla="*/ 8982 w 6574008"/>
              <a:gd name="connsiteY0" fmla="*/ 2695803 h 5226313"/>
              <a:gd name="connsiteX1" fmla="*/ 2931572 w 6574008"/>
              <a:gd name="connsiteY1" fmla="*/ 39 h 5226313"/>
              <a:gd name="connsiteX2" fmla="*/ 6574008 w 6574008"/>
              <a:gd name="connsiteY2" fmla="*/ 2647164 h 5226313"/>
              <a:gd name="connsiteX3" fmla="*/ 3359589 w 6574008"/>
              <a:gd name="connsiteY3" fmla="*/ 5226195 h 5226313"/>
              <a:gd name="connsiteX4" fmla="*/ 8982 w 6574008"/>
              <a:gd name="connsiteY4" fmla="*/ 2695803 h 5226313"/>
              <a:gd name="connsiteX0" fmla="*/ 11929 w 6576955"/>
              <a:gd name="connsiteY0" fmla="*/ 2695953 h 5226463"/>
              <a:gd name="connsiteX1" fmla="*/ 2934519 w 6576955"/>
              <a:gd name="connsiteY1" fmla="*/ 189 h 5226463"/>
              <a:gd name="connsiteX2" fmla="*/ 6576955 w 6576955"/>
              <a:gd name="connsiteY2" fmla="*/ 2647314 h 5226463"/>
              <a:gd name="connsiteX3" fmla="*/ 3362536 w 6576955"/>
              <a:gd name="connsiteY3" fmla="*/ 5226345 h 5226463"/>
              <a:gd name="connsiteX4" fmla="*/ 11929 w 6576955"/>
              <a:gd name="connsiteY4" fmla="*/ 2695953 h 5226463"/>
              <a:gd name="connsiteX0" fmla="*/ 9262 w 6963394"/>
              <a:gd name="connsiteY0" fmla="*/ 2705797 h 5247356"/>
              <a:gd name="connsiteX1" fmla="*/ 2931852 w 6963394"/>
              <a:gd name="connsiteY1" fmla="*/ 10033 h 5247356"/>
              <a:gd name="connsiteX2" fmla="*/ 6963394 w 6963394"/>
              <a:gd name="connsiteY2" fmla="*/ 3318639 h 5247356"/>
              <a:gd name="connsiteX3" fmla="*/ 3359869 w 6963394"/>
              <a:gd name="connsiteY3" fmla="*/ 5236189 h 5247356"/>
              <a:gd name="connsiteX4" fmla="*/ 9262 w 6963394"/>
              <a:gd name="connsiteY4" fmla="*/ 2705797 h 5247356"/>
              <a:gd name="connsiteX0" fmla="*/ 9262 w 6963394"/>
              <a:gd name="connsiteY0" fmla="*/ 2705797 h 5247356"/>
              <a:gd name="connsiteX1" fmla="*/ 2931852 w 6963394"/>
              <a:gd name="connsiteY1" fmla="*/ 10033 h 5247356"/>
              <a:gd name="connsiteX2" fmla="*/ 6963394 w 6963394"/>
              <a:gd name="connsiteY2" fmla="*/ 3318639 h 5247356"/>
              <a:gd name="connsiteX3" fmla="*/ 3359869 w 6963394"/>
              <a:gd name="connsiteY3" fmla="*/ 5236189 h 5247356"/>
              <a:gd name="connsiteX4" fmla="*/ 9262 w 6963394"/>
              <a:gd name="connsiteY4" fmla="*/ 2705797 h 5247356"/>
              <a:gd name="connsiteX0" fmla="*/ 9262 w 6963394"/>
              <a:gd name="connsiteY0" fmla="*/ 2705797 h 5292159"/>
              <a:gd name="connsiteX1" fmla="*/ 2931852 w 6963394"/>
              <a:gd name="connsiteY1" fmla="*/ 10033 h 5292159"/>
              <a:gd name="connsiteX2" fmla="*/ 6963394 w 6963394"/>
              <a:gd name="connsiteY2" fmla="*/ 3318639 h 5292159"/>
              <a:gd name="connsiteX3" fmla="*/ 3359869 w 6963394"/>
              <a:gd name="connsiteY3" fmla="*/ 5236189 h 5292159"/>
              <a:gd name="connsiteX4" fmla="*/ 9262 w 6963394"/>
              <a:gd name="connsiteY4" fmla="*/ 2705797 h 5292159"/>
              <a:gd name="connsiteX0" fmla="*/ 9262 w 6963394"/>
              <a:gd name="connsiteY0" fmla="*/ 2705797 h 5259961"/>
              <a:gd name="connsiteX1" fmla="*/ 2931852 w 6963394"/>
              <a:gd name="connsiteY1" fmla="*/ 10033 h 5259961"/>
              <a:gd name="connsiteX2" fmla="*/ 6963394 w 6963394"/>
              <a:gd name="connsiteY2" fmla="*/ 3318639 h 5259961"/>
              <a:gd name="connsiteX3" fmla="*/ 3359869 w 6963394"/>
              <a:gd name="connsiteY3" fmla="*/ 5236189 h 5259961"/>
              <a:gd name="connsiteX4" fmla="*/ 9262 w 6963394"/>
              <a:gd name="connsiteY4" fmla="*/ 2705797 h 5259961"/>
              <a:gd name="connsiteX0" fmla="*/ 9557 w 7352795"/>
              <a:gd name="connsiteY0" fmla="*/ 2707501 h 5252013"/>
              <a:gd name="connsiteX1" fmla="*/ 2932147 w 7352795"/>
              <a:gd name="connsiteY1" fmla="*/ 11737 h 5252013"/>
              <a:gd name="connsiteX2" fmla="*/ 7352795 w 7352795"/>
              <a:gd name="connsiteY2" fmla="*/ 3378709 h 5252013"/>
              <a:gd name="connsiteX3" fmla="*/ 3360164 w 7352795"/>
              <a:gd name="connsiteY3" fmla="*/ 5237893 h 5252013"/>
              <a:gd name="connsiteX4" fmla="*/ 9557 w 7352795"/>
              <a:gd name="connsiteY4" fmla="*/ 2707501 h 5252013"/>
              <a:gd name="connsiteX0" fmla="*/ 8078 w 7789061"/>
              <a:gd name="connsiteY0" fmla="*/ 2744796 h 5249051"/>
              <a:gd name="connsiteX1" fmla="*/ 3368413 w 7789061"/>
              <a:gd name="connsiteY1" fmla="*/ 10121 h 5249051"/>
              <a:gd name="connsiteX2" fmla="*/ 7789061 w 7789061"/>
              <a:gd name="connsiteY2" fmla="*/ 3377093 h 5249051"/>
              <a:gd name="connsiteX3" fmla="*/ 3796430 w 7789061"/>
              <a:gd name="connsiteY3" fmla="*/ 5236277 h 5249051"/>
              <a:gd name="connsiteX4" fmla="*/ 8078 w 7789061"/>
              <a:gd name="connsiteY4" fmla="*/ 2744796 h 5249051"/>
              <a:gd name="connsiteX0" fmla="*/ 8078 w 7789061"/>
              <a:gd name="connsiteY0" fmla="*/ 2744796 h 5271741"/>
              <a:gd name="connsiteX1" fmla="*/ 3368413 w 7789061"/>
              <a:gd name="connsiteY1" fmla="*/ 10121 h 5271741"/>
              <a:gd name="connsiteX2" fmla="*/ 7789061 w 7789061"/>
              <a:gd name="connsiteY2" fmla="*/ 3377093 h 5271741"/>
              <a:gd name="connsiteX3" fmla="*/ 3796430 w 7789061"/>
              <a:gd name="connsiteY3" fmla="*/ 5236277 h 5271741"/>
              <a:gd name="connsiteX4" fmla="*/ 8078 w 7789061"/>
              <a:gd name="connsiteY4" fmla="*/ 2744796 h 5271741"/>
              <a:gd name="connsiteX0" fmla="*/ 1055 w 7782038"/>
              <a:gd name="connsiteY0" fmla="*/ 2738806 h 5438018"/>
              <a:gd name="connsiteX1" fmla="*/ 3361390 w 7782038"/>
              <a:gd name="connsiteY1" fmla="*/ 4131 h 5438018"/>
              <a:gd name="connsiteX2" fmla="*/ 7782038 w 7782038"/>
              <a:gd name="connsiteY2" fmla="*/ 3371103 h 5438018"/>
              <a:gd name="connsiteX3" fmla="*/ 3692130 w 7782038"/>
              <a:gd name="connsiteY3" fmla="*/ 5415113 h 5438018"/>
              <a:gd name="connsiteX4" fmla="*/ 1055 w 7782038"/>
              <a:gd name="connsiteY4" fmla="*/ 2738806 h 5438018"/>
              <a:gd name="connsiteX0" fmla="*/ 28883 w 7809866"/>
              <a:gd name="connsiteY0" fmla="*/ 2742147 h 5441359"/>
              <a:gd name="connsiteX1" fmla="*/ 3389218 w 7809866"/>
              <a:gd name="connsiteY1" fmla="*/ 7472 h 5441359"/>
              <a:gd name="connsiteX2" fmla="*/ 7809866 w 7809866"/>
              <a:gd name="connsiteY2" fmla="*/ 3374444 h 5441359"/>
              <a:gd name="connsiteX3" fmla="*/ 3719958 w 7809866"/>
              <a:gd name="connsiteY3" fmla="*/ 5418454 h 5441359"/>
              <a:gd name="connsiteX4" fmla="*/ 28883 w 7809866"/>
              <a:gd name="connsiteY4" fmla="*/ 2742147 h 5441359"/>
              <a:gd name="connsiteX0" fmla="*/ 36549 w 7817532"/>
              <a:gd name="connsiteY0" fmla="*/ 2751085 h 5450297"/>
              <a:gd name="connsiteX1" fmla="*/ 3396884 w 7817532"/>
              <a:gd name="connsiteY1" fmla="*/ 16410 h 5450297"/>
              <a:gd name="connsiteX2" fmla="*/ 7817532 w 7817532"/>
              <a:gd name="connsiteY2" fmla="*/ 3383382 h 5450297"/>
              <a:gd name="connsiteX3" fmla="*/ 3727624 w 7817532"/>
              <a:gd name="connsiteY3" fmla="*/ 5427392 h 5450297"/>
              <a:gd name="connsiteX4" fmla="*/ 36549 w 7817532"/>
              <a:gd name="connsiteY4" fmla="*/ 2751085 h 5450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17532" h="5450297">
                <a:moveTo>
                  <a:pt x="36549" y="2751085"/>
                </a:moveTo>
                <a:cubicBezTo>
                  <a:pt x="-281221" y="925127"/>
                  <a:pt x="1526121" y="-147339"/>
                  <a:pt x="3396884" y="16410"/>
                </a:cubicBezTo>
                <a:cubicBezTo>
                  <a:pt x="5267647" y="180159"/>
                  <a:pt x="7817532" y="1453184"/>
                  <a:pt x="7817532" y="3383382"/>
                </a:cubicBezTo>
                <a:cubicBezTo>
                  <a:pt x="7700800" y="5342763"/>
                  <a:pt x="5024455" y="5532775"/>
                  <a:pt x="3727624" y="5427392"/>
                </a:cubicBezTo>
                <a:cubicBezTo>
                  <a:pt x="2430794" y="5322009"/>
                  <a:pt x="354319" y="4577043"/>
                  <a:pt x="36549" y="27510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 useBgFill="1">
        <p:nvSpPr>
          <p:cNvPr id="12" name="Volný tvar: Obrazec 11">
            <a:extLst>
              <a:ext uri="{FF2B5EF4-FFF2-40B4-BE49-F238E27FC236}">
                <a16:creationId xmlns:a16="http://schemas.microsoft.com/office/drawing/2014/main" id="{73567C09-8B4D-49A6-A711-C44C5807D8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3554541" y="-619573"/>
            <a:ext cx="9016699" cy="8033868"/>
          </a:xfrm>
          <a:custGeom>
            <a:avLst/>
            <a:gdLst>
              <a:gd name="connsiteX0" fmla="*/ 6078066 w 9016699"/>
              <a:gd name="connsiteY0" fmla="*/ 782055 h 8033868"/>
              <a:gd name="connsiteX1" fmla="*/ 8705208 w 9016699"/>
              <a:gd name="connsiteY1" fmla="*/ 3409197 h 8033868"/>
              <a:gd name="connsiteX2" fmla="*/ 8793057 w 9016699"/>
              <a:gd name="connsiteY2" fmla="*/ 3617452 h 8033868"/>
              <a:gd name="connsiteX3" fmla="*/ 9016699 w 9016699"/>
              <a:gd name="connsiteY3" fmla="*/ 4793120 h 8033868"/>
              <a:gd name="connsiteX4" fmla="*/ 8960084 w 9016699"/>
              <a:gd name="connsiteY4" fmla="*/ 5272709 h 8033868"/>
              <a:gd name="connsiteX5" fmla="*/ 8920563 w 9016699"/>
              <a:gd name="connsiteY5" fmla="*/ 5444162 h 8033868"/>
              <a:gd name="connsiteX6" fmla="*/ 6620466 w 9016699"/>
              <a:gd name="connsiteY6" fmla="*/ 7744259 h 8033868"/>
              <a:gd name="connsiteX7" fmla="*/ 6480006 w 9016699"/>
              <a:gd name="connsiteY7" fmla="*/ 7795347 h 8033868"/>
              <a:gd name="connsiteX8" fmla="*/ 4389696 w 9016699"/>
              <a:gd name="connsiteY8" fmla="*/ 7987178 h 8033868"/>
              <a:gd name="connsiteX9" fmla="*/ 3086984 w 9016699"/>
              <a:gd name="connsiteY9" fmla="*/ 7466023 h 8033868"/>
              <a:gd name="connsiteX10" fmla="*/ 3024300 w 9016699"/>
              <a:gd name="connsiteY10" fmla="*/ 7426965 h 8033868"/>
              <a:gd name="connsiteX11" fmla="*/ 519567 w 9016699"/>
              <a:gd name="connsiteY11" fmla="*/ 4922232 h 8033868"/>
              <a:gd name="connsiteX12" fmla="*/ 419495 w 9016699"/>
              <a:gd name="connsiteY12" fmla="*/ 4733719 h 8033868"/>
              <a:gd name="connsiteX13" fmla="*/ 3514 w 9016699"/>
              <a:gd name="connsiteY13" fmla="*/ 3245168 h 8033868"/>
              <a:gd name="connsiteX14" fmla="*/ 4193329 w 9016699"/>
              <a:gd name="connsiteY14" fmla="*/ 36108 h 8033868"/>
              <a:gd name="connsiteX15" fmla="*/ 5977677 w 9016699"/>
              <a:gd name="connsiteY15" fmla="*/ 722908 h 8033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016699" h="8033868">
                <a:moveTo>
                  <a:pt x="6078066" y="782055"/>
                </a:moveTo>
                <a:lnTo>
                  <a:pt x="8705208" y="3409197"/>
                </a:lnTo>
                <a:lnTo>
                  <a:pt x="8793057" y="3617452"/>
                </a:lnTo>
                <a:cubicBezTo>
                  <a:pt x="8935615" y="3988374"/>
                  <a:pt x="9016699" y="4381324"/>
                  <a:pt x="9016699" y="4793120"/>
                </a:cubicBezTo>
                <a:cubicBezTo>
                  <a:pt x="9008675" y="4960329"/>
                  <a:pt x="8989449" y="5120121"/>
                  <a:pt x="8960084" y="5272709"/>
                </a:cubicBezTo>
                <a:lnTo>
                  <a:pt x="8920563" y="5444162"/>
                </a:lnTo>
                <a:lnTo>
                  <a:pt x="6620466" y="7744259"/>
                </a:lnTo>
                <a:lnTo>
                  <a:pt x="6480006" y="7795347"/>
                </a:lnTo>
                <a:cubicBezTo>
                  <a:pt x="5726471" y="8035167"/>
                  <a:pt x="4953020" y="8083925"/>
                  <a:pt x="4389696" y="7987178"/>
                </a:cubicBezTo>
                <a:cubicBezTo>
                  <a:pt x="4014146" y="7922680"/>
                  <a:pt x="3559510" y="7740111"/>
                  <a:pt x="3086984" y="7466023"/>
                </a:cubicBezTo>
                <a:lnTo>
                  <a:pt x="3024300" y="7426965"/>
                </a:lnTo>
                <a:lnTo>
                  <a:pt x="519567" y="4922232"/>
                </a:lnTo>
                <a:lnTo>
                  <a:pt x="419495" y="4733719"/>
                </a:lnTo>
                <a:cubicBezTo>
                  <a:pt x="181303" y="4258474"/>
                  <a:pt x="28977" y="3756361"/>
                  <a:pt x="3514" y="3245168"/>
                </a:cubicBezTo>
                <a:cubicBezTo>
                  <a:pt x="-112889" y="908287"/>
                  <a:pt x="2691131" y="-221884"/>
                  <a:pt x="4193329" y="36108"/>
                </a:cubicBezTo>
                <a:cubicBezTo>
                  <a:pt x="4662766" y="116730"/>
                  <a:pt x="5309837" y="354143"/>
                  <a:pt x="5977677" y="72290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3CC07D1-29E1-4AA8-B207-C6F2C0326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720" y="2349925"/>
            <a:ext cx="2441894" cy="2456442"/>
          </a:xfrm>
        </p:spPr>
        <p:txBody>
          <a:bodyPr rtlCol="0">
            <a:normAutofit/>
          </a:bodyPr>
          <a:lstStyle/>
          <a:p>
            <a:pPr algn="l"/>
            <a:r>
              <a:rPr lang="cs-CZ" sz="3200" dirty="0"/>
              <a:t>1990 – 2012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8D2DA24-C5D0-44B5-9011-43E7FEA59C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3552" y="1111249"/>
            <a:ext cx="7776530" cy="5633178"/>
          </a:xfrm>
        </p:spPr>
        <p:txBody>
          <a:bodyPr numCol="1" spcCol="0" rtlCol="0">
            <a:normAutofit/>
          </a:bodyPr>
          <a:lstStyle/>
          <a:p>
            <a:pPr rtl="0"/>
            <a:r>
              <a:rPr lang="cs-CZ" dirty="0"/>
              <a:t>Stabilní podoba i způsob fungování lokálních českých bestsellerů:</a:t>
            </a:r>
          </a:p>
          <a:p>
            <a:pPr rtl="0"/>
            <a:r>
              <a:rPr lang="cs-CZ" dirty="0"/>
              <a:t>A) Trvanliví autoři:		</a:t>
            </a:r>
          </a:p>
          <a:p>
            <a:pPr rtl="0"/>
            <a:r>
              <a:rPr lang="cs-CZ" dirty="0"/>
              <a:t>Michal Viewegh</a:t>
            </a:r>
          </a:p>
          <a:p>
            <a:pPr rtl="0"/>
            <a:r>
              <a:rPr lang="cs-CZ" sz="1600" dirty="0"/>
              <a:t>(Povídky o lásce, 2009; </a:t>
            </a:r>
            <a:r>
              <a:rPr lang="cs-CZ" sz="1600" dirty="0" err="1"/>
              <a:t>Biomanželka</a:t>
            </a:r>
            <a:r>
              <a:rPr lang="cs-CZ" sz="1600" dirty="0"/>
              <a:t>, 2010; Mráz přichází z Hradu, 2012)</a:t>
            </a:r>
          </a:p>
          <a:p>
            <a:pPr rtl="0"/>
            <a:r>
              <a:rPr lang="cs-CZ" dirty="0"/>
              <a:t>Halina Pawlowská</a:t>
            </a:r>
          </a:p>
          <a:p>
            <a:pPr rtl="0"/>
            <a:r>
              <a:rPr lang="cs-CZ" sz="1600" dirty="0"/>
              <a:t>(Zoufalé ženy dělají zoufalé věci, 1993; Díky za každé nové ráno, 1994; Ó, jak ti závidím!, 1995; Banánové rybičky, 2000; Jak blbá, tak široká, 2009)</a:t>
            </a:r>
          </a:p>
          <a:p>
            <a:pPr rtl="0"/>
            <a:r>
              <a:rPr lang="cs-CZ" dirty="0"/>
              <a:t>Petr Šabach</a:t>
            </a:r>
          </a:p>
          <a:p>
            <a:pPr rtl="0"/>
            <a:r>
              <a:rPr lang="cs-CZ" sz="1600" dirty="0"/>
              <a:t>(Hovno hoří, 1994; Opilé banány, 2001; Občanský průkaz, 2006)</a:t>
            </a:r>
          </a:p>
          <a:p>
            <a:pPr rtl="0"/>
            <a:r>
              <a:rPr lang="cs-CZ" dirty="0"/>
              <a:t>Barbora Nesvadbová </a:t>
            </a:r>
          </a:p>
          <a:p>
            <a:pPr rtl="0"/>
            <a:r>
              <a:rPr lang="cs-CZ" sz="1600" dirty="0"/>
              <a:t>(Bestiář, 2007; Život na nečisto, 2008; Brusinky, 2009)</a:t>
            </a:r>
          </a:p>
          <a:p>
            <a:r>
              <a:rPr lang="cs-CZ" dirty="0"/>
              <a:t>Zdeněk Svěrák</a:t>
            </a:r>
          </a:p>
          <a:p>
            <a:r>
              <a:rPr lang="cs-CZ" sz="1600" dirty="0"/>
              <a:t>(Povídky, 2008; Nové povídky, 2011; Po strništi bos (2013)</a:t>
            </a:r>
          </a:p>
          <a:p>
            <a:pPr rt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733551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90F08744-9D7B-4693-B8D6-2A5210AE96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10" name="Ovál 32">
            <a:extLst>
              <a:ext uri="{FF2B5EF4-FFF2-40B4-BE49-F238E27FC236}">
                <a16:creationId xmlns:a16="http://schemas.microsoft.com/office/drawing/2014/main" id="{5B2E630F-F386-44FA-B1A1-C10A9BF43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336127">
            <a:off x="296272" y="1026251"/>
            <a:ext cx="7298578" cy="5088488"/>
          </a:xfrm>
          <a:custGeom>
            <a:avLst/>
            <a:gdLst>
              <a:gd name="connsiteX0" fmla="*/ 0 w 6428838"/>
              <a:gd name="connsiteY0" fmla="*/ 2579031 h 5158062"/>
              <a:gd name="connsiteX1" fmla="*/ 3214419 w 6428838"/>
              <a:gd name="connsiteY1" fmla="*/ 0 h 5158062"/>
              <a:gd name="connsiteX2" fmla="*/ 6428838 w 6428838"/>
              <a:gd name="connsiteY2" fmla="*/ 2579031 h 5158062"/>
              <a:gd name="connsiteX3" fmla="*/ 3214419 w 6428838"/>
              <a:gd name="connsiteY3" fmla="*/ 5158062 h 5158062"/>
              <a:gd name="connsiteX4" fmla="*/ 0 w 6428838"/>
              <a:gd name="connsiteY4" fmla="*/ 2579031 h 5158062"/>
              <a:gd name="connsiteX0" fmla="*/ 3321 w 6432159"/>
              <a:gd name="connsiteY0" fmla="*/ 2647125 h 5226156"/>
              <a:gd name="connsiteX1" fmla="*/ 2789723 w 6432159"/>
              <a:gd name="connsiteY1" fmla="*/ 0 h 5226156"/>
              <a:gd name="connsiteX2" fmla="*/ 6432159 w 6432159"/>
              <a:gd name="connsiteY2" fmla="*/ 2647125 h 5226156"/>
              <a:gd name="connsiteX3" fmla="*/ 3217740 w 6432159"/>
              <a:gd name="connsiteY3" fmla="*/ 5226156 h 5226156"/>
              <a:gd name="connsiteX4" fmla="*/ 3321 w 6432159"/>
              <a:gd name="connsiteY4" fmla="*/ 2647125 h 5226156"/>
              <a:gd name="connsiteX0" fmla="*/ 1953 w 6566979"/>
              <a:gd name="connsiteY0" fmla="*/ 2695803 h 5226224"/>
              <a:gd name="connsiteX1" fmla="*/ 2924543 w 6566979"/>
              <a:gd name="connsiteY1" fmla="*/ 39 h 5226224"/>
              <a:gd name="connsiteX2" fmla="*/ 6566979 w 6566979"/>
              <a:gd name="connsiteY2" fmla="*/ 2647164 h 5226224"/>
              <a:gd name="connsiteX3" fmla="*/ 3352560 w 6566979"/>
              <a:gd name="connsiteY3" fmla="*/ 5226195 h 5226224"/>
              <a:gd name="connsiteX4" fmla="*/ 1953 w 6566979"/>
              <a:gd name="connsiteY4" fmla="*/ 2695803 h 5226224"/>
              <a:gd name="connsiteX0" fmla="*/ 8982 w 6574008"/>
              <a:gd name="connsiteY0" fmla="*/ 2695803 h 5226313"/>
              <a:gd name="connsiteX1" fmla="*/ 2931572 w 6574008"/>
              <a:gd name="connsiteY1" fmla="*/ 39 h 5226313"/>
              <a:gd name="connsiteX2" fmla="*/ 6574008 w 6574008"/>
              <a:gd name="connsiteY2" fmla="*/ 2647164 h 5226313"/>
              <a:gd name="connsiteX3" fmla="*/ 3359589 w 6574008"/>
              <a:gd name="connsiteY3" fmla="*/ 5226195 h 5226313"/>
              <a:gd name="connsiteX4" fmla="*/ 8982 w 6574008"/>
              <a:gd name="connsiteY4" fmla="*/ 2695803 h 5226313"/>
              <a:gd name="connsiteX0" fmla="*/ 11929 w 6576955"/>
              <a:gd name="connsiteY0" fmla="*/ 2695953 h 5226463"/>
              <a:gd name="connsiteX1" fmla="*/ 2934519 w 6576955"/>
              <a:gd name="connsiteY1" fmla="*/ 189 h 5226463"/>
              <a:gd name="connsiteX2" fmla="*/ 6576955 w 6576955"/>
              <a:gd name="connsiteY2" fmla="*/ 2647314 h 5226463"/>
              <a:gd name="connsiteX3" fmla="*/ 3362536 w 6576955"/>
              <a:gd name="connsiteY3" fmla="*/ 5226345 h 5226463"/>
              <a:gd name="connsiteX4" fmla="*/ 11929 w 6576955"/>
              <a:gd name="connsiteY4" fmla="*/ 2695953 h 5226463"/>
              <a:gd name="connsiteX0" fmla="*/ 9262 w 6963394"/>
              <a:gd name="connsiteY0" fmla="*/ 2705797 h 5247356"/>
              <a:gd name="connsiteX1" fmla="*/ 2931852 w 6963394"/>
              <a:gd name="connsiteY1" fmla="*/ 10033 h 5247356"/>
              <a:gd name="connsiteX2" fmla="*/ 6963394 w 6963394"/>
              <a:gd name="connsiteY2" fmla="*/ 3318639 h 5247356"/>
              <a:gd name="connsiteX3" fmla="*/ 3359869 w 6963394"/>
              <a:gd name="connsiteY3" fmla="*/ 5236189 h 5247356"/>
              <a:gd name="connsiteX4" fmla="*/ 9262 w 6963394"/>
              <a:gd name="connsiteY4" fmla="*/ 2705797 h 5247356"/>
              <a:gd name="connsiteX0" fmla="*/ 9262 w 6963394"/>
              <a:gd name="connsiteY0" fmla="*/ 2705797 h 5247356"/>
              <a:gd name="connsiteX1" fmla="*/ 2931852 w 6963394"/>
              <a:gd name="connsiteY1" fmla="*/ 10033 h 5247356"/>
              <a:gd name="connsiteX2" fmla="*/ 6963394 w 6963394"/>
              <a:gd name="connsiteY2" fmla="*/ 3318639 h 5247356"/>
              <a:gd name="connsiteX3" fmla="*/ 3359869 w 6963394"/>
              <a:gd name="connsiteY3" fmla="*/ 5236189 h 5247356"/>
              <a:gd name="connsiteX4" fmla="*/ 9262 w 6963394"/>
              <a:gd name="connsiteY4" fmla="*/ 2705797 h 5247356"/>
              <a:gd name="connsiteX0" fmla="*/ 9262 w 6963394"/>
              <a:gd name="connsiteY0" fmla="*/ 2705797 h 5292159"/>
              <a:gd name="connsiteX1" fmla="*/ 2931852 w 6963394"/>
              <a:gd name="connsiteY1" fmla="*/ 10033 h 5292159"/>
              <a:gd name="connsiteX2" fmla="*/ 6963394 w 6963394"/>
              <a:gd name="connsiteY2" fmla="*/ 3318639 h 5292159"/>
              <a:gd name="connsiteX3" fmla="*/ 3359869 w 6963394"/>
              <a:gd name="connsiteY3" fmla="*/ 5236189 h 5292159"/>
              <a:gd name="connsiteX4" fmla="*/ 9262 w 6963394"/>
              <a:gd name="connsiteY4" fmla="*/ 2705797 h 5292159"/>
              <a:gd name="connsiteX0" fmla="*/ 9262 w 6963394"/>
              <a:gd name="connsiteY0" fmla="*/ 2705797 h 5259961"/>
              <a:gd name="connsiteX1" fmla="*/ 2931852 w 6963394"/>
              <a:gd name="connsiteY1" fmla="*/ 10033 h 5259961"/>
              <a:gd name="connsiteX2" fmla="*/ 6963394 w 6963394"/>
              <a:gd name="connsiteY2" fmla="*/ 3318639 h 5259961"/>
              <a:gd name="connsiteX3" fmla="*/ 3359869 w 6963394"/>
              <a:gd name="connsiteY3" fmla="*/ 5236189 h 5259961"/>
              <a:gd name="connsiteX4" fmla="*/ 9262 w 6963394"/>
              <a:gd name="connsiteY4" fmla="*/ 2705797 h 5259961"/>
              <a:gd name="connsiteX0" fmla="*/ 9557 w 7352795"/>
              <a:gd name="connsiteY0" fmla="*/ 2707501 h 5252013"/>
              <a:gd name="connsiteX1" fmla="*/ 2932147 w 7352795"/>
              <a:gd name="connsiteY1" fmla="*/ 11737 h 5252013"/>
              <a:gd name="connsiteX2" fmla="*/ 7352795 w 7352795"/>
              <a:gd name="connsiteY2" fmla="*/ 3378709 h 5252013"/>
              <a:gd name="connsiteX3" fmla="*/ 3360164 w 7352795"/>
              <a:gd name="connsiteY3" fmla="*/ 5237893 h 5252013"/>
              <a:gd name="connsiteX4" fmla="*/ 9557 w 7352795"/>
              <a:gd name="connsiteY4" fmla="*/ 2707501 h 5252013"/>
              <a:gd name="connsiteX0" fmla="*/ 8078 w 7789061"/>
              <a:gd name="connsiteY0" fmla="*/ 2744796 h 5249051"/>
              <a:gd name="connsiteX1" fmla="*/ 3368413 w 7789061"/>
              <a:gd name="connsiteY1" fmla="*/ 10121 h 5249051"/>
              <a:gd name="connsiteX2" fmla="*/ 7789061 w 7789061"/>
              <a:gd name="connsiteY2" fmla="*/ 3377093 h 5249051"/>
              <a:gd name="connsiteX3" fmla="*/ 3796430 w 7789061"/>
              <a:gd name="connsiteY3" fmla="*/ 5236277 h 5249051"/>
              <a:gd name="connsiteX4" fmla="*/ 8078 w 7789061"/>
              <a:gd name="connsiteY4" fmla="*/ 2744796 h 5249051"/>
              <a:gd name="connsiteX0" fmla="*/ 8078 w 7789061"/>
              <a:gd name="connsiteY0" fmla="*/ 2744796 h 5271741"/>
              <a:gd name="connsiteX1" fmla="*/ 3368413 w 7789061"/>
              <a:gd name="connsiteY1" fmla="*/ 10121 h 5271741"/>
              <a:gd name="connsiteX2" fmla="*/ 7789061 w 7789061"/>
              <a:gd name="connsiteY2" fmla="*/ 3377093 h 5271741"/>
              <a:gd name="connsiteX3" fmla="*/ 3796430 w 7789061"/>
              <a:gd name="connsiteY3" fmla="*/ 5236277 h 5271741"/>
              <a:gd name="connsiteX4" fmla="*/ 8078 w 7789061"/>
              <a:gd name="connsiteY4" fmla="*/ 2744796 h 5271741"/>
              <a:gd name="connsiteX0" fmla="*/ 1055 w 7782038"/>
              <a:gd name="connsiteY0" fmla="*/ 2738806 h 5438018"/>
              <a:gd name="connsiteX1" fmla="*/ 3361390 w 7782038"/>
              <a:gd name="connsiteY1" fmla="*/ 4131 h 5438018"/>
              <a:gd name="connsiteX2" fmla="*/ 7782038 w 7782038"/>
              <a:gd name="connsiteY2" fmla="*/ 3371103 h 5438018"/>
              <a:gd name="connsiteX3" fmla="*/ 3692130 w 7782038"/>
              <a:gd name="connsiteY3" fmla="*/ 5415113 h 5438018"/>
              <a:gd name="connsiteX4" fmla="*/ 1055 w 7782038"/>
              <a:gd name="connsiteY4" fmla="*/ 2738806 h 5438018"/>
              <a:gd name="connsiteX0" fmla="*/ 28883 w 7809866"/>
              <a:gd name="connsiteY0" fmla="*/ 2742147 h 5441359"/>
              <a:gd name="connsiteX1" fmla="*/ 3389218 w 7809866"/>
              <a:gd name="connsiteY1" fmla="*/ 7472 h 5441359"/>
              <a:gd name="connsiteX2" fmla="*/ 7809866 w 7809866"/>
              <a:gd name="connsiteY2" fmla="*/ 3374444 h 5441359"/>
              <a:gd name="connsiteX3" fmla="*/ 3719958 w 7809866"/>
              <a:gd name="connsiteY3" fmla="*/ 5418454 h 5441359"/>
              <a:gd name="connsiteX4" fmla="*/ 28883 w 7809866"/>
              <a:gd name="connsiteY4" fmla="*/ 2742147 h 5441359"/>
              <a:gd name="connsiteX0" fmla="*/ 36549 w 7817532"/>
              <a:gd name="connsiteY0" fmla="*/ 2751085 h 5450297"/>
              <a:gd name="connsiteX1" fmla="*/ 3396884 w 7817532"/>
              <a:gd name="connsiteY1" fmla="*/ 16410 h 5450297"/>
              <a:gd name="connsiteX2" fmla="*/ 7817532 w 7817532"/>
              <a:gd name="connsiteY2" fmla="*/ 3383382 h 5450297"/>
              <a:gd name="connsiteX3" fmla="*/ 3727624 w 7817532"/>
              <a:gd name="connsiteY3" fmla="*/ 5427392 h 5450297"/>
              <a:gd name="connsiteX4" fmla="*/ 36549 w 7817532"/>
              <a:gd name="connsiteY4" fmla="*/ 2751085 h 5450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17532" h="5450297">
                <a:moveTo>
                  <a:pt x="36549" y="2751085"/>
                </a:moveTo>
                <a:cubicBezTo>
                  <a:pt x="-281221" y="925127"/>
                  <a:pt x="1526121" y="-147339"/>
                  <a:pt x="3396884" y="16410"/>
                </a:cubicBezTo>
                <a:cubicBezTo>
                  <a:pt x="5267647" y="180159"/>
                  <a:pt x="7817532" y="1453184"/>
                  <a:pt x="7817532" y="3383382"/>
                </a:cubicBezTo>
                <a:cubicBezTo>
                  <a:pt x="7700800" y="5342763"/>
                  <a:pt x="5024455" y="5532775"/>
                  <a:pt x="3727624" y="5427392"/>
                </a:cubicBezTo>
                <a:cubicBezTo>
                  <a:pt x="2430794" y="5322009"/>
                  <a:pt x="354319" y="4577043"/>
                  <a:pt x="36549" y="27510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 useBgFill="1">
        <p:nvSpPr>
          <p:cNvPr id="12" name="Volný tvar: Obrazec 11">
            <a:extLst>
              <a:ext uri="{FF2B5EF4-FFF2-40B4-BE49-F238E27FC236}">
                <a16:creationId xmlns:a16="http://schemas.microsoft.com/office/drawing/2014/main" id="{73567C09-8B4D-49A6-A711-C44C5807D8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3554541" y="-619573"/>
            <a:ext cx="9016699" cy="8033868"/>
          </a:xfrm>
          <a:custGeom>
            <a:avLst/>
            <a:gdLst>
              <a:gd name="connsiteX0" fmla="*/ 6078066 w 9016699"/>
              <a:gd name="connsiteY0" fmla="*/ 782055 h 8033868"/>
              <a:gd name="connsiteX1" fmla="*/ 8705208 w 9016699"/>
              <a:gd name="connsiteY1" fmla="*/ 3409197 h 8033868"/>
              <a:gd name="connsiteX2" fmla="*/ 8793057 w 9016699"/>
              <a:gd name="connsiteY2" fmla="*/ 3617452 h 8033868"/>
              <a:gd name="connsiteX3" fmla="*/ 9016699 w 9016699"/>
              <a:gd name="connsiteY3" fmla="*/ 4793120 h 8033868"/>
              <a:gd name="connsiteX4" fmla="*/ 8960084 w 9016699"/>
              <a:gd name="connsiteY4" fmla="*/ 5272709 h 8033868"/>
              <a:gd name="connsiteX5" fmla="*/ 8920563 w 9016699"/>
              <a:gd name="connsiteY5" fmla="*/ 5444162 h 8033868"/>
              <a:gd name="connsiteX6" fmla="*/ 6620466 w 9016699"/>
              <a:gd name="connsiteY6" fmla="*/ 7744259 h 8033868"/>
              <a:gd name="connsiteX7" fmla="*/ 6480006 w 9016699"/>
              <a:gd name="connsiteY7" fmla="*/ 7795347 h 8033868"/>
              <a:gd name="connsiteX8" fmla="*/ 4389696 w 9016699"/>
              <a:gd name="connsiteY8" fmla="*/ 7987178 h 8033868"/>
              <a:gd name="connsiteX9" fmla="*/ 3086984 w 9016699"/>
              <a:gd name="connsiteY9" fmla="*/ 7466023 h 8033868"/>
              <a:gd name="connsiteX10" fmla="*/ 3024300 w 9016699"/>
              <a:gd name="connsiteY10" fmla="*/ 7426965 h 8033868"/>
              <a:gd name="connsiteX11" fmla="*/ 519567 w 9016699"/>
              <a:gd name="connsiteY11" fmla="*/ 4922232 h 8033868"/>
              <a:gd name="connsiteX12" fmla="*/ 419495 w 9016699"/>
              <a:gd name="connsiteY12" fmla="*/ 4733719 h 8033868"/>
              <a:gd name="connsiteX13" fmla="*/ 3514 w 9016699"/>
              <a:gd name="connsiteY13" fmla="*/ 3245168 h 8033868"/>
              <a:gd name="connsiteX14" fmla="*/ 4193329 w 9016699"/>
              <a:gd name="connsiteY14" fmla="*/ 36108 h 8033868"/>
              <a:gd name="connsiteX15" fmla="*/ 5977677 w 9016699"/>
              <a:gd name="connsiteY15" fmla="*/ 722908 h 8033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016699" h="8033868">
                <a:moveTo>
                  <a:pt x="6078066" y="782055"/>
                </a:moveTo>
                <a:lnTo>
                  <a:pt x="8705208" y="3409197"/>
                </a:lnTo>
                <a:lnTo>
                  <a:pt x="8793057" y="3617452"/>
                </a:lnTo>
                <a:cubicBezTo>
                  <a:pt x="8935615" y="3988374"/>
                  <a:pt x="9016699" y="4381324"/>
                  <a:pt x="9016699" y="4793120"/>
                </a:cubicBezTo>
                <a:cubicBezTo>
                  <a:pt x="9008675" y="4960329"/>
                  <a:pt x="8989449" y="5120121"/>
                  <a:pt x="8960084" y="5272709"/>
                </a:cubicBezTo>
                <a:lnTo>
                  <a:pt x="8920563" y="5444162"/>
                </a:lnTo>
                <a:lnTo>
                  <a:pt x="6620466" y="7744259"/>
                </a:lnTo>
                <a:lnTo>
                  <a:pt x="6480006" y="7795347"/>
                </a:lnTo>
                <a:cubicBezTo>
                  <a:pt x="5726471" y="8035167"/>
                  <a:pt x="4953020" y="8083925"/>
                  <a:pt x="4389696" y="7987178"/>
                </a:cubicBezTo>
                <a:cubicBezTo>
                  <a:pt x="4014146" y="7922680"/>
                  <a:pt x="3559510" y="7740111"/>
                  <a:pt x="3086984" y="7466023"/>
                </a:cubicBezTo>
                <a:lnTo>
                  <a:pt x="3024300" y="7426965"/>
                </a:lnTo>
                <a:lnTo>
                  <a:pt x="519567" y="4922232"/>
                </a:lnTo>
                <a:lnTo>
                  <a:pt x="419495" y="4733719"/>
                </a:lnTo>
                <a:cubicBezTo>
                  <a:pt x="181303" y="4258474"/>
                  <a:pt x="28977" y="3756361"/>
                  <a:pt x="3514" y="3245168"/>
                </a:cubicBezTo>
                <a:cubicBezTo>
                  <a:pt x="-112889" y="908287"/>
                  <a:pt x="2691131" y="-221884"/>
                  <a:pt x="4193329" y="36108"/>
                </a:cubicBezTo>
                <a:cubicBezTo>
                  <a:pt x="4662766" y="116730"/>
                  <a:pt x="5309837" y="354143"/>
                  <a:pt x="5977677" y="72290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3CC07D1-29E1-4AA8-B207-C6F2C0326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720" y="2349925"/>
            <a:ext cx="2441894" cy="2456442"/>
          </a:xfrm>
        </p:spPr>
        <p:txBody>
          <a:bodyPr rtlCol="0">
            <a:normAutofit/>
          </a:bodyPr>
          <a:lstStyle/>
          <a:p>
            <a:pPr algn="l"/>
            <a:r>
              <a:rPr lang="cs-CZ" sz="3200" dirty="0"/>
              <a:t>Historické pozadí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8D2DA24-C5D0-44B5-9011-43E7FEA59C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0939" y="1006678"/>
            <a:ext cx="7843708" cy="5243119"/>
          </a:xfrm>
        </p:spPr>
        <p:txBody>
          <a:bodyPr rtlCol="0">
            <a:normAutofit fontScale="92500" lnSpcReduction="10000"/>
          </a:bodyPr>
          <a:lstStyle/>
          <a:p>
            <a:pPr lvl="2"/>
            <a:r>
              <a:rPr lang="cs-CZ" sz="2200" b="1" dirty="0"/>
              <a:t>Kateřina Tučková: </a:t>
            </a:r>
            <a:r>
              <a:rPr lang="cs-CZ" sz="2200" b="1" i="1" dirty="0"/>
              <a:t>Bílá Voda </a:t>
            </a:r>
            <a:r>
              <a:rPr lang="cs-CZ" sz="2200" b="1" dirty="0"/>
              <a:t>(2022)</a:t>
            </a:r>
          </a:p>
          <a:p>
            <a:pPr rtl="0"/>
            <a:r>
              <a:rPr lang="cs-CZ" dirty="0"/>
              <a:t>Vstup: osobní příběh Leny (trauma, zranění, zjevně před něčím z minulosti utíká)</a:t>
            </a:r>
          </a:p>
          <a:p>
            <a:pPr rtl="0"/>
            <a:r>
              <a:rPr lang="cs-CZ" dirty="0"/>
              <a:t>Pobyt v klášteře: namísto na sebe se začne zaměřovat na pronikání do záhadného světa klášterní minulosti a církve jako instituce – a my čtenáři do toho pronikáme s ní</a:t>
            </a:r>
          </a:p>
          <a:p>
            <a:pPr rtl="0"/>
            <a:r>
              <a:rPr lang="cs-CZ" dirty="0"/>
              <a:t>Vše z minulosti je krásně dostupné: čteme deník představené kláštera, čteme korespondenci místního faráře, v archivu se dochovaly materiály StB a další potřebné díly mozaiky</a:t>
            </a:r>
          </a:p>
          <a:p>
            <a:pPr rtl="0"/>
            <a:r>
              <a:rPr lang="cs-CZ" dirty="0"/>
              <a:t>Z klášterní minulosti vystupuje atraktivní téma žen tajně svěcených na kněze a příběh biskupa Felixe, který budoval podzemní tajnou církev</a:t>
            </a:r>
          </a:p>
          <a:p>
            <a:pPr rtl="0"/>
            <a:r>
              <a:rPr lang="cs-CZ" dirty="0"/>
              <a:t>Po složení mozaiky historického pozadí přijde na závěr i odhalení záhadné minulosti Leny: paralelismus traumatické obecné minulosti a traumatického rodinného příběhu</a:t>
            </a:r>
          </a:p>
          <a:p>
            <a:pPr rtl="0"/>
            <a:r>
              <a:rPr lang="cs-CZ" dirty="0"/>
              <a:t>A vše do sebe opět krásně zapadne!</a:t>
            </a:r>
          </a:p>
          <a:p>
            <a:pPr rtl="0"/>
            <a:endParaRPr lang="cs-CZ" dirty="0"/>
          </a:p>
          <a:p>
            <a:pPr rtl="0"/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59F2A34-A356-FC5D-E16F-36F486E726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718" y="604007"/>
            <a:ext cx="4118233" cy="2315362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D118709-3D3B-EB18-280D-4591EDF878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8667" y="4136343"/>
            <a:ext cx="1724025" cy="264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2621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Roland </a:t>
            </a:r>
            <a:r>
              <a:rPr lang="cs-CZ" dirty="0" err="1"/>
              <a:t>Barthes</a:t>
            </a:r>
            <a:r>
              <a:rPr lang="cs-CZ" dirty="0"/>
              <a:t>: Nautilus a Opilý koráb (</a:t>
            </a:r>
            <a:r>
              <a:rPr lang="cs-CZ" i="1" dirty="0"/>
              <a:t>Mytologie</a:t>
            </a:r>
            <a:r>
              <a:rPr lang="cs-CZ" dirty="0"/>
              <a:t>, 1957)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4947" y="803185"/>
            <a:ext cx="6635373" cy="5857673"/>
          </a:xfrm>
        </p:spPr>
        <p:txBody>
          <a:bodyPr>
            <a:normAutofit lnSpcReduction="10000"/>
          </a:bodyPr>
          <a:lstStyle/>
          <a:p>
            <a:r>
              <a:rPr lang="cs-CZ" dirty="0" err="1"/>
              <a:t>Jules</a:t>
            </a:r>
            <a:r>
              <a:rPr lang="cs-CZ" dirty="0"/>
              <a:t> Verne: „kontinuální gesto uzavírání“: „uzavřít se a usadit, takový je existenční sen dětí i </a:t>
            </a:r>
            <a:r>
              <a:rPr lang="cs-CZ" dirty="0" err="1"/>
              <a:t>Julese</a:t>
            </a:r>
            <a:r>
              <a:rPr lang="cs-CZ" dirty="0"/>
              <a:t> </a:t>
            </a:r>
            <a:r>
              <a:rPr lang="cs-CZ" dirty="0" err="1"/>
              <a:t>Vernea</a:t>
            </a:r>
            <a:r>
              <a:rPr lang="cs-CZ" dirty="0"/>
              <a:t>“</a:t>
            </a:r>
          </a:p>
          <a:p>
            <a:r>
              <a:rPr lang="cs-CZ" dirty="0"/>
              <a:t>„Verne byl maniak plnosti: bez ustání ukončoval a zaplňoval svět, neustále ho zakulacoval jako vejce (…) svět je ukončený, plný spočitatelných věcí, které lze poskládat vedle sebe“</a:t>
            </a:r>
          </a:p>
          <a:p>
            <a:r>
              <a:rPr lang="cs-CZ" dirty="0"/>
              <a:t>„Verne se nijak nesnažil rozšířit svět podle modelu romantických úniků nebo mystických rovin nekonečna: ustavičně se jej snažil </a:t>
            </a:r>
            <a:r>
              <a:rPr lang="cs-CZ" b="1" dirty="0"/>
              <a:t>smrštit, zalidnit, zredukovat na známý a uzavřený prostor</a:t>
            </a:r>
            <a:r>
              <a:rPr lang="cs-CZ" dirty="0"/>
              <a:t>, který by člověk poté mohl pohodlně obývat“</a:t>
            </a:r>
          </a:p>
          <a:p>
            <a:endParaRPr lang="cs-CZ" dirty="0"/>
          </a:p>
          <a:p>
            <a:r>
              <a:rPr lang="cs-CZ" dirty="0"/>
              <a:t>Sto padesát let starý princi bestselleru, který v české kotlině dosud spolehlivě funguje (mohou za to geny prarodičů, kteří od 2. poloviny 50. let četli </a:t>
            </a:r>
            <a:r>
              <a:rPr lang="cs-CZ" dirty="0" err="1"/>
              <a:t>Verneova</a:t>
            </a:r>
            <a:r>
              <a:rPr lang="cs-CZ" dirty="0"/>
              <a:t> díla jako jedno z mála projevů zážitkové literatury, k nimž měli přístup?)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368248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90F08744-9D7B-4693-B8D6-2A5210AE96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10" name="Ovál 32">
            <a:extLst>
              <a:ext uri="{FF2B5EF4-FFF2-40B4-BE49-F238E27FC236}">
                <a16:creationId xmlns:a16="http://schemas.microsoft.com/office/drawing/2014/main" id="{5B2E630F-F386-44FA-B1A1-C10A9BF43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336127">
            <a:off x="296272" y="1026251"/>
            <a:ext cx="7298578" cy="5088488"/>
          </a:xfrm>
          <a:custGeom>
            <a:avLst/>
            <a:gdLst>
              <a:gd name="connsiteX0" fmla="*/ 0 w 6428838"/>
              <a:gd name="connsiteY0" fmla="*/ 2579031 h 5158062"/>
              <a:gd name="connsiteX1" fmla="*/ 3214419 w 6428838"/>
              <a:gd name="connsiteY1" fmla="*/ 0 h 5158062"/>
              <a:gd name="connsiteX2" fmla="*/ 6428838 w 6428838"/>
              <a:gd name="connsiteY2" fmla="*/ 2579031 h 5158062"/>
              <a:gd name="connsiteX3" fmla="*/ 3214419 w 6428838"/>
              <a:gd name="connsiteY3" fmla="*/ 5158062 h 5158062"/>
              <a:gd name="connsiteX4" fmla="*/ 0 w 6428838"/>
              <a:gd name="connsiteY4" fmla="*/ 2579031 h 5158062"/>
              <a:gd name="connsiteX0" fmla="*/ 3321 w 6432159"/>
              <a:gd name="connsiteY0" fmla="*/ 2647125 h 5226156"/>
              <a:gd name="connsiteX1" fmla="*/ 2789723 w 6432159"/>
              <a:gd name="connsiteY1" fmla="*/ 0 h 5226156"/>
              <a:gd name="connsiteX2" fmla="*/ 6432159 w 6432159"/>
              <a:gd name="connsiteY2" fmla="*/ 2647125 h 5226156"/>
              <a:gd name="connsiteX3" fmla="*/ 3217740 w 6432159"/>
              <a:gd name="connsiteY3" fmla="*/ 5226156 h 5226156"/>
              <a:gd name="connsiteX4" fmla="*/ 3321 w 6432159"/>
              <a:gd name="connsiteY4" fmla="*/ 2647125 h 5226156"/>
              <a:gd name="connsiteX0" fmla="*/ 1953 w 6566979"/>
              <a:gd name="connsiteY0" fmla="*/ 2695803 h 5226224"/>
              <a:gd name="connsiteX1" fmla="*/ 2924543 w 6566979"/>
              <a:gd name="connsiteY1" fmla="*/ 39 h 5226224"/>
              <a:gd name="connsiteX2" fmla="*/ 6566979 w 6566979"/>
              <a:gd name="connsiteY2" fmla="*/ 2647164 h 5226224"/>
              <a:gd name="connsiteX3" fmla="*/ 3352560 w 6566979"/>
              <a:gd name="connsiteY3" fmla="*/ 5226195 h 5226224"/>
              <a:gd name="connsiteX4" fmla="*/ 1953 w 6566979"/>
              <a:gd name="connsiteY4" fmla="*/ 2695803 h 5226224"/>
              <a:gd name="connsiteX0" fmla="*/ 8982 w 6574008"/>
              <a:gd name="connsiteY0" fmla="*/ 2695803 h 5226313"/>
              <a:gd name="connsiteX1" fmla="*/ 2931572 w 6574008"/>
              <a:gd name="connsiteY1" fmla="*/ 39 h 5226313"/>
              <a:gd name="connsiteX2" fmla="*/ 6574008 w 6574008"/>
              <a:gd name="connsiteY2" fmla="*/ 2647164 h 5226313"/>
              <a:gd name="connsiteX3" fmla="*/ 3359589 w 6574008"/>
              <a:gd name="connsiteY3" fmla="*/ 5226195 h 5226313"/>
              <a:gd name="connsiteX4" fmla="*/ 8982 w 6574008"/>
              <a:gd name="connsiteY4" fmla="*/ 2695803 h 5226313"/>
              <a:gd name="connsiteX0" fmla="*/ 11929 w 6576955"/>
              <a:gd name="connsiteY0" fmla="*/ 2695953 h 5226463"/>
              <a:gd name="connsiteX1" fmla="*/ 2934519 w 6576955"/>
              <a:gd name="connsiteY1" fmla="*/ 189 h 5226463"/>
              <a:gd name="connsiteX2" fmla="*/ 6576955 w 6576955"/>
              <a:gd name="connsiteY2" fmla="*/ 2647314 h 5226463"/>
              <a:gd name="connsiteX3" fmla="*/ 3362536 w 6576955"/>
              <a:gd name="connsiteY3" fmla="*/ 5226345 h 5226463"/>
              <a:gd name="connsiteX4" fmla="*/ 11929 w 6576955"/>
              <a:gd name="connsiteY4" fmla="*/ 2695953 h 5226463"/>
              <a:gd name="connsiteX0" fmla="*/ 9262 w 6963394"/>
              <a:gd name="connsiteY0" fmla="*/ 2705797 h 5247356"/>
              <a:gd name="connsiteX1" fmla="*/ 2931852 w 6963394"/>
              <a:gd name="connsiteY1" fmla="*/ 10033 h 5247356"/>
              <a:gd name="connsiteX2" fmla="*/ 6963394 w 6963394"/>
              <a:gd name="connsiteY2" fmla="*/ 3318639 h 5247356"/>
              <a:gd name="connsiteX3" fmla="*/ 3359869 w 6963394"/>
              <a:gd name="connsiteY3" fmla="*/ 5236189 h 5247356"/>
              <a:gd name="connsiteX4" fmla="*/ 9262 w 6963394"/>
              <a:gd name="connsiteY4" fmla="*/ 2705797 h 5247356"/>
              <a:gd name="connsiteX0" fmla="*/ 9262 w 6963394"/>
              <a:gd name="connsiteY0" fmla="*/ 2705797 h 5247356"/>
              <a:gd name="connsiteX1" fmla="*/ 2931852 w 6963394"/>
              <a:gd name="connsiteY1" fmla="*/ 10033 h 5247356"/>
              <a:gd name="connsiteX2" fmla="*/ 6963394 w 6963394"/>
              <a:gd name="connsiteY2" fmla="*/ 3318639 h 5247356"/>
              <a:gd name="connsiteX3" fmla="*/ 3359869 w 6963394"/>
              <a:gd name="connsiteY3" fmla="*/ 5236189 h 5247356"/>
              <a:gd name="connsiteX4" fmla="*/ 9262 w 6963394"/>
              <a:gd name="connsiteY4" fmla="*/ 2705797 h 5247356"/>
              <a:gd name="connsiteX0" fmla="*/ 9262 w 6963394"/>
              <a:gd name="connsiteY0" fmla="*/ 2705797 h 5292159"/>
              <a:gd name="connsiteX1" fmla="*/ 2931852 w 6963394"/>
              <a:gd name="connsiteY1" fmla="*/ 10033 h 5292159"/>
              <a:gd name="connsiteX2" fmla="*/ 6963394 w 6963394"/>
              <a:gd name="connsiteY2" fmla="*/ 3318639 h 5292159"/>
              <a:gd name="connsiteX3" fmla="*/ 3359869 w 6963394"/>
              <a:gd name="connsiteY3" fmla="*/ 5236189 h 5292159"/>
              <a:gd name="connsiteX4" fmla="*/ 9262 w 6963394"/>
              <a:gd name="connsiteY4" fmla="*/ 2705797 h 5292159"/>
              <a:gd name="connsiteX0" fmla="*/ 9262 w 6963394"/>
              <a:gd name="connsiteY0" fmla="*/ 2705797 h 5259961"/>
              <a:gd name="connsiteX1" fmla="*/ 2931852 w 6963394"/>
              <a:gd name="connsiteY1" fmla="*/ 10033 h 5259961"/>
              <a:gd name="connsiteX2" fmla="*/ 6963394 w 6963394"/>
              <a:gd name="connsiteY2" fmla="*/ 3318639 h 5259961"/>
              <a:gd name="connsiteX3" fmla="*/ 3359869 w 6963394"/>
              <a:gd name="connsiteY3" fmla="*/ 5236189 h 5259961"/>
              <a:gd name="connsiteX4" fmla="*/ 9262 w 6963394"/>
              <a:gd name="connsiteY4" fmla="*/ 2705797 h 5259961"/>
              <a:gd name="connsiteX0" fmla="*/ 9557 w 7352795"/>
              <a:gd name="connsiteY0" fmla="*/ 2707501 h 5252013"/>
              <a:gd name="connsiteX1" fmla="*/ 2932147 w 7352795"/>
              <a:gd name="connsiteY1" fmla="*/ 11737 h 5252013"/>
              <a:gd name="connsiteX2" fmla="*/ 7352795 w 7352795"/>
              <a:gd name="connsiteY2" fmla="*/ 3378709 h 5252013"/>
              <a:gd name="connsiteX3" fmla="*/ 3360164 w 7352795"/>
              <a:gd name="connsiteY3" fmla="*/ 5237893 h 5252013"/>
              <a:gd name="connsiteX4" fmla="*/ 9557 w 7352795"/>
              <a:gd name="connsiteY4" fmla="*/ 2707501 h 5252013"/>
              <a:gd name="connsiteX0" fmla="*/ 8078 w 7789061"/>
              <a:gd name="connsiteY0" fmla="*/ 2744796 h 5249051"/>
              <a:gd name="connsiteX1" fmla="*/ 3368413 w 7789061"/>
              <a:gd name="connsiteY1" fmla="*/ 10121 h 5249051"/>
              <a:gd name="connsiteX2" fmla="*/ 7789061 w 7789061"/>
              <a:gd name="connsiteY2" fmla="*/ 3377093 h 5249051"/>
              <a:gd name="connsiteX3" fmla="*/ 3796430 w 7789061"/>
              <a:gd name="connsiteY3" fmla="*/ 5236277 h 5249051"/>
              <a:gd name="connsiteX4" fmla="*/ 8078 w 7789061"/>
              <a:gd name="connsiteY4" fmla="*/ 2744796 h 5249051"/>
              <a:gd name="connsiteX0" fmla="*/ 8078 w 7789061"/>
              <a:gd name="connsiteY0" fmla="*/ 2744796 h 5271741"/>
              <a:gd name="connsiteX1" fmla="*/ 3368413 w 7789061"/>
              <a:gd name="connsiteY1" fmla="*/ 10121 h 5271741"/>
              <a:gd name="connsiteX2" fmla="*/ 7789061 w 7789061"/>
              <a:gd name="connsiteY2" fmla="*/ 3377093 h 5271741"/>
              <a:gd name="connsiteX3" fmla="*/ 3796430 w 7789061"/>
              <a:gd name="connsiteY3" fmla="*/ 5236277 h 5271741"/>
              <a:gd name="connsiteX4" fmla="*/ 8078 w 7789061"/>
              <a:gd name="connsiteY4" fmla="*/ 2744796 h 5271741"/>
              <a:gd name="connsiteX0" fmla="*/ 1055 w 7782038"/>
              <a:gd name="connsiteY0" fmla="*/ 2738806 h 5438018"/>
              <a:gd name="connsiteX1" fmla="*/ 3361390 w 7782038"/>
              <a:gd name="connsiteY1" fmla="*/ 4131 h 5438018"/>
              <a:gd name="connsiteX2" fmla="*/ 7782038 w 7782038"/>
              <a:gd name="connsiteY2" fmla="*/ 3371103 h 5438018"/>
              <a:gd name="connsiteX3" fmla="*/ 3692130 w 7782038"/>
              <a:gd name="connsiteY3" fmla="*/ 5415113 h 5438018"/>
              <a:gd name="connsiteX4" fmla="*/ 1055 w 7782038"/>
              <a:gd name="connsiteY4" fmla="*/ 2738806 h 5438018"/>
              <a:gd name="connsiteX0" fmla="*/ 28883 w 7809866"/>
              <a:gd name="connsiteY0" fmla="*/ 2742147 h 5441359"/>
              <a:gd name="connsiteX1" fmla="*/ 3389218 w 7809866"/>
              <a:gd name="connsiteY1" fmla="*/ 7472 h 5441359"/>
              <a:gd name="connsiteX2" fmla="*/ 7809866 w 7809866"/>
              <a:gd name="connsiteY2" fmla="*/ 3374444 h 5441359"/>
              <a:gd name="connsiteX3" fmla="*/ 3719958 w 7809866"/>
              <a:gd name="connsiteY3" fmla="*/ 5418454 h 5441359"/>
              <a:gd name="connsiteX4" fmla="*/ 28883 w 7809866"/>
              <a:gd name="connsiteY4" fmla="*/ 2742147 h 5441359"/>
              <a:gd name="connsiteX0" fmla="*/ 36549 w 7817532"/>
              <a:gd name="connsiteY0" fmla="*/ 2751085 h 5450297"/>
              <a:gd name="connsiteX1" fmla="*/ 3396884 w 7817532"/>
              <a:gd name="connsiteY1" fmla="*/ 16410 h 5450297"/>
              <a:gd name="connsiteX2" fmla="*/ 7817532 w 7817532"/>
              <a:gd name="connsiteY2" fmla="*/ 3383382 h 5450297"/>
              <a:gd name="connsiteX3" fmla="*/ 3727624 w 7817532"/>
              <a:gd name="connsiteY3" fmla="*/ 5427392 h 5450297"/>
              <a:gd name="connsiteX4" fmla="*/ 36549 w 7817532"/>
              <a:gd name="connsiteY4" fmla="*/ 2751085 h 5450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17532" h="5450297">
                <a:moveTo>
                  <a:pt x="36549" y="2751085"/>
                </a:moveTo>
                <a:cubicBezTo>
                  <a:pt x="-281221" y="925127"/>
                  <a:pt x="1526121" y="-147339"/>
                  <a:pt x="3396884" y="16410"/>
                </a:cubicBezTo>
                <a:cubicBezTo>
                  <a:pt x="5267647" y="180159"/>
                  <a:pt x="7817532" y="1453184"/>
                  <a:pt x="7817532" y="3383382"/>
                </a:cubicBezTo>
                <a:cubicBezTo>
                  <a:pt x="7700800" y="5342763"/>
                  <a:pt x="5024455" y="5532775"/>
                  <a:pt x="3727624" y="5427392"/>
                </a:cubicBezTo>
                <a:cubicBezTo>
                  <a:pt x="2430794" y="5322009"/>
                  <a:pt x="354319" y="4577043"/>
                  <a:pt x="36549" y="27510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 useBgFill="1">
        <p:nvSpPr>
          <p:cNvPr id="12" name="Volný tvar: Obrazec 11">
            <a:extLst>
              <a:ext uri="{FF2B5EF4-FFF2-40B4-BE49-F238E27FC236}">
                <a16:creationId xmlns:a16="http://schemas.microsoft.com/office/drawing/2014/main" id="{73567C09-8B4D-49A6-A711-C44C5807D8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3554541" y="-619573"/>
            <a:ext cx="9016699" cy="8033868"/>
          </a:xfrm>
          <a:custGeom>
            <a:avLst/>
            <a:gdLst>
              <a:gd name="connsiteX0" fmla="*/ 6078066 w 9016699"/>
              <a:gd name="connsiteY0" fmla="*/ 782055 h 8033868"/>
              <a:gd name="connsiteX1" fmla="*/ 8705208 w 9016699"/>
              <a:gd name="connsiteY1" fmla="*/ 3409197 h 8033868"/>
              <a:gd name="connsiteX2" fmla="*/ 8793057 w 9016699"/>
              <a:gd name="connsiteY2" fmla="*/ 3617452 h 8033868"/>
              <a:gd name="connsiteX3" fmla="*/ 9016699 w 9016699"/>
              <a:gd name="connsiteY3" fmla="*/ 4793120 h 8033868"/>
              <a:gd name="connsiteX4" fmla="*/ 8960084 w 9016699"/>
              <a:gd name="connsiteY4" fmla="*/ 5272709 h 8033868"/>
              <a:gd name="connsiteX5" fmla="*/ 8920563 w 9016699"/>
              <a:gd name="connsiteY5" fmla="*/ 5444162 h 8033868"/>
              <a:gd name="connsiteX6" fmla="*/ 6620466 w 9016699"/>
              <a:gd name="connsiteY6" fmla="*/ 7744259 h 8033868"/>
              <a:gd name="connsiteX7" fmla="*/ 6480006 w 9016699"/>
              <a:gd name="connsiteY7" fmla="*/ 7795347 h 8033868"/>
              <a:gd name="connsiteX8" fmla="*/ 4389696 w 9016699"/>
              <a:gd name="connsiteY8" fmla="*/ 7987178 h 8033868"/>
              <a:gd name="connsiteX9" fmla="*/ 3086984 w 9016699"/>
              <a:gd name="connsiteY9" fmla="*/ 7466023 h 8033868"/>
              <a:gd name="connsiteX10" fmla="*/ 3024300 w 9016699"/>
              <a:gd name="connsiteY10" fmla="*/ 7426965 h 8033868"/>
              <a:gd name="connsiteX11" fmla="*/ 519567 w 9016699"/>
              <a:gd name="connsiteY11" fmla="*/ 4922232 h 8033868"/>
              <a:gd name="connsiteX12" fmla="*/ 419495 w 9016699"/>
              <a:gd name="connsiteY12" fmla="*/ 4733719 h 8033868"/>
              <a:gd name="connsiteX13" fmla="*/ 3514 w 9016699"/>
              <a:gd name="connsiteY13" fmla="*/ 3245168 h 8033868"/>
              <a:gd name="connsiteX14" fmla="*/ 4193329 w 9016699"/>
              <a:gd name="connsiteY14" fmla="*/ 36108 h 8033868"/>
              <a:gd name="connsiteX15" fmla="*/ 5977677 w 9016699"/>
              <a:gd name="connsiteY15" fmla="*/ 722908 h 8033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016699" h="8033868">
                <a:moveTo>
                  <a:pt x="6078066" y="782055"/>
                </a:moveTo>
                <a:lnTo>
                  <a:pt x="8705208" y="3409197"/>
                </a:lnTo>
                <a:lnTo>
                  <a:pt x="8793057" y="3617452"/>
                </a:lnTo>
                <a:cubicBezTo>
                  <a:pt x="8935615" y="3988374"/>
                  <a:pt x="9016699" y="4381324"/>
                  <a:pt x="9016699" y="4793120"/>
                </a:cubicBezTo>
                <a:cubicBezTo>
                  <a:pt x="9008675" y="4960329"/>
                  <a:pt x="8989449" y="5120121"/>
                  <a:pt x="8960084" y="5272709"/>
                </a:cubicBezTo>
                <a:lnTo>
                  <a:pt x="8920563" y="5444162"/>
                </a:lnTo>
                <a:lnTo>
                  <a:pt x="6620466" y="7744259"/>
                </a:lnTo>
                <a:lnTo>
                  <a:pt x="6480006" y="7795347"/>
                </a:lnTo>
                <a:cubicBezTo>
                  <a:pt x="5726471" y="8035167"/>
                  <a:pt x="4953020" y="8083925"/>
                  <a:pt x="4389696" y="7987178"/>
                </a:cubicBezTo>
                <a:cubicBezTo>
                  <a:pt x="4014146" y="7922680"/>
                  <a:pt x="3559510" y="7740111"/>
                  <a:pt x="3086984" y="7466023"/>
                </a:cubicBezTo>
                <a:lnTo>
                  <a:pt x="3024300" y="7426965"/>
                </a:lnTo>
                <a:lnTo>
                  <a:pt x="519567" y="4922232"/>
                </a:lnTo>
                <a:lnTo>
                  <a:pt x="419495" y="4733719"/>
                </a:lnTo>
                <a:cubicBezTo>
                  <a:pt x="181303" y="4258474"/>
                  <a:pt x="28977" y="3756361"/>
                  <a:pt x="3514" y="3245168"/>
                </a:cubicBezTo>
                <a:cubicBezTo>
                  <a:pt x="-112889" y="908287"/>
                  <a:pt x="2691131" y="-221884"/>
                  <a:pt x="4193329" y="36108"/>
                </a:cubicBezTo>
                <a:cubicBezTo>
                  <a:pt x="4662766" y="116730"/>
                  <a:pt x="5309837" y="354143"/>
                  <a:pt x="5977677" y="72290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3CC07D1-29E1-4AA8-B207-C6F2C0326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720" y="2349925"/>
            <a:ext cx="2441894" cy="2456442"/>
          </a:xfrm>
        </p:spPr>
        <p:txBody>
          <a:bodyPr rtlCol="0">
            <a:normAutofit fontScale="90000"/>
          </a:bodyPr>
          <a:lstStyle/>
          <a:p>
            <a:pPr algn="l"/>
            <a:r>
              <a:rPr lang="cs-CZ" sz="3200" dirty="0"/>
              <a:t>Obecné principy aneb anatomické rysy českého bestselleru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8D2DA24-C5D0-44B5-9011-43E7FEA59C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6319" y="1174459"/>
            <a:ext cx="7233763" cy="4572294"/>
          </a:xfrm>
        </p:spPr>
        <p:txBody>
          <a:bodyPr rtlCol="0">
            <a:normAutofit fontScale="85000" lnSpcReduction="10000"/>
          </a:bodyPr>
          <a:lstStyle/>
          <a:p>
            <a:pPr rtl="0"/>
            <a:r>
              <a:rPr lang="cs-CZ" b="1" dirty="0"/>
              <a:t>Princip zdvojené perspektivy (centrální postava x čtenář):</a:t>
            </a:r>
          </a:p>
          <a:p>
            <a:pPr rtl="0"/>
            <a:r>
              <a:rPr lang="cs-CZ" dirty="0"/>
              <a:t>Centrální postava = člověk v osobní krizi (jako čtenáři jsme na tom lépe, a proto s ním sympatizujeme, ale máme větší možnosti)</a:t>
            </a:r>
          </a:p>
          <a:p>
            <a:pPr rtl="0"/>
            <a:r>
              <a:rPr lang="cs-CZ" dirty="0"/>
              <a:t>Centrální postava je zanořená v minulosti (uvnitř dějin) x čtenář je „na konci“ dějin, ví, co a jak se tehdy odehrávalo a jak to pak dopadlo</a:t>
            </a:r>
          </a:p>
          <a:p>
            <a:pPr rtl="0"/>
            <a:r>
              <a:rPr lang="cs-CZ" dirty="0"/>
              <a:t>Centrální postava najde klíč ke svému osudu/problému ve velkých dějinách (dochované deníky, archivy, vzpomínky pamětníků-tehdejších aktérů) – roztroušené fragmenty a indicie do sebe začnou dokonale zapadat</a:t>
            </a:r>
          </a:p>
          <a:p>
            <a:pPr rtl="0"/>
            <a:r>
              <a:rPr lang="cs-CZ" dirty="0"/>
              <a:t>V průběhu vyprávění příběhu se pozadí velkých dějin a mikro-dějin fikční postavy začne přibližovat, propojovat a osvětlovat navzájem</a:t>
            </a:r>
          </a:p>
          <a:p>
            <a:pPr rtl="0"/>
            <a:r>
              <a:rPr lang="cs-CZ" dirty="0"/>
              <a:t>Konec příběhu: Pocit, že už všemu rozumím, že vše do sebe krásně zapadlo (katarze), že teď už rozumím velkým dějinám lépe, více a </a:t>
            </a:r>
            <a:r>
              <a:rPr lang="cs-CZ" dirty="0" err="1"/>
              <a:t>personalizovaně</a:t>
            </a:r>
            <a:r>
              <a:rPr lang="cs-CZ" dirty="0"/>
              <a:t> (skrze postavu i svůj prožitek četby)</a:t>
            </a:r>
          </a:p>
          <a:p>
            <a:pPr rtl="0"/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E53F628-234D-C045-E5BF-23494FF091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8495" y="0"/>
            <a:ext cx="1828800" cy="250507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1530CB13-F7F6-D1A5-8F83-1DF7F6502E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418" y="5136000"/>
            <a:ext cx="2390774" cy="143942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95B33CC-9B92-202F-DA0A-565F9F4501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5488" y="5136000"/>
            <a:ext cx="2159048" cy="161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5052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3B23FF-6D8D-7B7B-61FA-DCA8124BA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Typický způsob bestsellerové četby – promítání vlastních zážitků</a:t>
            </a:r>
          </a:p>
        </p:txBody>
      </p:sp>
      <p:pic>
        <p:nvPicPr>
          <p:cNvPr id="5" name="Zástupný obsah 4" descr="Na Jiřího Hájíčka stáli frontu, podepisoval se skoro hodinu&#10;Zdroj: https://ceskobudejovicky.denik.cz/">
            <a:extLst>
              <a:ext uri="{FF2B5EF4-FFF2-40B4-BE49-F238E27FC236}">
                <a16:creationId xmlns:a16="http://schemas.microsoft.com/office/drawing/2014/main" id="{B23F7E2A-AEE4-EA73-067E-A33559A6F5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44294" y="1484312"/>
            <a:ext cx="6229350" cy="3886200"/>
          </a:xfrm>
        </p:spPr>
      </p:pic>
    </p:spTree>
    <p:extLst>
      <p:ext uri="{BB962C8B-B14F-4D97-AF65-F5344CB8AC3E}">
        <p14:creationId xmlns:p14="http://schemas.microsoft.com/office/powerpoint/2010/main" val="22326299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2E33C0-D75F-1BFD-D25F-81B13C207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Základní omezení pro překlady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A465694-FD11-6BAE-7717-E3DA52F78E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Současné české bestsellery jsou zacílené na místního čtenáře (princip využít vlnu zájmu a rychle prodat co nejvíc výtisků).</a:t>
            </a:r>
          </a:p>
          <a:p>
            <a:r>
              <a:rPr lang="cs-CZ" dirty="0"/>
              <a:t>Vyžadují znalost reálií, ochotu cestovat do míst, kde se odehrávají, projektovat si do nich vlastní zážitky a vzpomínky.</a:t>
            </a:r>
          </a:p>
          <a:p>
            <a:r>
              <a:rPr lang="cs-CZ" dirty="0"/>
              <a:t>Proto snad mohou fungovat v zahraničních kontextech blízkých, které se o nás zajímají dopodrobna A patřičné reálie tedy čtenáři znají či tuší). Nemohou však fungovat v kontextu, kde toto povědomí chybí (vzdálenější kultury). Chybí jim univerzálnost, obecnost, existenciální dimenze, modelová konstruovanost obecně lidských situací. </a:t>
            </a:r>
          </a:p>
        </p:txBody>
      </p:sp>
    </p:spTree>
    <p:extLst>
      <p:ext uri="{BB962C8B-B14F-4D97-AF65-F5344CB8AC3E}">
        <p14:creationId xmlns:p14="http://schemas.microsoft.com/office/powerpoint/2010/main" val="30317659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75EB28-0CC0-045E-5BEE-B6B9C4B63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631" y="2608975"/>
            <a:ext cx="3498979" cy="2197391"/>
          </a:xfrm>
        </p:spPr>
        <p:txBody>
          <a:bodyPr>
            <a:normAutofit fontScale="90000"/>
          </a:bodyPr>
          <a:lstStyle/>
          <a:p>
            <a:r>
              <a:rPr lang="cs-CZ" dirty="0"/>
              <a:t>Co překládat, když české bestsellery znějí jako nepoužitelné?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1EFD784E-74B7-1218-A80C-B2B424BB9A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85348" y="-5068"/>
            <a:ext cx="1918021" cy="306643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E76F54D-626C-105E-22BC-FE53F1547E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8282" y="48741"/>
            <a:ext cx="1723339" cy="245644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9492CFC2-05FE-2A7E-BFBF-37DE25A289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6563" y="48741"/>
            <a:ext cx="1695450" cy="276225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CA8BE29-A88F-E589-C83A-A52F73AFE5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5411" y="3429000"/>
            <a:ext cx="1720731" cy="263121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6FEC16D9-7869-2E27-818D-66CA587614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5267" y="3429000"/>
            <a:ext cx="1743075" cy="26289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4E63E816-3CD2-39EB-2742-253F32F92B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97467" y="3429000"/>
            <a:ext cx="1724025" cy="264795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1D0CA08D-3A76-C84C-F612-5571FA628E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001" y="48741"/>
            <a:ext cx="1585260" cy="2301184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CAA0033-E903-D6B4-C108-BF10B8A62B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37055" y="48741"/>
            <a:ext cx="1724025" cy="265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2323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90F08744-9D7B-4693-B8D6-2A5210AE96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10" name="Ovál 32">
            <a:extLst>
              <a:ext uri="{FF2B5EF4-FFF2-40B4-BE49-F238E27FC236}">
                <a16:creationId xmlns:a16="http://schemas.microsoft.com/office/drawing/2014/main" id="{5B2E630F-F386-44FA-B1A1-C10A9BF43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336127">
            <a:off x="296272" y="1026251"/>
            <a:ext cx="7298578" cy="5088488"/>
          </a:xfrm>
          <a:custGeom>
            <a:avLst/>
            <a:gdLst>
              <a:gd name="connsiteX0" fmla="*/ 0 w 6428838"/>
              <a:gd name="connsiteY0" fmla="*/ 2579031 h 5158062"/>
              <a:gd name="connsiteX1" fmla="*/ 3214419 w 6428838"/>
              <a:gd name="connsiteY1" fmla="*/ 0 h 5158062"/>
              <a:gd name="connsiteX2" fmla="*/ 6428838 w 6428838"/>
              <a:gd name="connsiteY2" fmla="*/ 2579031 h 5158062"/>
              <a:gd name="connsiteX3" fmla="*/ 3214419 w 6428838"/>
              <a:gd name="connsiteY3" fmla="*/ 5158062 h 5158062"/>
              <a:gd name="connsiteX4" fmla="*/ 0 w 6428838"/>
              <a:gd name="connsiteY4" fmla="*/ 2579031 h 5158062"/>
              <a:gd name="connsiteX0" fmla="*/ 3321 w 6432159"/>
              <a:gd name="connsiteY0" fmla="*/ 2647125 h 5226156"/>
              <a:gd name="connsiteX1" fmla="*/ 2789723 w 6432159"/>
              <a:gd name="connsiteY1" fmla="*/ 0 h 5226156"/>
              <a:gd name="connsiteX2" fmla="*/ 6432159 w 6432159"/>
              <a:gd name="connsiteY2" fmla="*/ 2647125 h 5226156"/>
              <a:gd name="connsiteX3" fmla="*/ 3217740 w 6432159"/>
              <a:gd name="connsiteY3" fmla="*/ 5226156 h 5226156"/>
              <a:gd name="connsiteX4" fmla="*/ 3321 w 6432159"/>
              <a:gd name="connsiteY4" fmla="*/ 2647125 h 5226156"/>
              <a:gd name="connsiteX0" fmla="*/ 1953 w 6566979"/>
              <a:gd name="connsiteY0" fmla="*/ 2695803 h 5226224"/>
              <a:gd name="connsiteX1" fmla="*/ 2924543 w 6566979"/>
              <a:gd name="connsiteY1" fmla="*/ 39 h 5226224"/>
              <a:gd name="connsiteX2" fmla="*/ 6566979 w 6566979"/>
              <a:gd name="connsiteY2" fmla="*/ 2647164 h 5226224"/>
              <a:gd name="connsiteX3" fmla="*/ 3352560 w 6566979"/>
              <a:gd name="connsiteY3" fmla="*/ 5226195 h 5226224"/>
              <a:gd name="connsiteX4" fmla="*/ 1953 w 6566979"/>
              <a:gd name="connsiteY4" fmla="*/ 2695803 h 5226224"/>
              <a:gd name="connsiteX0" fmla="*/ 8982 w 6574008"/>
              <a:gd name="connsiteY0" fmla="*/ 2695803 h 5226313"/>
              <a:gd name="connsiteX1" fmla="*/ 2931572 w 6574008"/>
              <a:gd name="connsiteY1" fmla="*/ 39 h 5226313"/>
              <a:gd name="connsiteX2" fmla="*/ 6574008 w 6574008"/>
              <a:gd name="connsiteY2" fmla="*/ 2647164 h 5226313"/>
              <a:gd name="connsiteX3" fmla="*/ 3359589 w 6574008"/>
              <a:gd name="connsiteY3" fmla="*/ 5226195 h 5226313"/>
              <a:gd name="connsiteX4" fmla="*/ 8982 w 6574008"/>
              <a:gd name="connsiteY4" fmla="*/ 2695803 h 5226313"/>
              <a:gd name="connsiteX0" fmla="*/ 11929 w 6576955"/>
              <a:gd name="connsiteY0" fmla="*/ 2695953 h 5226463"/>
              <a:gd name="connsiteX1" fmla="*/ 2934519 w 6576955"/>
              <a:gd name="connsiteY1" fmla="*/ 189 h 5226463"/>
              <a:gd name="connsiteX2" fmla="*/ 6576955 w 6576955"/>
              <a:gd name="connsiteY2" fmla="*/ 2647314 h 5226463"/>
              <a:gd name="connsiteX3" fmla="*/ 3362536 w 6576955"/>
              <a:gd name="connsiteY3" fmla="*/ 5226345 h 5226463"/>
              <a:gd name="connsiteX4" fmla="*/ 11929 w 6576955"/>
              <a:gd name="connsiteY4" fmla="*/ 2695953 h 5226463"/>
              <a:gd name="connsiteX0" fmla="*/ 9262 w 6963394"/>
              <a:gd name="connsiteY0" fmla="*/ 2705797 h 5247356"/>
              <a:gd name="connsiteX1" fmla="*/ 2931852 w 6963394"/>
              <a:gd name="connsiteY1" fmla="*/ 10033 h 5247356"/>
              <a:gd name="connsiteX2" fmla="*/ 6963394 w 6963394"/>
              <a:gd name="connsiteY2" fmla="*/ 3318639 h 5247356"/>
              <a:gd name="connsiteX3" fmla="*/ 3359869 w 6963394"/>
              <a:gd name="connsiteY3" fmla="*/ 5236189 h 5247356"/>
              <a:gd name="connsiteX4" fmla="*/ 9262 w 6963394"/>
              <a:gd name="connsiteY4" fmla="*/ 2705797 h 5247356"/>
              <a:gd name="connsiteX0" fmla="*/ 9262 w 6963394"/>
              <a:gd name="connsiteY0" fmla="*/ 2705797 h 5247356"/>
              <a:gd name="connsiteX1" fmla="*/ 2931852 w 6963394"/>
              <a:gd name="connsiteY1" fmla="*/ 10033 h 5247356"/>
              <a:gd name="connsiteX2" fmla="*/ 6963394 w 6963394"/>
              <a:gd name="connsiteY2" fmla="*/ 3318639 h 5247356"/>
              <a:gd name="connsiteX3" fmla="*/ 3359869 w 6963394"/>
              <a:gd name="connsiteY3" fmla="*/ 5236189 h 5247356"/>
              <a:gd name="connsiteX4" fmla="*/ 9262 w 6963394"/>
              <a:gd name="connsiteY4" fmla="*/ 2705797 h 5247356"/>
              <a:gd name="connsiteX0" fmla="*/ 9262 w 6963394"/>
              <a:gd name="connsiteY0" fmla="*/ 2705797 h 5292159"/>
              <a:gd name="connsiteX1" fmla="*/ 2931852 w 6963394"/>
              <a:gd name="connsiteY1" fmla="*/ 10033 h 5292159"/>
              <a:gd name="connsiteX2" fmla="*/ 6963394 w 6963394"/>
              <a:gd name="connsiteY2" fmla="*/ 3318639 h 5292159"/>
              <a:gd name="connsiteX3" fmla="*/ 3359869 w 6963394"/>
              <a:gd name="connsiteY3" fmla="*/ 5236189 h 5292159"/>
              <a:gd name="connsiteX4" fmla="*/ 9262 w 6963394"/>
              <a:gd name="connsiteY4" fmla="*/ 2705797 h 5292159"/>
              <a:gd name="connsiteX0" fmla="*/ 9262 w 6963394"/>
              <a:gd name="connsiteY0" fmla="*/ 2705797 h 5259961"/>
              <a:gd name="connsiteX1" fmla="*/ 2931852 w 6963394"/>
              <a:gd name="connsiteY1" fmla="*/ 10033 h 5259961"/>
              <a:gd name="connsiteX2" fmla="*/ 6963394 w 6963394"/>
              <a:gd name="connsiteY2" fmla="*/ 3318639 h 5259961"/>
              <a:gd name="connsiteX3" fmla="*/ 3359869 w 6963394"/>
              <a:gd name="connsiteY3" fmla="*/ 5236189 h 5259961"/>
              <a:gd name="connsiteX4" fmla="*/ 9262 w 6963394"/>
              <a:gd name="connsiteY4" fmla="*/ 2705797 h 5259961"/>
              <a:gd name="connsiteX0" fmla="*/ 9557 w 7352795"/>
              <a:gd name="connsiteY0" fmla="*/ 2707501 h 5252013"/>
              <a:gd name="connsiteX1" fmla="*/ 2932147 w 7352795"/>
              <a:gd name="connsiteY1" fmla="*/ 11737 h 5252013"/>
              <a:gd name="connsiteX2" fmla="*/ 7352795 w 7352795"/>
              <a:gd name="connsiteY2" fmla="*/ 3378709 h 5252013"/>
              <a:gd name="connsiteX3" fmla="*/ 3360164 w 7352795"/>
              <a:gd name="connsiteY3" fmla="*/ 5237893 h 5252013"/>
              <a:gd name="connsiteX4" fmla="*/ 9557 w 7352795"/>
              <a:gd name="connsiteY4" fmla="*/ 2707501 h 5252013"/>
              <a:gd name="connsiteX0" fmla="*/ 8078 w 7789061"/>
              <a:gd name="connsiteY0" fmla="*/ 2744796 h 5249051"/>
              <a:gd name="connsiteX1" fmla="*/ 3368413 w 7789061"/>
              <a:gd name="connsiteY1" fmla="*/ 10121 h 5249051"/>
              <a:gd name="connsiteX2" fmla="*/ 7789061 w 7789061"/>
              <a:gd name="connsiteY2" fmla="*/ 3377093 h 5249051"/>
              <a:gd name="connsiteX3" fmla="*/ 3796430 w 7789061"/>
              <a:gd name="connsiteY3" fmla="*/ 5236277 h 5249051"/>
              <a:gd name="connsiteX4" fmla="*/ 8078 w 7789061"/>
              <a:gd name="connsiteY4" fmla="*/ 2744796 h 5249051"/>
              <a:gd name="connsiteX0" fmla="*/ 8078 w 7789061"/>
              <a:gd name="connsiteY0" fmla="*/ 2744796 h 5271741"/>
              <a:gd name="connsiteX1" fmla="*/ 3368413 w 7789061"/>
              <a:gd name="connsiteY1" fmla="*/ 10121 h 5271741"/>
              <a:gd name="connsiteX2" fmla="*/ 7789061 w 7789061"/>
              <a:gd name="connsiteY2" fmla="*/ 3377093 h 5271741"/>
              <a:gd name="connsiteX3" fmla="*/ 3796430 w 7789061"/>
              <a:gd name="connsiteY3" fmla="*/ 5236277 h 5271741"/>
              <a:gd name="connsiteX4" fmla="*/ 8078 w 7789061"/>
              <a:gd name="connsiteY4" fmla="*/ 2744796 h 5271741"/>
              <a:gd name="connsiteX0" fmla="*/ 1055 w 7782038"/>
              <a:gd name="connsiteY0" fmla="*/ 2738806 h 5438018"/>
              <a:gd name="connsiteX1" fmla="*/ 3361390 w 7782038"/>
              <a:gd name="connsiteY1" fmla="*/ 4131 h 5438018"/>
              <a:gd name="connsiteX2" fmla="*/ 7782038 w 7782038"/>
              <a:gd name="connsiteY2" fmla="*/ 3371103 h 5438018"/>
              <a:gd name="connsiteX3" fmla="*/ 3692130 w 7782038"/>
              <a:gd name="connsiteY3" fmla="*/ 5415113 h 5438018"/>
              <a:gd name="connsiteX4" fmla="*/ 1055 w 7782038"/>
              <a:gd name="connsiteY4" fmla="*/ 2738806 h 5438018"/>
              <a:gd name="connsiteX0" fmla="*/ 28883 w 7809866"/>
              <a:gd name="connsiteY0" fmla="*/ 2742147 h 5441359"/>
              <a:gd name="connsiteX1" fmla="*/ 3389218 w 7809866"/>
              <a:gd name="connsiteY1" fmla="*/ 7472 h 5441359"/>
              <a:gd name="connsiteX2" fmla="*/ 7809866 w 7809866"/>
              <a:gd name="connsiteY2" fmla="*/ 3374444 h 5441359"/>
              <a:gd name="connsiteX3" fmla="*/ 3719958 w 7809866"/>
              <a:gd name="connsiteY3" fmla="*/ 5418454 h 5441359"/>
              <a:gd name="connsiteX4" fmla="*/ 28883 w 7809866"/>
              <a:gd name="connsiteY4" fmla="*/ 2742147 h 5441359"/>
              <a:gd name="connsiteX0" fmla="*/ 36549 w 7817532"/>
              <a:gd name="connsiteY0" fmla="*/ 2751085 h 5450297"/>
              <a:gd name="connsiteX1" fmla="*/ 3396884 w 7817532"/>
              <a:gd name="connsiteY1" fmla="*/ 16410 h 5450297"/>
              <a:gd name="connsiteX2" fmla="*/ 7817532 w 7817532"/>
              <a:gd name="connsiteY2" fmla="*/ 3383382 h 5450297"/>
              <a:gd name="connsiteX3" fmla="*/ 3727624 w 7817532"/>
              <a:gd name="connsiteY3" fmla="*/ 5427392 h 5450297"/>
              <a:gd name="connsiteX4" fmla="*/ 36549 w 7817532"/>
              <a:gd name="connsiteY4" fmla="*/ 2751085 h 5450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17532" h="5450297">
                <a:moveTo>
                  <a:pt x="36549" y="2751085"/>
                </a:moveTo>
                <a:cubicBezTo>
                  <a:pt x="-281221" y="925127"/>
                  <a:pt x="1526121" y="-147339"/>
                  <a:pt x="3396884" y="16410"/>
                </a:cubicBezTo>
                <a:cubicBezTo>
                  <a:pt x="5267647" y="180159"/>
                  <a:pt x="7817532" y="1453184"/>
                  <a:pt x="7817532" y="3383382"/>
                </a:cubicBezTo>
                <a:cubicBezTo>
                  <a:pt x="7700800" y="5342763"/>
                  <a:pt x="5024455" y="5532775"/>
                  <a:pt x="3727624" y="5427392"/>
                </a:cubicBezTo>
                <a:cubicBezTo>
                  <a:pt x="2430794" y="5322009"/>
                  <a:pt x="354319" y="4577043"/>
                  <a:pt x="36549" y="27510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 useBgFill="1">
        <p:nvSpPr>
          <p:cNvPr id="12" name="Volný tvar: Obrazec 11">
            <a:extLst>
              <a:ext uri="{FF2B5EF4-FFF2-40B4-BE49-F238E27FC236}">
                <a16:creationId xmlns:a16="http://schemas.microsoft.com/office/drawing/2014/main" id="{73567C09-8B4D-49A6-A711-C44C5807D8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3554541" y="-619573"/>
            <a:ext cx="9016699" cy="8033868"/>
          </a:xfrm>
          <a:custGeom>
            <a:avLst/>
            <a:gdLst>
              <a:gd name="connsiteX0" fmla="*/ 6078066 w 9016699"/>
              <a:gd name="connsiteY0" fmla="*/ 782055 h 8033868"/>
              <a:gd name="connsiteX1" fmla="*/ 8705208 w 9016699"/>
              <a:gd name="connsiteY1" fmla="*/ 3409197 h 8033868"/>
              <a:gd name="connsiteX2" fmla="*/ 8793057 w 9016699"/>
              <a:gd name="connsiteY2" fmla="*/ 3617452 h 8033868"/>
              <a:gd name="connsiteX3" fmla="*/ 9016699 w 9016699"/>
              <a:gd name="connsiteY3" fmla="*/ 4793120 h 8033868"/>
              <a:gd name="connsiteX4" fmla="*/ 8960084 w 9016699"/>
              <a:gd name="connsiteY4" fmla="*/ 5272709 h 8033868"/>
              <a:gd name="connsiteX5" fmla="*/ 8920563 w 9016699"/>
              <a:gd name="connsiteY5" fmla="*/ 5444162 h 8033868"/>
              <a:gd name="connsiteX6" fmla="*/ 6620466 w 9016699"/>
              <a:gd name="connsiteY6" fmla="*/ 7744259 h 8033868"/>
              <a:gd name="connsiteX7" fmla="*/ 6480006 w 9016699"/>
              <a:gd name="connsiteY7" fmla="*/ 7795347 h 8033868"/>
              <a:gd name="connsiteX8" fmla="*/ 4389696 w 9016699"/>
              <a:gd name="connsiteY8" fmla="*/ 7987178 h 8033868"/>
              <a:gd name="connsiteX9" fmla="*/ 3086984 w 9016699"/>
              <a:gd name="connsiteY9" fmla="*/ 7466023 h 8033868"/>
              <a:gd name="connsiteX10" fmla="*/ 3024300 w 9016699"/>
              <a:gd name="connsiteY10" fmla="*/ 7426965 h 8033868"/>
              <a:gd name="connsiteX11" fmla="*/ 519567 w 9016699"/>
              <a:gd name="connsiteY11" fmla="*/ 4922232 h 8033868"/>
              <a:gd name="connsiteX12" fmla="*/ 419495 w 9016699"/>
              <a:gd name="connsiteY12" fmla="*/ 4733719 h 8033868"/>
              <a:gd name="connsiteX13" fmla="*/ 3514 w 9016699"/>
              <a:gd name="connsiteY13" fmla="*/ 3245168 h 8033868"/>
              <a:gd name="connsiteX14" fmla="*/ 4193329 w 9016699"/>
              <a:gd name="connsiteY14" fmla="*/ 36108 h 8033868"/>
              <a:gd name="connsiteX15" fmla="*/ 5977677 w 9016699"/>
              <a:gd name="connsiteY15" fmla="*/ 722908 h 8033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016699" h="8033868">
                <a:moveTo>
                  <a:pt x="6078066" y="782055"/>
                </a:moveTo>
                <a:lnTo>
                  <a:pt x="8705208" y="3409197"/>
                </a:lnTo>
                <a:lnTo>
                  <a:pt x="8793057" y="3617452"/>
                </a:lnTo>
                <a:cubicBezTo>
                  <a:pt x="8935615" y="3988374"/>
                  <a:pt x="9016699" y="4381324"/>
                  <a:pt x="9016699" y="4793120"/>
                </a:cubicBezTo>
                <a:cubicBezTo>
                  <a:pt x="9008675" y="4960329"/>
                  <a:pt x="8989449" y="5120121"/>
                  <a:pt x="8960084" y="5272709"/>
                </a:cubicBezTo>
                <a:lnTo>
                  <a:pt x="8920563" y="5444162"/>
                </a:lnTo>
                <a:lnTo>
                  <a:pt x="6620466" y="7744259"/>
                </a:lnTo>
                <a:lnTo>
                  <a:pt x="6480006" y="7795347"/>
                </a:lnTo>
                <a:cubicBezTo>
                  <a:pt x="5726471" y="8035167"/>
                  <a:pt x="4953020" y="8083925"/>
                  <a:pt x="4389696" y="7987178"/>
                </a:cubicBezTo>
                <a:cubicBezTo>
                  <a:pt x="4014146" y="7922680"/>
                  <a:pt x="3559510" y="7740111"/>
                  <a:pt x="3086984" y="7466023"/>
                </a:cubicBezTo>
                <a:lnTo>
                  <a:pt x="3024300" y="7426965"/>
                </a:lnTo>
                <a:lnTo>
                  <a:pt x="519567" y="4922232"/>
                </a:lnTo>
                <a:lnTo>
                  <a:pt x="419495" y="4733719"/>
                </a:lnTo>
                <a:cubicBezTo>
                  <a:pt x="181303" y="4258474"/>
                  <a:pt x="28977" y="3756361"/>
                  <a:pt x="3514" y="3245168"/>
                </a:cubicBezTo>
                <a:cubicBezTo>
                  <a:pt x="-112889" y="908287"/>
                  <a:pt x="2691131" y="-221884"/>
                  <a:pt x="4193329" y="36108"/>
                </a:cubicBezTo>
                <a:cubicBezTo>
                  <a:pt x="4662766" y="116730"/>
                  <a:pt x="5309837" y="354143"/>
                  <a:pt x="5977677" y="72290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3CC07D1-29E1-4AA8-B207-C6F2C0326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720" y="2349925"/>
            <a:ext cx="2441894" cy="2456442"/>
          </a:xfrm>
        </p:spPr>
        <p:txBody>
          <a:bodyPr rtlCol="0">
            <a:normAutofit/>
          </a:bodyPr>
          <a:lstStyle/>
          <a:p>
            <a:pPr algn="l"/>
            <a:r>
              <a:rPr lang="cs-CZ" sz="3200" dirty="0"/>
              <a:t>1990 – 2012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8D2DA24-C5D0-44B5-9011-43E7FEA59C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1765" y="1111249"/>
            <a:ext cx="8548317" cy="5633178"/>
          </a:xfrm>
        </p:spPr>
        <p:txBody>
          <a:bodyPr numCol="1" spcCol="0" rtlCol="0">
            <a:normAutofit/>
          </a:bodyPr>
          <a:lstStyle/>
          <a:p>
            <a:pPr rtl="0"/>
            <a:r>
              <a:rPr lang="cs-CZ" dirty="0"/>
              <a:t>Stabilní podoba i způsob fungování lokálních českých bestsellerů II:</a:t>
            </a:r>
          </a:p>
          <a:p>
            <a:pPr rtl="0"/>
            <a:r>
              <a:rPr lang="cs-CZ" dirty="0"/>
              <a:t>Odhadované náklady největších bestsellerů k roku 2007:</a:t>
            </a:r>
          </a:p>
          <a:p>
            <a:pPr rtl="0"/>
            <a:r>
              <a:rPr lang="cs-CZ" dirty="0"/>
              <a:t>1. Halina Pawlowská: Zoufalé ženy dělají zoufalé věci (150 000)</a:t>
            </a:r>
          </a:p>
          <a:p>
            <a:pPr rtl="0"/>
            <a:r>
              <a:rPr lang="cs-CZ" dirty="0"/>
              <a:t>2. Michal Viewegh: Báječná léta pod psa (120 000)</a:t>
            </a:r>
          </a:p>
          <a:p>
            <a:pPr rtl="0"/>
            <a:r>
              <a:rPr lang="cs-CZ" dirty="0"/>
              <a:t>3. Michal Viewegh: Výchova dívek v Čechách (100 000)</a:t>
            </a:r>
          </a:p>
          <a:p>
            <a:pPr rtl="0"/>
            <a:r>
              <a:rPr lang="cs-CZ" dirty="0"/>
              <a:t>4. Michal Viewegh: Vybíjená (100 000)</a:t>
            </a:r>
          </a:p>
          <a:p>
            <a:pPr rtl="0"/>
            <a:r>
              <a:rPr lang="cs-CZ" dirty="0"/>
              <a:t>5. Michal Viewegh: Román pro ženy (92 000)</a:t>
            </a:r>
          </a:p>
          <a:p>
            <a:pPr rtl="0"/>
            <a:r>
              <a:rPr lang="cs-CZ" dirty="0"/>
              <a:t>(Zdroj: https://www.denik.cz/umeni/20070511bestseller.html)</a:t>
            </a:r>
          </a:p>
          <a:p>
            <a:pPr rt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397015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90F08744-9D7B-4693-B8D6-2A5210AE96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10" name="Ovál 32">
            <a:extLst>
              <a:ext uri="{FF2B5EF4-FFF2-40B4-BE49-F238E27FC236}">
                <a16:creationId xmlns:a16="http://schemas.microsoft.com/office/drawing/2014/main" id="{5B2E630F-F386-44FA-B1A1-C10A9BF43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336127">
            <a:off x="296272" y="1026251"/>
            <a:ext cx="7298578" cy="5088488"/>
          </a:xfrm>
          <a:custGeom>
            <a:avLst/>
            <a:gdLst>
              <a:gd name="connsiteX0" fmla="*/ 0 w 6428838"/>
              <a:gd name="connsiteY0" fmla="*/ 2579031 h 5158062"/>
              <a:gd name="connsiteX1" fmla="*/ 3214419 w 6428838"/>
              <a:gd name="connsiteY1" fmla="*/ 0 h 5158062"/>
              <a:gd name="connsiteX2" fmla="*/ 6428838 w 6428838"/>
              <a:gd name="connsiteY2" fmla="*/ 2579031 h 5158062"/>
              <a:gd name="connsiteX3" fmla="*/ 3214419 w 6428838"/>
              <a:gd name="connsiteY3" fmla="*/ 5158062 h 5158062"/>
              <a:gd name="connsiteX4" fmla="*/ 0 w 6428838"/>
              <a:gd name="connsiteY4" fmla="*/ 2579031 h 5158062"/>
              <a:gd name="connsiteX0" fmla="*/ 3321 w 6432159"/>
              <a:gd name="connsiteY0" fmla="*/ 2647125 h 5226156"/>
              <a:gd name="connsiteX1" fmla="*/ 2789723 w 6432159"/>
              <a:gd name="connsiteY1" fmla="*/ 0 h 5226156"/>
              <a:gd name="connsiteX2" fmla="*/ 6432159 w 6432159"/>
              <a:gd name="connsiteY2" fmla="*/ 2647125 h 5226156"/>
              <a:gd name="connsiteX3" fmla="*/ 3217740 w 6432159"/>
              <a:gd name="connsiteY3" fmla="*/ 5226156 h 5226156"/>
              <a:gd name="connsiteX4" fmla="*/ 3321 w 6432159"/>
              <a:gd name="connsiteY4" fmla="*/ 2647125 h 5226156"/>
              <a:gd name="connsiteX0" fmla="*/ 1953 w 6566979"/>
              <a:gd name="connsiteY0" fmla="*/ 2695803 h 5226224"/>
              <a:gd name="connsiteX1" fmla="*/ 2924543 w 6566979"/>
              <a:gd name="connsiteY1" fmla="*/ 39 h 5226224"/>
              <a:gd name="connsiteX2" fmla="*/ 6566979 w 6566979"/>
              <a:gd name="connsiteY2" fmla="*/ 2647164 h 5226224"/>
              <a:gd name="connsiteX3" fmla="*/ 3352560 w 6566979"/>
              <a:gd name="connsiteY3" fmla="*/ 5226195 h 5226224"/>
              <a:gd name="connsiteX4" fmla="*/ 1953 w 6566979"/>
              <a:gd name="connsiteY4" fmla="*/ 2695803 h 5226224"/>
              <a:gd name="connsiteX0" fmla="*/ 8982 w 6574008"/>
              <a:gd name="connsiteY0" fmla="*/ 2695803 h 5226313"/>
              <a:gd name="connsiteX1" fmla="*/ 2931572 w 6574008"/>
              <a:gd name="connsiteY1" fmla="*/ 39 h 5226313"/>
              <a:gd name="connsiteX2" fmla="*/ 6574008 w 6574008"/>
              <a:gd name="connsiteY2" fmla="*/ 2647164 h 5226313"/>
              <a:gd name="connsiteX3" fmla="*/ 3359589 w 6574008"/>
              <a:gd name="connsiteY3" fmla="*/ 5226195 h 5226313"/>
              <a:gd name="connsiteX4" fmla="*/ 8982 w 6574008"/>
              <a:gd name="connsiteY4" fmla="*/ 2695803 h 5226313"/>
              <a:gd name="connsiteX0" fmla="*/ 11929 w 6576955"/>
              <a:gd name="connsiteY0" fmla="*/ 2695953 h 5226463"/>
              <a:gd name="connsiteX1" fmla="*/ 2934519 w 6576955"/>
              <a:gd name="connsiteY1" fmla="*/ 189 h 5226463"/>
              <a:gd name="connsiteX2" fmla="*/ 6576955 w 6576955"/>
              <a:gd name="connsiteY2" fmla="*/ 2647314 h 5226463"/>
              <a:gd name="connsiteX3" fmla="*/ 3362536 w 6576955"/>
              <a:gd name="connsiteY3" fmla="*/ 5226345 h 5226463"/>
              <a:gd name="connsiteX4" fmla="*/ 11929 w 6576955"/>
              <a:gd name="connsiteY4" fmla="*/ 2695953 h 5226463"/>
              <a:gd name="connsiteX0" fmla="*/ 9262 w 6963394"/>
              <a:gd name="connsiteY0" fmla="*/ 2705797 h 5247356"/>
              <a:gd name="connsiteX1" fmla="*/ 2931852 w 6963394"/>
              <a:gd name="connsiteY1" fmla="*/ 10033 h 5247356"/>
              <a:gd name="connsiteX2" fmla="*/ 6963394 w 6963394"/>
              <a:gd name="connsiteY2" fmla="*/ 3318639 h 5247356"/>
              <a:gd name="connsiteX3" fmla="*/ 3359869 w 6963394"/>
              <a:gd name="connsiteY3" fmla="*/ 5236189 h 5247356"/>
              <a:gd name="connsiteX4" fmla="*/ 9262 w 6963394"/>
              <a:gd name="connsiteY4" fmla="*/ 2705797 h 5247356"/>
              <a:gd name="connsiteX0" fmla="*/ 9262 w 6963394"/>
              <a:gd name="connsiteY0" fmla="*/ 2705797 h 5247356"/>
              <a:gd name="connsiteX1" fmla="*/ 2931852 w 6963394"/>
              <a:gd name="connsiteY1" fmla="*/ 10033 h 5247356"/>
              <a:gd name="connsiteX2" fmla="*/ 6963394 w 6963394"/>
              <a:gd name="connsiteY2" fmla="*/ 3318639 h 5247356"/>
              <a:gd name="connsiteX3" fmla="*/ 3359869 w 6963394"/>
              <a:gd name="connsiteY3" fmla="*/ 5236189 h 5247356"/>
              <a:gd name="connsiteX4" fmla="*/ 9262 w 6963394"/>
              <a:gd name="connsiteY4" fmla="*/ 2705797 h 5247356"/>
              <a:gd name="connsiteX0" fmla="*/ 9262 w 6963394"/>
              <a:gd name="connsiteY0" fmla="*/ 2705797 h 5292159"/>
              <a:gd name="connsiteX1" fmla="*/ 2931852 w 6963394"/>
              <a:gd name="connsiteY1" fmla="*/ 10033 h 5292159"/>
              <a:gd name="connsiteX2" fmla="*/ 6963394 w 6963394"/>
              <a:gd name="connsiteY2" fmla="*/ 3318639 h 5292159"/>
              <a:gd name="connsiteX3" fmla="*/ 3359869 w 6963394"/>
              <a:gd name="connsiteY3" fmla="*/ 5236189 h 5292159"/>
              <a:gd name="connsiteX4" fmla="*/ 9262 w 6963394"/>
              <a:gd name="connsiteY4" fmla="*/ 2705797 h 5292159"/>
              <a:gd name="connsiteX0" fmla="*/ 9262 w 6963394"/>
              <a:gd name="connsiteY0" fmla="*/ 2705797 h 5259961"/>
              <a:gd name="connsiteX1" fmla="*/ 2931852 w 6963394"/>
              <a:gd name="connsiteY1" fmla="*/ 10033 h 5259961"/>
              <a:gd name="connsiteX2" fmla="*/ 6963394 w 6963394"/>
              <a:gd name="connsiteY2" fmla="*/ 3318639 h 5259961"/>
              <a:gd name="connsiteX3" fmla="*/ 3359869 w 6963394"/>
              <a:gd name="connsiteY3" fmla="*/ 5236189 h 5259961"/>
              <a:gd name="connsiteX4" fmla="*/ 9262 w 6963394"/>
              <a:gd name="connsiteY4" fmla="*/ 2705797 h 5259961"/>
              <a:gd name="connsiteX0" fmla="*/ 9557 w 7352795"/>
              <a:gd name="connsiteY0" fmla="*/ 2707501 h 5252013"/>
              <a:gd name="connsiteX1" fmla="*/ 2932147 w 7352795"/>
              <a:gd name="connsiteY1" fmla="*/ 11737 h 5252013"/>
              <a:gd name="connsiteX2" fmla="*/ 7352795 w 7352795"/>
              <a:gd name="connsiteY2" fmla="*/ 3378709 h 5252013"/>
              <a:gd name="connsiteX3" fmla="*/ 3360164 w 7352795"/>
              <a:gd name="connsiteY3" fmla="*/ 5237893 h 5252013"/>
              <a:gd name="connsiteX4" fmla="*/ 9557 w 7352795"/>
              <a:gd name="connsiteY4" fmla="*/ 2707501 h 5252013"/>
              <a:gd name="connsiteX0" fmla="*/ 8078 w 7789061"/>
              <a:gd name="connsiteY0" fmla="*/ 2744796 h 5249051"/>
              <a:gd name="connsiteX1" fmla="*/ 3368413 w 7789061"/>
              <a:gd name="connsiteY1" fmla="*/ 10121 h 5249051"/>
              <a:gd name="connsiteX2" fmla="*/ 7789061 w 7789061"/>
              <a:gd name="connsiteY2" fmla="*/ 3377093 h 5249051"/>
              <a:gd name="connsiteX3" fmla="*/ 3796430 w 7789061"/>
              <a:gd name="connsiteY3" fmla="*/ 5236277 h 5249051"/>
              <a:gd name="connsiteX4" fmla="*/ 8078 w 7789061"/>
              <a:gd name="connsiteY4" fmla="*/ 2744796 h 5249051"/>
              <a:gd name="connsiteX0" fmla="*/ 8078 w 7789061"/>
              <a:gd name="connsiteY0" fmla="*/ 2744796 h 5271741"/>
              <a:gd name="connsiteX1" fmla="*/ 3368413 w 7789061"/>
              <a:gd name="connsiteY1" fmla="*/ 10121 h 5271741"/>
              <a:gd name="connsiteX2" fmla="*/ 7789061 w 7789061"/>
              <a:gd name="connsiteY2" fmla="*/ 3377093 h 5271741"/>
              <a:gd name="connsiteX3" fmla="*/ 3796430 w 7789061"/>
              <a:gd name="connsiteY3" fmla="*/ 5236277 h 5271741"/>
              <a:gd name="connsiteX4" fmla="*/ 8078 w 7789061"/>
              <a:gd name="connsiteY4" fmla="*/ 2744796 h 5271741"/>
              <a:gd name="connsiteX0" fmla="*/ 1055 w 7782038"/>
              <a:gd name="connsiteY0" fmla="*/ 2738806 h 5438018"/>
              <a:gd name="connsiteX1" fmla="*/ 3361390 w 7782038"/>
              <a:gd name="connsiteY1" fmla="*/ 4131 h 5438018"/>
              <a:gd name="connsiteX2" fmla="*/ 7782038 w 7782038"/>
              <a:gd name="connsiteY2" fmla="*/ 3371103 h 5438018"/>
              <a:gd name="connsiteX3" fmla="*/ 3692130 w 7782038"/>
              <a:gd name="connsiteY3" fmla="*/ 5415113 h 5438018"/>
              <a:gd name="connsiteX4" fmla="*/ 1055 w 7782038"/>
              <a:gd name="connsiteY4" fmla="*/ 2738806 h 5438018"/>
              <a:gd name="connsiteX0" fmla="*/ 28883 w 7809866"/>
              <a:gd name="connsiteY0" fmla="*/ 2742147 h 5441359"/>
              <a:gd name="connsiteX1" fmla="*/ 3389218 w 7809866"/>
              <a:gd name="connsiteY1" fmla="*/ 7472 h 5441359"/>
              <a:gd name="connsiteX2" fmla="*/ 7809866 w 7809866"/>
              <a:gd name="connsiteY2" fmla="*/ 3374444 h 5441359"/>
              <a:gd name="connsiteX3" fmla="*/ 3719958 w 7809866"/>
              <a:gd name="connsiteY3" fmla="*/ 5418454 h 5441359"/>
              <a:gd name="connsiteX4" fmla="*/ 28883 w 7809866"/>
              <a:gd name="connsiteY4" fmla="*/ 2742147 h 5441359"/>
              <a:gd name="connsiteX0" fmla="*/ 36549 w 7817532"/>
              <a:gd name="connsiteY0" fmla="*/ 2751085 h 5450297"/>
              <a:gd name="connsiteX1" fmla="*/ 3396884 w 7817532"/>
              <a:gd name="connsiteY1" fmla="*/ 16410 h 5450297"/>
              <a:gd name="connsiteX2" fmla="*/ 7817532 w 7817532"/>
              <a:gd name="connsiteY2" fmla="*/ 3383382 h 5450297"/>
              <a:gd name="connsiteX3" fmla="*/ 3727624 w 7817532"/>
              <a:gd name="connsiteY3" fmla="*/ 5427392 h 5450297"/>
              <a:gd name="connsiteX4" fmla="*/ 36549 w 7817532"/>
              <a:gd name="connsiteY4" fmla="*/ 2751085 h 5450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17532" h="5450297">
                <a:moveTo>
                  <a:pt x="36549" y="2751085"/>
                </a:moveTo>
                <a:cubicBezTo>
                  <a:pt x="-281221" y="925127"/>
                  <a:pt x="1526121" y="-147339"/>
                  <a:pt x="3396884" y="16410"/>
                </a:cubicBezTo>
                <a:cubicBezTo>
                  <a:pt x="5267647" y="180159"/>
                  <a:pt x="7817532" y="1453184"/>
                  <a:pt x="7817532" y="3383382"/>
                </a:cubicBezTo>
                <a:cubicBezTo>
                  <a:pt x="7700800" y="5342763"/>
                  <a:pt x="5024455" y="5532775"/>
                  <a:pt x="3727624" y="5427392"/>
                </a:cubicBezTo>
                <a:cubicBezTo>
                  <a:pt x="2430794" y="5322009"/>
                  <a:pt x="354319" y="4577043"/>
                  <a:pt x="36549" y="27510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 useBgFill="1">
        <p:nvSpPr>
          <p:cNvPr id="12" name="Volný tvar: Obrazec 11">
            <a:extLst>
              <a:ext uri="{FF2B5EF4-FFF2-40B4-BE49-F238E27FC236}">
                <a16:creationId xmlns:a16="http://schemas.microsoft.com/office/drawing/2014/main" id="{73567C09-8B4D-49A6-A711-C44C5807D8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3554541" y="-619573"/>
            <a:ext cx="9016699" cy="8033868"/>
          </a:xfrm>
          <a:custGeom>
            <a:avLst/>
            <a:gdLst>
              <a:gd name="connsiteX0" fmla="*/ 6078066 w 9016699"/>
              <a:gd name="connsiteY0" fmla="*/ 782055 h 8033868"/>
              <a:gd name="connsiteX1" fmla="*/ 8705208 w 9016699"/>
              <a:gd name="connsiteY1" fmla="*/ 3409197 h 8033868"/>
              <a:gd name="connsiteX2" fmla="*/ 8793057 w 9016699"/>
              <a:gd name="connsiteY2" fmla="*/ 3617452 h 8033868"/>
              <a:gd name="connsiteX3" fmla="*/ 9016699 w 9016699"/>
              <a:gd name="connsiteY3" fmla="*/ 4793120 h 8033868"/>
              <a:gd name="connsiteX4" fmla="*/ 8960084 w 9016699"/>
              <a:gd name="connsiteY4" fmla="*/ 5272709 h 8033868"/>
              <a:gd name="connsiteX5" fmla="*/ 8920563 w 9016699"/>
              <a:gd name="connsiteY5" fmla="*/ 5444162 h 8033868"/>
              <a:gd name="connsiteX6" fmla="*/ 6620466 w 9016699"/>
              <a:gd name="connsiteY6" fmla="*/ 7744259 h 8033868"/>
              <a:gd name="connsiteX7" fmla="*/ 6480006 w 9016699"/>
              <a:gd name="connsiteY7" fmla="*/ 7795347 h 8033868"/>
              <a:gd name="connsiteX8" fmla="*/ 4389696 w 9016699"/>
              <a:gd name="connsiteY8" fmla="*/ 7987178 h 8033868"/>
              <a:gd name="connsiteX9" fmla="*/ 3086984 w 9016699"/>
              <a:gd name="connsiteY9" fmla="*/ 7466023 h 8033868"/>
              <a:gd name="connsiteX10" fmla="*/ 3024300 w 9016699"/>
              <a:gd name="connsiteY10" fmla="*/ 7426965 h 8033868"/>
              <a:gd name="connsiteX11" fmla="*/ 519567 w 9016699"/>
              <a:gd name="connsiteY11" fmla="*/ 4922232 h 8033868"/>
              <a:gd name="connsiteX12" fmla="*/ 419495 w 9016699"/>
              <a:gd name="connsiteY12" fmla="*/ 4733719 h 8033868"/>
              <a:gd name="connsiteX13" fmla="*/ 3514 w 9016699"/>
              <a:gd name="connsiteY13" fmla="*/ 3245168 h 8033868"/>
              <a:gd name="connsiteX14" fmla="*/ 4193329 w 9016699"/>
              <a:gd name="connsiteY14" fmla="*/ 36108 h 8033868"/>
              <a:gd name="connsiteX15" fmla="*/ 5977677 w 9016699"/>
              <a:gd name="connsiteY15" fmla="*/ 722908 h 8033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016699" h="8033868">
                <a:moveTo>
                  <a:pt x="6078066" y="782055"/>
                </a:moveTo>
                <a:lnTo>
                  <a:pt x="8705208" y="3409197"/>
                </a:lnTo>
                <a:lnTo>
                  <a:pt x="8793057" y="3617452"/>
                </a:lnTo>
                <a:cubicBezTo>
                  <a:pt x="8935615" y="3988374"/>
                  <a:pt x="9016699" y="4381324"/>
                  <a:pt x="9016699" y="4793120"/>
                </a:cubicBezTo>
                <a:cubicBezTo>
                  <a:pt x="9008675" y="4960329"/>
                  <a:pt x="8989449" y="5120121"/>
                  <a:pt x="8960084" y="5272709"/>
                </a:cubicBezTo>
                <a:lnTo>
                  <a:pt x="8920563" y="5444162"/>
                </a:lnTo>
                <a:lnTo>
                  <a:pt x="6620466" y="7744259"/>
                </a:lnTo>
                <a:lnTo>
                  <a:pt x="6480006" y="7795347"/>
                </a:lnTo>
                <a:cubicBezTo>
                  <a:pt x="5726471" y="8035167"/>
                  <a:pt x="4953020" y="8083925"/>
                  <a:pt x="4389696" y="7987178"/>
                </a:cubicBezTo>
                <a:cubicBezTo>
                  <a:pt x="4014146" y="7922680"/>
                  <a:pt x="3559510" y="7740111"/>
                  <a:pt x="3086984" y="7466023"/>
                </a:cubicBezTo>
                <a:lnTo>
                  <a:pt x="3024300" y="7426965"/>
                </a:lnTo>
                <a:lnTo>
                  <a:pt x="519567" y="4922232"/>
                </a:lnTo>
                <a:lnTo>
                  <a:pt x="419495" y="4733719"/>
                </a:lnTo>
                <a:cubicBezTo>
                  <a:pt x="181303" y="4258474"/>
                  <a:pt x="28977" y="3756361"/>
                  <a:pt x="3514" y="3245168"/>
                </a:cubicBezTo>
                <a:cubicBezTo>
                  <a:pt x="-112889" y="908287"/>
                  <a:pt x="2691131" y="-221884"/>
                  <a:pt x="4193329" y="36108"/>
                </a:cubicBezTo>
                <a:cubicBezTo>
                  <a:pt x="4662766" y="116730"/>
                  <a:pt x="5309837" y="354143"/>
                  <a:pt x="5977677" y="72290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3CC07D1-29E1-4AA8-B207-C6F2C0326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720" y="2349925"/>
            <a:ext cx="2441894" cy="2456442"/>
          </a:xfrm>
        </p:spPr>
        <p:txBody>
          <a:bodyPr rtlCol="0">
            <a:normAutofit/>
          </a:bodyPr>
          <a:lstStyle/>
          <a:p>
            <a:pPr algn="l"/>
            <a:r>
              <a:rPr lang="cs-CZ" sz="3200" dirty="0"/>
              <a:t>1990 – 2012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8D2DA24-C5D0-44B5-9011-43E7FEA59C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5890" y="1111249"/>
            <a:ext cx="7315200" cy="4635503"/>
          </a:xfrm>
        </p:spPr>
        <p:txBody>
          <a:bodyPr numCol="1" spcCol="0" rtlCol="0">
            <a:normAutofit/>
          </a:bodyPr>
          <a:lstStyle/>
          <a:p>
            <a:pPr rtl="0"/>
            <a:r>
              <a:rPr lang="cs-CZ" dirty="0"/>
              <a:t>Stabilní podoba i způsob fungování lokálních českých bestsellerů II:</a:t>
            </a:r>
          </a:p>
          <a:p>
            <a:pPr rtl="0"/>
            <a:r>
              <a:rPr lang="cs-CZ" dirty="0"/>
              <a:t>B) Jednorázoví </a:t>
            </a:r>
            <a:r>
              <a:rPr lang="cs-CZ" dirty="0" err="1"/>
              <a:t>bestselleristé</a:t>
            </a:r>
            <a:r>
              <a:rPr lang="cs-CZ" dirty="0"/>
              <a:t>:</a:t>
            </a:r>
          </a:p>
          <a:p>
            <a:pPr rtl="0"/>
            <a:r>
              <a:rPr lang="cs-CZ" dirty="0"/>
              <a:t>Miroslav Švandrlík: Černí baroni (2. vyd., 1990; odhadovaný náklad 800 tisíc výtisků)</a:t>
            </a:r>
          </a:p>
          <a:p>
            <a:pPr rtl="0"/>
            <a:r>
              <a:rPr lang="cs-CZ" dirty="0"/>
              <a:t>Přemysl Svora: Sedm týdnů, které otřásly hradem (1998)</a:t>
            </a:r>
          </a:p>
          <a:p>
            <a:pPr rtl="0"/>
            <a:r>
              <a:rPr lang="cs-CZ" dirty="0"/>
              <a:t>Helena Růžičková: Deník mezi životem a smrtí (2001)</a:t>
            </a:r>
          </a:p>
          <a:p>
            <a:pPr rtl="0"/>
            <a:r>
              <a:rPr lang="cs-CZ" dirty="0"/>
              <a:t>Miloš Zeman: Jak jsem se mýlil v politice (2004)</a:t>
            </a:r>
          </a:p>
          <a:p>
            <a:pPr rtl="0"/>
            <a:r>
              <a:rPr lang="cs-CZ" dirty="0"/>
              <a:t>Irena Obermannová: Tajná kniha (2011)</a:t>
            </a:r>
          </a:p>
          <a:p>
            <a:pPr rtl="0"/>
            <a:r>
              <a:rPr lang="cs-CZ" dirty="0"/>
              <a:t>Simona </a:t>
            </a:r>
            <a:r>
              <a:rPr lang="cs-CZ" dirty="0" err="1"/>
              <a:t>Monyová</a:t>
            </a:r>
            <a:r>
              <a:rPr lang="cs-CZ" dirty="0"/>
              <a:t> (2011 – poté, co ji zavraždil její manžel)</a:t>
            </a:r>
          </a:p>
          <a:p>
            <a:pPr rtl="0"/>
            <a:endParaRPr lang="cs-CZ" dirty="0"/>
          </a:p>
          <a:p>
            <a:pPr rt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606198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90F08744-9D7B-4693-B8D6-2A5210AE96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10" name="Ovál 32">
            <a:extLst>
              <a:ext uri="{FF2B5EF4-FFF2-40B4-BE49-F238E27FC236}">
                <a16:creationId xmlns:a16="http://schemas.microsoft.com/office/drawing/2014/main" id="{5B2E630F-F386-44FA-B1A1-C10A9BF43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336127">
            <a:off x="296272" y="1026251"/>
            <a:ext cx="7298578" cy="5088488"/>
          </a:xfrm>
          <a:custGeom>
            <a:avLst/>
            <a:gdLst>
              <a:gd name="connsiteX0" fmla="*/ 0 w 6428838"/>
              <a:gd name="connsiteY0" fmla="*/ 2579031 h 5158062"/>
              <a:gd name="connsiteX1" fmla="*/ 3214419 w 6428838"/>
              <a:gd name="connsiteY1" fmla="*/ 0 h 5158062"/>
              <a:gd name="connsiteX2" fmla="*/ 6428838 w 6428838"/>
              <a:gd name="connsiteY2" fmla="*/ 2579031 h 5158062"/>
              <a:gd name="connsiteX3" fmla="*/ 3214419 w 6428838"/>
              <a:gd name="connsiteY3" fmla="*/ 5158062 h 5158062"/>
              <a:gd name="connsiteX4" fmla="*/ 0 w 6428838"/>
              <a:gd name="connsiteY4" fmla="*/ 2579031 h 5158062"/>
              <a:gd name="connsiteX0" fmla="*/ 3321 w 6432159"/>
              <a:gd name="connsiteY0" fmla="*/ 2647125 h 5226156"/>
              <a:gd name="connsiteX1" fmla="*/ 2789723 w 6432159"/>
              <a:gd name="connsiteY1" fmla="*/ 0 h 5226156"/>
              <a:gd name="connsiteX2" fmla="*/ 6432159 w 6432159"/>
              <a:gd name="connsiteY2" fmla="*/ 2647125 h 5226156"/>
              <a:gd name="connsiteX3" fmla="*/ 3217740 w 6432159"/>
              <a:gd name="connsiteY3" fmla="*/ 5226156 h 5226156"/>
              <a:gd name="connsiteX4" fmla="*/ 3321 w 6432159"/>
              <a:gd name="connsiteY4" fmla="*/ 2647125 h 5226156"/>
              <a:gd name="connsiteX0" fmla="*/ 1953 w 6566979"/>
              <a:gd name="connsiteY0" fmla="*/ 2695803 h 5226224"/>
              <a:gd name="connsiteX1" fmla="*/ 2924543 w 6566979"/>
              <a:gd name="connsiteY1" fmla="*/ 39 h 5226224"/>
              <a:gd name="connsiteX2" fmla="*/ 6566979 w 6566979"/>
              <a:gd name="connsiteY2" fmla="*/ 2647164 h 5226224"/>
              <a:gd name="connsiteX3" fmla="*/ 3352560 w 6566979"/>
              <a:gd name="connsiteY3" fmla="*/ 5226195 h 5226224"/>
              <a:gd name="connsiteX4" fmla="*/ 1953 w 6566979"/>
              <a:gd name="connsiteY4" fmla="*/ 2695803 h 5226224"/>
              <a:gd name="connsiteX0" fmla="*/ 8982 w 6574008"/>
              <a:gd name="connsiteY0" fmla="*/ 2695803 h 5226313"/>
              <a:gd name="connsiteX1" fmla="*/ 2931572 w 6574008"/>
              <a:gd name="connsiteY1" fmla="*/ 39 h 5226313"/>
              <a:gd name="connsiteX2" fmla="*/ 6574008 w 6574008"/>
              <a:gd name="connsiteY2" fmla="*/ 2647164 h 5226313"/>
              <a:gd name="connsiteX3" fmla="*/ 3359589 w 6574008"/>
              <a:gd name="connsiteY3" fmla="*/ 5226195 h 5226313"/>
              <a:gd name="connsiteX4" fmla="*/ 8982 w 6574008"/>
              <a:gd name="connsiteY4" fmla="*/ 2695803 h 5226313"/>
              <a:gd name="connsiteX0" fmla="*/ 11929 w 6576955"/>
              <a:gd name="connsiteY0" fmla="*/ 2695953 h 5226463"/>
              <a:gd name="connsiteX1" fmla="*/ 2934519 w 6576955"/>
              <a:gd name="connsiteY1" fmla="*/ 189 h 5226463"/>
              <a:gd name="connsiteX2" fmla="*/ 6576955 w 6576955"/>
              <a:gd name="connsiteY2" fmla="*/ 2647314 h 5226463"/>
              <a:gd name="connsiteX3" fmla="*/ 3362536 w 6576955"/>
              <a:gd name="connsiteY3" fmla="*/ 5226345 h 5226463"/>
              <a:gd name="connsiteX4" fmla="*/ 11929 w 6576955"/>
              <a:gd name="connsiteY4" fmla="*/ 2695953 h 5226463"/>
              <a:gd name="connsiteX0" fmla="*/ 9262 w 6963394"/>
              <a:gd name="connsiteY0" fmla="*/ 2705797 h 5247356"/>
              <a:gd name="connsiteX1" fmla="*/ 2931852 w 6963394"/>
              <a:gd name="connsiteY1" fmla="*/ 10033 h 5247356"/>
              <a:gd name="connsiteX2" fmla="*/ 6963394 w 6963394"/>
              <a:gd name="connsiteY2" fmla="*/ 3318639 h 5247356"/>
              <a:gd name="connsiteX3" fmla="*/ 3359869 w 6963394"/>
              <a:gd name="connsiteY3" fmla="*/ 5236189 h 5247356"/>
              <a:gd name="connsiteX4" fmla="*/ 9262 w 6963394"/>
              <a:gd name="connsiteY4" fmla="*/ 2705797 h 5247356"/>
              <a:gd name="connsiteX0" fmla="*/ 9262 w 6963394"/>
              <a:gd name="connsiteY0" fmla="*/ 2705797 h 5247356"/>
              <a:gd name="connsiteX1" fmla="*/ 2931852 w 6963394"/>
              <a:gd name="connsiteY1" fmla="*/ 10033 h 5247356"/>
              <a:gd name="connsiteX2" fmla="*/ 6963394 w 6963394"/>
              <a:gd name="connsiteY2" fmla="*/ 3318639 h 5247356"/>
              <a:gd name="connsiteX3" fmla="*/ 3359869 w 6963394"/>
              <a:gd name="connsiteY3" fmla="*/ 5236189 h 5247356"/>
              <a:gd name="connsiteX4" fmla="*/ 9262 w 6963394"/>
              <a:gd name="connsiteY4" fmla="*/ 2705797 h 5247356"/>
              <a:gd name="connsiteX0" fmla="*/ 9262 w 6963394"/>
              <a:gd name="connsiteY0" fmla="*/ 2705797 h 5292159"/>
              <a:gd name="connsiteX1" fmla="*/ 2931852 w 6963394"/>
              <a:gd name="connsiteY1" fmla="*/ 10033 h 5292159"/>
              <a:gd name="connsiteX2" fmla="*/ 6963394 w 6963394"/>
              <a:gd name="connsiteY2" fmla="*/ 3318639 h 5292159"/>
              <a:gd name="connsiteX3" fmla="*/ 3359869 w 6963394"/>
              <a:gd name="connsiteY3" fmla="*/ 5236189 h 5292159"/>
              <a:gd name="connsiteX4" fmla="*/ 9262 w 6963394"/>
              <a:gd name="connsiteY4" fmla="*/ 2705797 h 5292159"/>
              <a:gd name="connsiteX0" fmla="*/ 9262 w 6963394"/>
              <a:gd name="connsiteY0" fmla="*/ 2705797 h 5259961"/>
              <a:gd name="connsiteX1" fmla="*/ 2931852 w 6963394"/>
              <a:gd name="connsiteY1" fmla="*/ 10033 h 5259961"/>
              <a:gd name="connsiteX2" fmla="*/ 6963394 w 6963394"/>
              <a:gd name="connsiteY2" fmla="*/ 3318639 h 5259961"/>
              <a:gd name="connsiteX3" fmla="*/ 3359869 w 6963394"/>
              <a:gd name="connsiteY3" fmla="*/ 5236189 h 5259961"/>
              <a:gd name="connsiteX4" fmla="*/ 9262 w 6963394"/>
              <a:gd name="connsiteY4" fmla="*/ 2705797 h 5259961"/>
              <a:gd name="connsiteX0" fmla="*/ 9557 w 7352795"/>
              <a:gd name="connsiteY0" fmla="*/ 2707501 h 5252013"/>
              <a:gd name="connsiteX1" fmla="*/ 2932147 w 7352795"/>
              <a:gd name="connsiteY1" fmla="*/ 11737 h 5252013"/>
              <a:gd name="connsiteX2" fmla="*/ 7352795 w 7352795"/>
              <a:gd name="connsiteY2" fmla="*/ 3378709 h 5252013"/>
              <a:gd name="connsiteX3" fmla="*/ 3360164 w 7352795"/>
              <a:gd name="connsiteY3" fmla="*/ 5237893 h 5252013"/>
              <a:gd name="connsiteX4" fmla="*/ 9557 w 7352795"/>
              <a:gd name="connsiteY4" fmla="*/ 2707501 h 5252013"/>
              <a:gd name="connsiteX0" fmla="*/ 8078 w 7789061"/>
              <a:gd name="connsiteY0" fmla="*/ 2744796 h 5249051"/>
              <a:gd name="connsiteX1" fmla="*/ 3368413 w 7789061"/>
              <a:gd name="connsiteY1" fmla="*/ 10121 h 5249051"/>
              <a:gd name="connsiteX2" fmla="*/ 7789061 w 7789061"/>
              <a:gd name="connsiteY2" fmla="*/ 3377093 h 5249051"/>
              <a:gd name="connsiteX3" fmla="*/ 3796430 w 7789061"/>
              <a:gd name="connsiteY3" fmla="*/ 5236277 h 5249051"/>
              <a:gd name="connsiteX4" fmla="*/ 8078 w 7789061"/>
              <a:gd name="connsiteY4" fmla="*/ 2744796 h 5249051"/>
              <a:gd name="connsiteX0" fmla="*/ 8078 w 7789061"/>
              <a:gd name="connsiteY0" fmla="*/ 2744796 h 5271741"/>
              <a:gd name="connsiteX1" fmla="*/ 3368413 w 7789061"/>
              <a:gd name="connsiteY1" fmla="*/ 10121 h 5271741"/>
              <a:gd name="connsiteX2" fmla="*/ 7789061 w 7789061"/>
              <a:gd name="connsiteY2" fmla="*/ 3377093 h 5271741"/>
              <a:gd name="connsiteX3" fmla="*/ 3796430 w 7789061"/>
              <a:gd name="connsiteY3" fmla="*/ 5236277 h 5271741"/>
              <a:gd name="connsiteX4" fmla="*/ 8078 w 7789061"/>
              <a:gd name="connsiteY4" fmla="*/ 2744796 h 5271741"/>
              <a:gd name="connsiteX0" fmla="*/ 1055 w 7782038"/>
              <a:gd name="connsiteY0" fmla="*/ 2738806 h 5438018"/>
              <a:gd name="connsiteX1" fmla="*/ 3361390 w 7782038"/>
              <a:gd name="connsiteY1" fmla="*/ 4131 h 5438018"/>
              <a:gd name="connsiteX2" fmla="*/ 7782038 w 7782038"/>
              <a:gd name="connsiteY2" fmla="*/ 3371103 h 5438018"/>
              <a:gd name="connsiteX3" fmla="*/ 3692130 w 7782038"/>
              <a:gd name="connsiteY3" fmla="*/ 5415113 h 5438018"/>
              <a:gd name="connsiteX4" fmla="*/ 1055 w 7782038"/>
              <a:gd name="connsiteY4" fmla="*/ 2738806 h 5438018"/>
              <a:gd name="connsiteX0" fmla="*/ 28883 w 7809866"/>
              <a:gd name="connsiteY0" fmla="*/ 2742147 h 5441359"/>
              <a:gd name="connsiteX1" fmla="*/ 3389218 w 7809866"/>
              <a:gd name="connsiteY1" fmla="*/ 7472 h 5441359"/>
              <a:gd name="connsiteX2" fmla="*/ 7809866 w 7809866"/>
              <a:gd name="connsiteY2" fmla="*/ 3374444 h 5441359"/>
              <a:gd name="connsiteX3" fmla="*/ 3719958 w 7809866"/>
              <a:gd name="connsiteY3" fmla="*/ 5418454 h 5441359"/>
              <a:gd name="connsiteX4" fmla="*/ 28883 w 7809866"/>
              <a:gd name="connsiteY4" fmla="*/ 2742147 h 5441359"/>
              <a:gd name="connsiteX0" fmla="*/ 36549 w 7817532"/>
              <a:gd name="connsiteY0" fmla="*/ 2751085 h 5450297"/>
              <a:gd name="connsiteX1" fmla="*/ 3396884 w 7817532"/>
              <a:gd name="connsiteY1" fmla="*/ 16410 h 5450297"/>
              <a:gd name="connsiteX2" fmla="*/ 7817532 w 7817532"/>
              <a:gd name="connsiteY2" fmla="*/ 3383382 h 5450297"/>
              <a:gd name="connsiteX3" fmla="*/ 3727624 w 7817532"/>
              <a:gd name="connsiteY3" fmla="*/ 5427392 h 5450297"/>
              <a:gd name="connsiteX4" fmla="*/ 36549 w 7817532"/>
              <a:gd name="connsiteY4" fmla="*/ 2751085 h 5450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17532" h="5450297">
                <a:moveTo>
                  <a:pt x="36549" y="2751085"/>
                </a:moveTo>
                <a:cubicBezTo>
                  <a:pt x="-281221" y="925127"/>
                  <a:pt x="1526121" y="-147339"/>
                  <a:pt x="3396884" y="16410"/>
                </a:cubicBezTo>
                <a:cubicBezTo>
                  <a:pt x="5267647" y="180159"/>
                  <a:pt x="7817532" y="1453184"/>
                  <a:pt x="7817532" y="3383382"/>
                </a:cubicBezTo>
                <a:cubicBezTo>
                  <a:pt x="7700800" y="5342763"/>
                  <a:pt x="5024455" y="5532775"/>
                  <a:pt x="3727624" y="5427392"/>
                </a:cubicBezTo>
                <a:cubicBezTo>
                  <a:pt x="2430794" y="5322009"/>
                  <a:pt x="354319" y="4577043"/>
                  <a:pt x="36549" y="27510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 useBgFill="1">
        <p:nvSpPr>
          <p:cNvPr id="12" name="Volný tvar: Obrazec 11">
            <a:extLst>
              <a:ext uri="{FF2B5EF4-FFF2-40B4-BE49-F238E27FC236}">
                <a16:creationId xmlns:a16="http://schemas.microsoft.com/office/drawing/2014/main" id="{73567C09-8B4D-49A6-A711-C44C5807D8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3554541" y="-619573"/>
            <a:ext cx="9016699" cy="8033868"/>
          </a:xfrm>
          <a:custGeom>
            <a:avLst/>
            <a:gdLst>
              <a:gd name="connsiteX0" fmla="*/ 6078066 w 9016699"/>
              <a:gd name="connsiteY0" fmla="*/ 782055 h 8033868"/>
              <a:gd name="connsiteX1" fmla="*/ 8705208 w 9016699"/>
              <a:gd name="connsiteY1" fmla="*/ 3409197 h 8033868"/>
              <a:gd name="connsiteX2" fmla="*/ 8793057 w 9016699"/>
              <a:gd name="connsiteY2" fmla="*/ 3617452 h 8033868"/>
              <a:gd name="connsiteX3" fmla="*/ 9016699 w 9016699"/>
              <a:gd name="connsiteY3" fmla="*/ 4793120 h 8033868"/>
              <a:gd name="connsiteX4" fmla="*/ 8960084 w 9016699"/>
              <a:gd name="connsiteY4" fmla="*/ 5272709 h 8033868"/>
              <a:gd name="connsiteX5" fmla="*/ 8920563 w 9016699"/>
              <a:gd name="connsiteY5" fmla="*/ 5444162 h 8033868"/>
              <a:gd name="connsiteX6" fmla="*/ 6620466 w 9016699"/>
              <a:gd name="connsiteY6" fmla="*/ 7744259 h 8033868"/>
              <a:gd name="connsiteX7" fmla="*/ 6480006 w 9016699"/>
              <a:gd name="connsiteY7" fmla="*/ 7795347 h 8033868"/>
              <a:gd name="connsiteX8" fmla="*/ 4389696 w 9016699"/>
              <a:gd name="connsiteY8" fmla="*/ 7987178 h 8033868"/>
              <a:gd name="connsiteX9" fmla="*/ 3086984 w 9016699"/>
              <a:gd name="connsiteY9" fmla="*/ 7466023 h 8033868"/>
              <a:gd name="connsiteX10" fmla="*/ 3024300 w 9016699"/>
              <a:gd name="connsiteY10" fmla="*/ 7426965 h 8033868"/>
              <a:gd name="connsiteX11" fmla="*/ 519567 w 9016699"/>
              <a:gd name="connsiteY11" fmla="*/ 4922232 h 8033868"/>
              <a:gd name="connsiteX12" fmla="*/ 419495 w 9016699"/>
              <a:gd name="connsiteY12" fmla="*/ 4733719 h 8033868"/>
              <a:gd name="connsiteX13" fmla="*/ 3514 w 9016699"/>
              <a:gd name="connsiteY13" fmla="*/ 3245168 h 8033868"/>
              <a:gd name="connsiteX14" fmla="*/ 4193329 w 9016699"/>
              <a:gd name="connsiteY14" fmla="*/ 36108 h 8033868"/>
              <a:gd name="connsiteX15" fmla="*/ 5977677 w 9016699"/>
              <a:gd name="connsiteY15" fmla="*/ 722908 h 8033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016699" h="8033868">
                <a:moveTo>
                  <a:pt x="6078066" y="782055"/>
                </a:moveTo>
                <a:lnTo>
                  <a:pt x="8705208" y="3409197"/>
                </a:lnTo>
                <a:lnTo>
                  <a:pt x="8793057" y="3617452"/>
                </a:lnTo>
                <a:cubicBezTo>
                  <a:pt x="8935615" y="3988374"/>
                  <a:pt x="9016699" y="4381324"/>
                  <a:pt x="9016699" y="4793120"/>
                </a:cubicBezTo>
                <a:cubicBezTo>
                  <a:pt x="9008675" y="4960329"/>
                  <a:pt x="8989449" y="5120121"/>
                  <a:pt x="8960084" y="5272709"/>
                </a:cubicBezTo>
                <a:lnTo>
                  <a:pt x="8920563" y="5444162"/>
                </a:lnTo>
                <a:lnTo>
                  <a:pt x="6620466" y="7744259"/>
                </a:lnTo>
                <a:lnTo>
                  <a:pt x="6480006" y="7795347"/>
                </a:lnTo>
                <a:cubicBezTo>
                  <a:pt x="5726471" y="8035167"/>
                  <a:pt x="4953020" y="8083925"/>
                  <a:pt x="4389696" y="7987178"/>
                </a:cubicBezTo>
                <a:cubicBezTo>
                  <a:pt x="4014146" y="7922680"/>
                  <a:pt x="3559510" y="7740111"/>
                  <a:pt x="3086984" y="7466023"/>
                </a:cubicBezTo>
                <a:lnTo>
                  <a:pt x="3024300" y="7426965"/>
                </a:lnTo>
                <a:lnTo>
                  <a:pt x="519567" y="4922232"/>
                </a:lnTo>
                <a:lnTo>
                  <a:pt x="419495" y="4733719"/>
                </a:lnTo>
                <a:cubicBezTo>
                  <a:pt x="181303" y="4258474"/>
                  <a:pt x="28977" y="3756361"/>
                  <a:pt x="3514" y="3245168"/>
                </a:cubicBezTo>
                <a:cubicBezTo>
                  <a:pt x="-112889" y="908287"/>
                  <a:pt x="2691131" y="-221884"/>
                  <a:pt x="4193329" y="36108"/>
                </a:cubicBezTo>
                <a:cubicBezTo>
                  <a:pt x="4662766" y="116730"/>
                  <a:pt x="5309837" y="354143"/>
                  <a:pt x="5977677" y="72290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3CC07D1-29E1-4AA8-B207-C6F2C0326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720" y="2349925"/>
            <a:ext cx="2441894" cy="2456442"/>
          </a:xfrm>
        </p:spPr>
        <p:txBody>
          <a:bodyPr rtlCol="0">
            <a:normAutofit/>
          </a:bodyPr>
          <a:lstStyle/>
          <a:p>
            <a:pPr algn="l"/>
            <a:r>
              <a:rPr lang="cs-CZ" sz="3200" dirty="0"/>
              <a:t>Noví </a:t>
            </a:r>
            <a:r>
              <a:rPr lang="cs-CZ" sz="3200" dirty="0" err="1"/>
              <a:t>bestselleristé</a:t>
            </a:r>
            <a:r>
              <a:rPr lang="cs-CZ" sz="3200" dirty="0"/>
              <a:t> po roce 2010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8D2DA24-C5D0-44B5-9011-43E7FEA59C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3846" y="620785"/>
            <a:ext cx="6283354" cy="6090408"/>
          </a:xfrm>
        </p:spPr>
        <p:txBody>
          <a:bodyPr numCol="1" spcCol="0" rtlCol="0">
            <a:normAutofit fontScale="92500"/>
          </a:bodyPr>
          <a:lstStyle/>
          <a:p>
            <a:pPr rtl="0"/>
            <a:r>
              <a:rPr lang="cs-CZ" dirty="0"/>
              <a:t>Vlastimil Vondruška</a:t>
            </a:r>
          </a:p>
          <a:p>
            <a:pPr rtl="0"/>
            <a:r>
              <a:rPr lang="cs-CZ" dirty="0"/>
              <a:t>(Přemyslovská epopej (4 díly, 2011–2013), Husitská epopej (7 dílů, 2014–2018), Letopisy královské komory (cyklus detektivních příběhů s písařem královské komory Jiřím Adamem z Dobronína, které se odehrávají ve druhé čtvrtině 16. století, dosud 20 svazků, 2006–2020)</a:t>
            </a:r>
          </a:p>
          <a:p>
            <a:pPr rtl="0"/>
            <a:r>
              <a:rPr lang="cs-CZ" dirty="0"/>
              <a:t>Evžen Boček</a:t>
            </a:r>
          </a:p>
          <a:p>
            <a:r>
              <a:rPr lang="cs-CZ" dirty="0"/>
              <a:t>(</a:t>
            </a:r>
            <a:r>
              <a:rPr lang="fi-FI" dirty="0"/>
              <a:t>Poslední aristokratka</a:t>
            </a:r>
            <a:r>
              <a:rPr lang="cs-CZ" dirty="0"/>
              <a:t>,</a:t>
            </a:r>
            <a:r>
              <a:rPr lang="fi-FI" dirty="0"/>
              <a:t>2012</a:t>
            </a:r>
            <a:r>
              <a:rPr lang="cs-CZ" dirty="0"/>
              <a:t>; </a:t>
            </a:r>
            <a:r>
              <a:rPr lang="fi-FI" dirty="0"/>
              <a:t>Aristokratka ve varu</a:t>
            </a:r>
            <a:r>
              <a:rPr lang="cs-CZ" dirty="0"/>
              <a:t>, </a:t>
            </a:r>
            <a:r>
              <a:rPr lang="fi-FI" dirty="0"/>
              <a:t>2013</a:t>
            </a:r>
            <a:r>
              <a:rPr lang="cs-CZ" dirty="0"/>
              <a:t> </a:t>
            </a:r>
            <a:r>
              <a:rPr lang="fi-FI" dirty="0"/>
              <a:t>Aristokratka na koni</a:t>
            </a:r>
            <a:r>
              <a:rPr lang="cs-CZ" dirty="0"/>
              <a:t>, </a:t>
            </a:r>
            <a:r>
              <a:rPr lang="fi-FI" dirty="0"/>
              <a:t>2016</a:t>
            </a:r>
            <a:r>
              <a:rPr lang="cs-CZ" dirty="0"/>
              <a:t>)</a:t>
            </a:r>
            <a:r>
              <a:rPr lang="fi-FI" dirty="0"/>
              <a:t> </a:t>
            </a:r>
            <a:endParaRPr lang="cs-CZ" dirty="0"/>
          </a:p>
          <a:p>
            <a:pPr rtl="0"/>
            <a:r>
              <a:rPr lang="cs-CZ" dirty="0"/>
              <a:t>Patrik Hartl</a:t>
            </a:r>
          </a:p>
          <a:p>
            <a:pPr rtl="0"/>
            <a:r>
              <a:rPr lang="cs-CZ" dirty="0"/>
              <a:t>(Prvok, </a:t>
            </a:r>
            <a:r>
              <a:rPr lang="cs-CZ" dirty="0" err="1"/>
              <a:t>Šampón,Tečka</a:t>
            </a:r>
            <a:r>
              <a:rPr lang="cs-CZ" dirty="0"/>
              <a:t> a Karel, 2012; Malý pražský </a:t>
            </a:r>
            <a:r>
              <a:rPr lang="cs-CZ" dirty="0" err="1"/>
              <a:t>erotikon</a:t>
            </a:r>
            <a:r>
              <a:rPr lang="cs-CZ" dirty="0"/>
              <a:t>, 2014; Okamžiky štěstí, 2016; Nejlepší víkend, 2018;15 roků lásky, 2021)</a:t>
            </a:r>
          </a:p>
          <a:p>
            <a:pPr rtl="0"/>
            <a:r>
              <a:rPr lang="cs-CZ" dirty="0"/>
              <a:t>Radka Třeštíková</a:t>
            </a:r>
          </a:p>
          <a:p>
            <a:pPr rtl="0"/>
            <a:r>
              <a:rPr lang="cs-CZ" dirty="0"/>
              <a:t>(</a:t>
            </a:r>
            <a:r>
              <a:rPr lang="pl-PL" dirty="0"/>
              <a:t>Dobře mi tak, 2014; To prší moře, 2015; </a:t>
            </a:r>
            <a:r>
              <a:rPr lang="nb-NO" dirty="0"/>
              <a:t>Bábovky, 2016</a:t>
            </a:r>
            <a:r>
              <a:rPr lang="cs-CZ" dirty="0"/>
              <a:t>; </a:t>
            </a:r>
            <a:r>
              <a:rPr lang="it-IT" dirty="0"/>
              <a:t>Osm, 2017</a:t>
            </a:r>
            <a:r>
              <a:rPr lang="cs-CZ" dirty="0"/>
              <a:t>; </a:t>
            </a:r>
            <a:r>
              <a:rPr lang="nb-NO" dirty="0"/>
              <a:t>Veselí, 2018</a:t>
            </a:r>
            <a:r>
              <a:rPr lang="cs-CZ" dirty="0"/>
              <a:t>; Foukneš do pěny, 2020)</a:t>
            </a:r>
          </a:p>
          <a:p>
            <a:pPr rtl="0"/>
            <a:endParaRPr lang="cs-CZ" dirty="0"/>
          </a:p>
          <a:p>
            <a:pPr rt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143299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00F9AA-A4C8-4A03-6B73-A1007F1AA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1273722"/>
          </a:xfrm>
        </p:spPr>
        <p:txBody>
          <a:bodyPr>
            <a:normAutofit fontScale="90000"/>
          </a:bodyPr>
          <a:lstStyle/>
          <a:p>
            <a:r>
              <a:rPr lang="cs-CZ" dirty="0"/>
              <a:t>Nový typ autorského obrazu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3845B96A-2D78-2420-F7AA-E45148E861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71528" y="231906"/>
            <a:ext cx="2381250" cy="35052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87321694-5B61-78C5-8A61-9086678F44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0543" y="634504"/>
            <a:ext cx="3268298" cy="264078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D722C229-EC8C-5711-8ED4-5A32708911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5307" y="3429000"/>
            <a:ext cx="2586693" cy="3188547"/>
          </a:xfrm>
          <a:prstGeom prst="rect">
            <a:avLst/>
          </a:prstGeom>
        </p:spPr>
      </p:pic>
      <p:pic>
        <p:nvPicPr>
          <p:cNvPr id="8" name="Obrázek 7" descr="Obsah obrázku text&#10;&#10;Popis byl vytvořen automaticky">
            <a:extLst>
              <a:ext uri="{FF2B5EF4-FFF2-40B4-BE49-F238E27FC236}">
                <a16:creationId xmlns:a16="http://schemas.microsoft.com/office/drawing/2014/main" id="{FF192BB1-A38A-1D5F-E230-43D8C654F0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2578" y="3623647"/>
            <a:ext cx="7032729" cy="299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1751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90F08744-9D7B-4693-B8D6-2A5210AE96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10" name="Ovál 32">
            <a:extLst>
              <a:ext uri="{FF2B5EF4-FFF2-40B4-BE49-F238E27FC236}">
                <a16:creationId xmlns:a16="http://schemas.microsoft.com/office/drawing/2014/main" id="{5B2E630F-F386-44FA-B1A1-C10A9BF43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336127">
            <a:off x="296272" y="1026251"/>
            <a:ext cx="7298578" cy="5088488"/>
          </a:xfrm>
          <a:custGeom>
            <a:avLst/>
            <a:gdLst>
              <a:gd name="connsiteX0" fmla="*/ 0 w 6428838"/>
              <a:gd name="connsiteY0" fmla="*/ 2579031 h 5158062"/>
              <a:gd name="connsiteX1" fmla="*/ 3214419 w 6428838"/>
              <a:gd name="connsiteY1" fmla="*/ 0 h 5158062"/>
              <a:gd name="connsiteX2" fmla="*/ 6428838 w 6428838"/>
              <a:gd name="connsiteY2" fmla="*/ 2579031 h 5158062"/>
              <a:gd name="connsiteX3" fmla="*/ 3214419 w 6428838"/>
              <a:gd name="connsiteY3" fmla="*/ 5158062 h 5158062"/>
              <a:gd name="connsiteX4" fmla="*/ 0 w 6428838"/>
              <a:gd name="connsiteY4" fmla="*/ 2579031 h 5158062"/>
              <a:gd name="connsiteX0" fmla="*/ 3321 w 6432159"/>
              <a:gd name="connsiteY0" fmla="*/ 2647125 h 5226156"/>
              <a:gd name="connsiteX1" fmla="*/ 2789723 w 6432159"/>
              <a:gd name="connsiteY1" fmla="*/ 0 h 5226156"/>
              <a:gd name="connsiteX2" fmla="*/ 6432159 w 6432159"/>
              <a:gd name="connsiteY2" fmla="*/ 2647125 h 5226156"/>
              <a:gd name="connsiteX3" fmla="*/ 3217740 w 6432159"/>
              <a:gd name="connsiteY3" fmla="*/ 5226156 h 5226156"/>
              <a:gd name="connsiteX4" fmla="*/ 3321 w 6432159"/>
              <a:gd name="connsiteY4" fmla="*/ 2647125 h 5226156"/>
              <a:gd name="connsiteX0" fmla="*/ 1953 w 6566979"/>
              <a:gd name="connsiteY0" fmla="*/ 2695803 h 5226224"/>
              <a:gd name="connsiteX1" fmla="*/ 2924543 w 6566979"/>
              <a:gd name="connsiteY1" fmla="*/ 39 h 5226224"/>
              <a:gd name="connsiteX2" fmla="*/ 6566979 w 6566979"/>
              <a:gd name="connsiteY2" fmla="*/ 2647164 h 5226224"/>
              <a:gd name="connsiteX3" fmla="*/ 3352560 w 6566979"/>
              <a:gd name="connsiteY3" fmla="*/ 5226195 h 5226224"/>
              <a:gd name="connsiteX4" fmla="*/ 1953 w 6566979"/>
              <a:gd name="connsiteY4" fmla="*/ 2695803 h 5226224"/>
              <a:gd name="connsiteX0" fmla="*/ 8982 w 6574008"/>
              <a:gd name="connsiteY0" fmla="*/ 2695803 h 5226313"/>
              <a:gd name="connsiteX1" fmla="*/ 2931572 w 6574008"/>
              <a:gd name="connsiteY1" fmla="*/ 39 h 5226313"/>
              <a:gd name="connsiteX2" fmla="*/ 6574008 w 6574008"/>
              <a:gd name="connsiteY2" fmla="*/ 2647164 h 5226313"/>
              <a:gd name="connsiteX3" fmla="*/ 3359589 w 6574008"/>
              <a:gd name="connsiteY3" fmla="*/ 5226195 h 5226313"/>
              <a:gd name="connsiteX4" fmla="*/ 8982 w 6574008"/>
              <a:gd name="connsiteY4" fmla="*/ 2695803 h 5226313"/>
              <a:gd name="connsiteX0" fmla="*/ 11929 w 6576955"/>
              <a:gd name="connsiteY0" fmla="*/ 2695953 h 5226463"/>
              <a:gd name="connsiteX1" fmla="*/ 2934519 w 6576955"/>
              <a:gd name="connsiteY1" fmla="*/ 189 h 5226463"/>
              <a:gd name="connsiteX2" fmla="*/ 6576955 w 6576955"/>
              <a:gd name="connsiteY2" fmla="*/ 2647314 h 5226463"/>
              <a:gd name="connsiteX3" fmla="*/ 3362536 w 6576955"/>
              <a:gd name="connsiteY3" fmla="*/ 5226345 h 5226463"/>
              <a:gd name="connsiteX4" fmla="*/ 11929 w 6576955"/>
              <a:gd name="connsiteY4" fmla="*/ 2695953 h 5226463"/>
              <a:gd name="connsiteX0" fmla="*/ 9262 w 6963394"/>
              <a:gd name="connsiteY0" fmla="*/ 2705797 h 5247356"/>
              <a:gd name="connsiteX1" fmla="*/ 2931852 w 6963394"/>
              <a:gd name="connsiteY1" fmla="*/ 10033 h 5247356"/>
              <a:gd name="connsiteX2" fmla="*/ 6963394 w 6963394"/>
              <a:gd name="connsiteY2" fmla="*/ 3318639 h 5247356"/>
              <a:gd name="connsiteX3" fmla="*/ 3359869 w 6963394"/>
              <a:gd name="connsiteY3" fmla="*/ 5236189 h 5247356"/>
              <a:gd name="connsiteX4" fmla="*/ 9262 w 6963394"/>
              <a:gd name="connsiteY4" fmla="*/ 2705797 h 5247356"/>
              <a:gd name="connsiteX0" fmla="*/ 9262 w 6963394"/>
              <a:gd name="connsiteY0" fmla="*/ 2705797 h 5247356"/>
              <a:gd name="connsiteX1" fmla="*/ 2931852 w 6963394"/>
              <a:gd name="connsiteY1" fmla="*/ 10033 h 5247356"/>
              <a:gd name="connsiteX2" fmla="*/ 6963394 w 6963394"/>
              <a:gd name="connsiteY2" fmla="*/ 3318639 h 5247356"/>
              <a:gd name="connsiteX3" fmla="*/ 3359869 w 6963394"/>
              <a:gd name="connsiteY3" fmla="*/ 5236189 h 5247356"/>
              <a:gd name="connsiteX4" fmla="*/ 9262 w 6963394"/>
              <a:gd name="connsiteY4" fmla="*/ 2705797 h 5247356"/>
              <a:gd name="connsiteX0" fmla="*/ 9262 w 6963394"/>
              <a:gd name="connsiteY0" fmla="*/ 2705797 h 5292159"/>
              <a:gd name="connsiteX1" fmla="*/ 2931852 w 6963394"/>
              <a:gd name="connsiteY1" fmla="*/ 10033 h 5292159"/>
              <a:gd name="connsiteX2" fmla="*/ 6963394 w 6963394"/>
              <a:gd name="connsiteY2" fmla="*/ 3318639 h 5292159"/>
              <a:gd name="connsiteX3" fmla="*/ 3359869 w 6963394"/>
              <a:gd name="connsiteY3" fmla="*/ 5236189 h 5292159"/>
              <a:gd name="connsiteX4" fmla="*/ 9262 w 6963394"/>
              <a:gd name="connsiteY4" fmla="*/ 2705797 h 5292159"/>
              <a:gd name="connsiteX0" fmla="*/ 9262 w 6963394"/>
              <a:gd name="connsiteY0" fmla="*/ 2705797 h 5259961"/>
              <a:gd name="connsiteX1" fmla="*/ 2931852 w 6963394"/>
              <a:gd name="connsiteY1" fmla="*/ 10033 h 5259961"/>
              <a:gd name="connsiteX2" fmla="*/ 6963394 w 6963394"/>
              <a:gd name="connsiteY2" fmla="*/ 3318639 h 5259961"/>
              <a:gd name="connsiteX3" fmla="*/ 3359869 w 6963394"/>
              <a:gd name="connsiteY3" fmla="*/ 5236189 h 5259961"/>
              <a:gd name="connsiteX4" fmla="*/ 9262 w 6963394"/>
              <a:gd name="connsiteY4" fmla="*/ 2705797 h 5259961"/>
              <a:gd name="connsiteX0" fmla="*/ 9557 w 7352795"/>
              <a:gd name="connsiteY0" fmla="*/ 2707501 h 5252013"/>
              <a:gd name="connsiteX1" fmla="*/ 2932147 w 7352795"/>
              <a:gd name="connsiteY1" fmla="*/ 11737 h 5252013"/>
              <a:gd name="connsiteX2" fmla="*/ 7352795 w 7352795"/>
              <a:gd name="connsiteY2" fmla="*/ 3378709 h 5252013"/>
              <a:gd name="connsiteX3" fmla="*/ 3360164 w 7352795"/>
              <a:gd name="connsiteY3" fmla="*/ 5237893 h 5252013"/>
              <a:gd name="connsiteX4" fmla="*/ 9557 w 7352795"/>
              <a:gd name="connsiteY4" fmla="*/ 2707501 h 5252013"/>
              <a:gd name="connsiteX0" fmla="*/ 8078 w 7789061"/>
              <a:gd name="connsiteY0" fmla="*/ 2744796 h 5249051"/>
              <a:gd name="connsiteX1" fmla="*/ 3368413 w 7789061"/>
              <a:gd name="connsiteY1" fmla="*/ 10121 h 5249051"/>
              <a:gd name="connsiteX2" fmla="*/ 7789061 w 7789061"/>
              <a:gd name="connsiteY2" fmla="*/ 3377093 h 5249051"/>
              <a:gd name="connsiteX3" fmla="*/ 3796430 w 7789061"/>
              <a:gd name="connsiteY3" fmla="*/ 5236277 h 5249051"/>
              <a:gd name="connsiteX4" fmla="*/ 8078 w 7789061"/>
              <a:gd name="connsiteY4" fmla="*/ 2744796 h 5249051"/>
              <a:gd name="connsiteX0" fmla="*/ 8078 w 7789061"/>
              <a:gd name="connsiteY0" fmla="*/ 2744796 h 5271741"/>
              <a:gd name="connsiteX1" fmla="*/ 3368413 w 7789061"/>
              <a:gd name="connsiteY1" fmla="*/ 10121 h 5271741"/>
              <a:gd name="connsiteX2" fmla="*/ 7789061 w 7789061"/>
              <a:gd name="connsiteY2" fmla="*/ 3377093 h 5271741"/>
              <a:gd name="connsiteX3" fmla="*/ 3796430 w 7789061"/>
              <a:gd name="connsiteY3" fmla="*/ 5236277 h 5271741"/>
              <a:gd name="connsiteX4" fmla="*/ 8078 w 7789061"/>
              <a:gd name="connsiteY4" fmla="*/ 2744796 h 5271741"/>
              <a:gd name="connsiteX0" fmla="*/ 1055 w 7782038"/>
              <a:gd name="connsiteY0" fmla="*/ 2738806 h 5438018"/>
              <a:gd name="connsiteX1" fmla="*/ 3361390 w 7782038"/>
              <a:gd name="connsiteY1" fmla="*/ 4131 h 5438018"/>
              <a:gd name="connsiteX2" fmla="*/ 7782038 w 7782038"/>
              <a:gd name="connsiteY2" fmla="*/ 3371103 h 5438018"/>
              <a:gd name="connsiteX3" fmla="*/ 3692130 w 7782038"/>
              <a:gd name="connsiteY3" fmla="*/ 5415113 h 5438018"/>
              <a:gd name="connsiteX4" fmla="*/ 1055 w 7782038"/>
              <a:gd name="connsiteY4" fmla="*/ 2738806 h 5438018"/>
              <a:gd name="connsiteX0" fmla="*/ 28883 w 7809866"/>
              <a:gd name="connsiteY0" fmla="*/ 2742147 h 5441359"/>
              <a:gd name="connsiteX1" fmla="*/ 3389218 w 7809866"/>
              <a:gd name="connsiteY1" fmla="*/ 7472 h 5441359"/>
              <a:gd name="connsiteX2" fmla="*/ 7809866 w 7809866"/>
              <a:gd name="connsiteY2" fmla="*/ 3374444 h 5441359"/>
              <a:gd name="connsiteX3" fmla="*/ 3719958 w 7809866"/>
              <a:gd name="connsiteY3" fmla="*/ 5418454 h 5441359"/>
              <a:gd name="connsiteX4" fmla="*/ 28883 w 7809866"/>
              <a:gd name="connsiteY4" fmla="*/ 2742147 h 5441359"/>
              <a:gd name="connsiteX0" fmla="*/ 36549 w 7817532"/>
              <a:gd name="connsiteY0" fmla="*/ 2751085 h 5450297"/>
              <a:gd name="connsiteX1" fmla="*/ 3396884 w 7817532"/>
              <a:gd name="connsiteY1" fmla="*/ 16410 h 5450297"/>
              <a:gd name="connsiteX2" fmla="*/ 7817532 w 7817532"/>
              <a:gd name="connsiteY2" fmla="*/ 3383382 h 5450297"/>
              <a:gd name="connsiteX3" fmla="*/ 3727624 w 7817532"/>
              <a:gd name="connsiteY3" fmla="*/ 5427392 h 5450297"/>
              <a:gd name="connsiteX4" fmla="*/ 36549 w 7817532"/>
              <a:gd name="connsiteY4" fmla="*/ 2751085 h 5450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17532" h="5450297">
                <a:moveTo>
                  <a:pt x="36549" y="2751085"/>
                </a:moveTo>
                <a:cubicBezTo>
                  <a:pt x="-281221" y="925127"/>
                  <a:pt x="1526121" y="-147339"/>
                  <a:pt x="3396884" y="16410"/>
                </a:cubicBezTo>
                <a:cubicBezTo>
                  <a:pt x="5267647" y="180159"/>
                  <a:pt x="7817532" y="1453184"/>
                  <a:pt x="7817532" y="3383382"/>
                </a:cubicBezTo>
                <a:cubicBezTo>
                  <a:pt x="7700800" y="5342763"/>
                  <a:pt x="5024455" y="5532775"/>
                  <a:pt x="3727624" y="5427392"/>
                </a:cubicBezTo>
                <a:cubicBezTo>
                  <a:pt x="2430794" y="5322009"/>
                  <a:pt x="354319" y="4577043"/>
                  <a:pt x="36549" y="27510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 useBgFill="1">
        <p:nvSpPr>
          <p:cNvPr id="12" name="Volný tvar: Obrazec 11">
            <a:extLst>
              <a:ext uri="{FF2B5EF4-FFF2-40B4-BE49-F238E27FC236}">
                <a16:creationId xmlns:a16="http://schemas.microsoft.com/office/drawing/2014/main" id="{73567C09-8B4D-49A6-A711-C44C5807D8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3554541" y="-619573"/>
            <a:ext cx="9016699" cy="8033868"/>
          </a:xfrm>
          <a:custGeom>
            <a:avLst/>
            <a:gdLst>
              <a:gd name="connsiteX0" fmla="*/ 6078066 w 9016699"/>
              <a:gd name="connsiteY0" fmla="*/ 782055 h 8033868"/>
              <a:gd name="connsiteX1" fmla="*/ 8705208 w 9016699"/>
              <a:gd name="connsiteY1" fmla="*/ 3409197 h 8033868"/>
              <a:gd name="connsiteX2" fmla="*/ 8793057 w 9016699"/>
              <a:gd name="connsiteY2" fmla="*/ 3617452 h 8033868"/>
              <a:gd name="connsiteX3" fmla="*/ 9016699 w 9016699"/>
              <a:gd name="connsiteY3" fmla="*/ 4793120 h 8033868"/>
              <a:gd name="connsiteX4" fmla="*/ 8960084 w 9016699"/>
              <a:gd name="connsiteY4" fmla="*/ 5272709 h 8033868"/>
              <a:gd name="connsiteX5" fmla="*/ 8920563 w 9016699"/>
              <a:gd name="connsiteY5" fmla="*/ 5444162 h 8033868"/>
              <a:gd name="connsiteX6" fmla="*/ 6620466 w 9016699"/>
              <a:gd name="connsiteY6" fmla="*/ 7744259 h 8033868"/>
              <a:gd name="connsiteX7" fmla="*/ 6480006 w 9016699"/>
              <a:gd name="connsiteY7" fmla="*/ 7795347 h 8033868"/>
              <a:gd name="connsiteX8" fmla="*/ 4389696 w 9016699"/>
              <a:gd name="connsiteY8" fmla="*/ 7987178 h 8033868"/>
              <a:gd name="connsiteX9" fmla="*/ 3086984 w 9016699"/>
              <a:gd name="connsiteY9" fmla="*/ 7466023 h 8033868"/>
              <a:gd name="connsiteX10" fmla="*/ 3024300 w 9016699"/>
              <a:gd name="connsiteY10" fmla="*/ 7426965 h 8033868"/>
              <a:gd name="connsiteX11" fmla="*/ 519567 w 9016699"/>
              <a:gd name="connsiteY11" fmla="*/ 4922232 h 8033868"/>
              <a:gd name="connsiteX12" fmla="*/ 419495 w 9016699"/>
              <a:gd name="connsiteY12" fmla="*/ 4733719 h 8033868"/>
              <a:gd name="connsiteX13" fmla="*/ 3514 w 9016699"/>
              <a:gd name="connsiteY13" fmla="*/ 3245168 h 8033868"/>
              <a:gd name="connsiteX14" fmla="*/ 4193329 w 9016699"/>
              <a:gd name="connsiteY14" fmla="*/ 36108 h 8033868"/>
              <a:gd name="connsiteX15" fmla="*/ 5977677 w 9016699"/>
              <a:gd name="connsiteY15" fmla="*/ 722908 h 8033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016699" h="8033868">
                <a:moveTo>
                  <a:pt x="6078066" y="782055"/>
                </a:moveTo>
                <a:lnTo>
                  <a:pt x="8705208" y="3409197"/>
                </a:lnTo>
                <a:lnTo>
                  <a:pt x="8793057" y="3617452"/>
                </a:lnTo>
                <a:cubicBezTo>
                  <a:pt x="8935615" y="3988374"/>
                  <a:pt x="9016699" y="4381324"/>
                  <a:pt x="9016699" y="4793120"/>
                </a:cubicBezTo>
                <a:cubicBezTo>
                  <a:pt x="9008675" y="4960329"/>
                  <a:pt x="8989449" y="5120121"/>
                  <a:pt x="8960084" y="5272709"/>
                </a:cubicBezTo>
                <a:lnTo>
                  <a:pt x="8920563" y="5444162"/>
                </a:lnTo>
                <a:lnTo>
                  <a:pt x="6620466" y="7744259"/>
                </a:lnTo>
                <a:lnTo>
                  <a:pt x="6480006" y="7795347"/>
                </a:lnTo>
                <a:cubicBezTo>
                  <a:pt x="5726471" y="8035167"/>
                  <a:pt x="4953020" y="8083925"/>
                  <a:pt x="4389696" y="7987178"/>
                </a:cubicBezTo>
                <a:cubicBezTo>
                  <a:pt x="4014146" y="7922680"/>
                  <a:pt x="3559510" y="7740111"/>
                  <a:pt x="3086984" y="7466023"/>
                </a:cubicBezTo>
                <a:lnTo>
                  <a:pt x="3024300" y="7426965"/>
                </a:lnTo>
                <a:lnTo>
                  <a:pt x="519567" y="4922232"/>
                </a:lnTo>
                <a:lnTo>
                  <a:pt x="419495" y="4733719"/>
                </a:lnTo>
                <a:cubicBezTo>
                  <a:pt x="181303" y="4258474"/>
                  <a:pt x="28977" y="3756361"/>
                  <a:pt x="3514" y="3245168"/>
                </a:cubicBezTo>
                <a:cubicBezTo>
                  <a:pt x="-112889" y="908287"/>
                  <a:pt x="2691131" y="-221884"/>
                  <a:pt x="4193329" y="36108"/>
                </a:cubicBezTo>
                <a:cubicBezTo>
                  <a:pt x="4662766" y="116730"/>
                  <a:pt x="5309837" y="354143"/>
                  <a:pt x="5977677" y="72290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3CC07D1-29E1-4AA8-B207-C6F2C0326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720" y="2349925"/>
            <a:ext cx="2441894" cy="2456442"/>
          </a:xfrm>
        </p:spPr>
        <p:txBody>
          <a:bodyPr rtlCol="0">
            <a:normAutofit/>
          </a:bodyPr>
          <a:lstStyle/>
          <a:p>
            <a:pPr algn="l"/>
            <a:r>
              <a:rPr lang="cs-CZ" sz="3200" dirty="0"/>
              <a:t>2012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8D2DA24-C5D0-44B5-9011-43E7FEA59C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6319" y="1111249"/>
            <a:ext cx="6554001" cy="4635503"/>
          </a:xfrm>
        </p:spPr>
        <p:txBody>
          <a:bodyPr rtlCol="0">
            <a:normAutofit/>
          </a:bodyPr>
          <a:lstStyle/>
          <a:p>
            <a:pPr rtl="0"/>
            <a:r>
              <a:rPr lang="cs-CZ" dirty="0"/>
              <a:t>Kateřina Tučková: </a:t>
            </a:r>
            <a:r>
              <a:rPr lang="cs-CZ" dirty="0" err="1"/>
              <a:t>Žítkovské</a:t>
            </a:r>
            <a:r>
              <a:rPr lang="cs-CZ" dirty="0"/>
              <a:t> bohyně</a:t>
            </a:r>
          </a:p>
          <a:p>
            <a:pPr rtl="0"/>
            <a:r>
              <a:rPr lang="cs-CZ" dirty="0"/>
              <a:t>(2012: 1. vydání: pevná vazba, 60 000 výtisků;</a:t>
            </a:r>
          </a:p>
          <a:p>
            <a:pPr rtl="0"/>
            <a:r>
              <a:rPr lang="cs-CZ" dirty="0"/>
              <a:t>2013: 2. vydání: paperback, 22 000 výtisků;</a:t>
            </a:r>
          </a:p>
          <a:p>
            <a:pPr rtl="0"/>
            <a:r>
              <a:rPr lang="cs-CZ" dirty="0"/>
              <a:t>Na konci roku 2014 už náklad překročil 100 000 výtisků a kniha se dál dobře prodávala.)</a:t>
            </a:r>
          </a:p>
        </p:txBody>
      </p:sp>
    </p:spTree>
    <p:extLst>
      <p:ext uri="{BB962C8B-B14F-4D97-AF65-F5344CB8AC3E}">
        <p14:creationId xmlns:p14="http://schemas.microsoft.com/office/powerpoint/2010/main" val="22547969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90F08744-9D7B-4693-B8D6-2A5210AE96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10" name="Ovál 32">
            <a:extLst>
              <a:ext uri="{FF2B5EF4-FFF2-40B4-BE49-F238E27FC236}">
                <a16:creationId xmlns:a16="http://schemas.microsoft.com/office/drawing/2014/main" id="{5B2E630F-F386-44FA-B1A1-C10A9BF43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336127">
            <a:off x="296272" y="1026251"/>
            <a:ext cx="7298578" cy="5088488"/>
          </a:xfrm>
          <a:custGeom>
            <a:avLst/>
            <a:gdLst>
              <a:gd name="connsiteX0" fmla="*/ 0 w 6428838"/>
              <a:gd name="connsiteY0" fmla="*/ 2579031 h 5158062"/>
              <a:gd name="connsiteX1" fmla="*/ 3214419 w 6428838"/>
              <a:gd name="connsiteY1" fmla="*/ 0 h 5158062"/>
              <a:gd name="connsiteX2" fmla="*/ 6428838 w 6428838"/>
              <a:gd name="connsiteY2" fmla="*/ 2579031 h 5158062"/>
              <a:gd name="connsiteX3" fmla="*/ 3214419 w 6428838"/>
              <a:gd name="connsiteY3" fmla="*/ 5158062 h 5158062"/>
              <a:gd name="connsiteX4" fmla="*/ 0 w 6428838"/>
              <a:gd name="connsiteY4" fmla="*/ 2579031 h 5158062"/>
              <a:gd name="connsiteX0" fmla="*/ 3321 w 6432159"/>
              <a:gd name="connsiteY0" fmla="*/ 2647125 h 5226156"/>
              <a:gd name="connsiteX1" fmla="*/ 2789723 w 6432159"/>
              <a:gd name="connsiteY1" fmla="*/ 0 h 5226156"/>
              <a:gd name="connsiteX2" fmla="*/ 6432159 w 6432159"/>
              <a:gd name="connsiteY2" fmla="*/ 2647125 h 5226156"/>
              <a:gd name="connsiteX3" fmla="*/ 3217740 w 6432159"/>
              <a:gd name="connsiteY3" fmla="*/ 5226156 h 5226156"/>
              <a:gd name="connsiteX4" fmla="*/ 3321 w 6432159"/>
              <a:gd name="connsiteY4" fmla="*/ 2647125 h 5226156"/>
              <a:gd name="connsiteX0" fmla="*/ 1953 w 6566979"/>
              <a:gd name="connsiteY0" fmla="*/ 2695803 h 5226224"/>
              <a:gd name="connsiteX1" fmla="*/ 2924543 w 6566979"/>
              <a:gd name="connsiteY1" fmla="*/ 39 h 5226224"/>
              <a:gd name="connsiteX2" fmla="*/ 6566979 w 6566979"/>
              <a:gd name="connsiteY2" fmla="*/ 2647164 h 5226224"/>
              <a:gd name="connsiteX3" fmla="*/ 3352560 w 6566979"/>
              <a:gd name="connsiteY3" fmla="*/ 5226195 h 5226224"/>
              <a:gd name="connsiteX4" fmla="*/ 1953 w 6566979"/>
              <a:gd name="connsiteY4" fmla="*/ 2695803 h 5226224"/>
              <a:gd name="connsiteX0" fmla="*/ 8982 w 6574008"/>
              <a:gd name="connsiteY0" fmla="*/ 2695803 h 5226313"/>
              <a:gd name="connsiteX1" fmla="*/ 2931572 w 6574008"/>
              <a:gd name="connsiteY1" fmla="*/ 39 h 5226313"/>
              <a:gd name="connsiteX2" fmla="*/ 6574008 w 6574008"/>
              <a:gd name="connsiteY2" fmla="*/ 2647164 h 5226313"/>
              <a:gd name="connsiteX3" fmla="*/ 3359589 w 6574008"/>
              <a:gd name="connsiteY3" fmla="*/ 5226195 h 5226313"/>
              <a:gd name="connsiteX4" fmla="*/ 8982 w 6574008"/>
              <a:gd name="connsiteY4" fmla="*/ 2695803 h 5226313"/>
              <a:gd name="connsiteX0" fmla="*/ 11929 w 6576955"/>
              <a:gd name="connsiteY0" fmla="*/ 2695953 h 5226463"/>
              <a:gd name="connsiteX1" fmla="*/ 2934519 w 6576955"/>
              <a:gd name="connsiteY1" fmla="*/ 189 h 5226463"/>
              <a:gd name="connsiteX2" fmla="*/ 6576955 w 6576955"/>
              <a:gd name="connsiteY2" fmla="*/ 2647314 h 5226463"/>
              <a:gd name="connsiteX3" fmla="*/ 3362536 w 6576955"/>
              <a:gd name="connsiteY3" fmla="*/ 5226345 h 5226463"/>
              <a:gd name="connsiteX4" fmla="*/ 11929 w 6576955"/>
              <a:gd name="connsiteY4" fmla="*/ 2695953 h 5226463"/>
              <a:gd name="connsiteX0" fmla="*/ 9262 w 6963394"/>
              <a:gd name="connsiteY0" fmla="*/ 2705797 h 5247356"/>
              <a:gd name="connsiteX1" fmla="*/ 2931852 w 6963394"/>
              <a:gd name="connsiteY1" fmla="*/ 10033 h 5247356"/>
              <a:gd name="connsiteX2" fmla="*/ 6963394 w 6963394"/>
              <a:gd name="connsiteY2" fmla="*/ 3318639 h 5247356"/>
              <a:gd name="connsiteX3" fmla="*/ 3359869 w 6963394"/>
              <a:gd name="connsiteY3" fmla="*/ 5236189 h 5247356"/>
              <a:gd name="connsiteX4" fmla="*/ 9262 w 6963394"/>
              <a:gd name="connsiteY4" fmla="*/ 2705797 h 5247356"/>
              <a:gd name="connsiteX0" fmla="*/ 9262 w 6963394"/>
              <a:gd name="connsiteY0" fmla="*/ 2705797 h 5247356"/>
              <a:gd name="connsiteX1" fmla="*/ 2931852 w 6963394"/>
              <a:gd name="connsiteY1" fmla="*/ 10033 h 5247356"/>
              <a:gd name="connsiteX2" fmla="*/ 6963394 w 6963394"/>
              <a:gd name="connsiteY2" fmla="*/ 3318639 h 5247356"/>
              <a:gd name="connsiteX3" fmla="*/ 3359869 w 6963394"/>
              <a:gd name="connsiteY3" fmla="*/ 5236189 h 5247356"/>
              <a:gd name="connsiteX4" fmla="*/ 9262 w 6963394"/>
              <a:gd name="connsiteY4" fmla="*/ 2705797 h 5247356"/>
              <a:gd name="connsiteX0" fmla="*/ 9262 w 6963394"/>
              <a:gd name="connsiteY0" fmla="*/ 2705797 h 5292159"/>
              <a:gd name="connsiteX1" fmla="*/ 2931852 w 6963394"/>
              <a:gd name="connsiteY1" fmla="*/ 10033 h 5292159"/>
              <a:gd name="connsiteX2" fmla="*/ 6963394 w 6963394"/>
              <a:gd name="connsiteY2" fmla="*/ 3318639 h 5292159"/>
              <a:gd name="connsiteX3" fmla="*/ 3359869 w 6963394"/>
              <a:gd name="connsiteY3" fmla="*/ 5236189 h 5292159"/>
              <a:gd name="connsiteX4" fmla="*/ 9262 w 6963394"/>
              <a:gd name="connsiteY4" fmla="*/ 2705797 h 5292159"/>
              <a:gd name="connsiteX0" fmla="*/ 9262 w 6963394"/>
              <a:gd name="connsiteY0" fmla="*/ 2705797 h 5259961"/>
              <a:gd name="connsiteX1" fmla="*/ 2931852 w 6963394"/>
              <a:gd name="connsiteY1" fmla="*/ 10033 h 5259961"/>
              <a:gd name="connsiteX2" fmla="*/ 6963394 w 6963394"/>
              <a:gd name="connsiteY2" fmla="*/ 3318639 h 5259961"/>
              <a:gd name="connsiteX3" fmla="*/ 3359869 w 6963394"/>
              <a:gd name="connsiteY3" fmla="*/ 5236189 h 5259961"/>
              <a:gd name="connsiteX4" fmla="*/ 9262 w 6963394"/>
              <a:gd name="connsiteY4" fmla="*/ 2705797 h 5259961"/>
              <a:gd name="connsiteX0" fmla="*/ 9557 w 7352795"/>
              <a:gd name="connsiteY0" fmla="*/ 2707501 h 5252013"/>
              <a:gd name="connsiteX1" fmla="*/ 2932147 w 7352795"/>
              <a:gd name="connsiteY1" fmla="*/ 11737 h 5252013"/>
              <a:gd name="connsiteX2" fmla="*/ 7352795 w 7352795"/>
              <a:gd name="connsiteY2" fmla="*/ 3378709 h 5252013"/>
              <a:gd name="connsiteX3" fmla="*/ 3360164 w 7352795"/>
              <a:gd name="connsiteY3" fmla="*/ 5237893 h 5252013"/>
              <a:gd name="connsiteX4" fmla="*/ 9557 w 7352795"/>
              <a:gd name="connsiteY4" fmla="*/ 2707501 h 5252013"/>
              <a:gd name="connsiteX0" fmla="*/ 8078 w 7789061"/>
              <a:gd name="connsiteY0" fmla="*/ 2744796 h 5249051"/>
              <a:gd name="connsiteX1" fmla="*/ 3368413 w 7789061"/>
              <a:gd name="connsiteY1" fmla="*/ 10121 h 5249051"/>
              <a:gd name="connsiteX2" fmla="*/ 7789061 w 7789061"/>
              <a:gd name="connsiteY2" fmla="*/ 3377093 h 5249051"/>
              <a:gd name="connsiteX3" fmla="*/ 3796430 w 7789061"/>
              <a:gd name="connsiteY3" fmla="*/ 5236277 h 5249051"/>
              <a:gd name="connsiteX4" fmla="*/ 8078 w 7789061"/>
              <a:gd name="connsiteY4" fmla="*/ 2744796 h 5249051"/>
              <a:gd name="connsiteX0" fmla="*/ 8078 w 7789061"/>
              <a:gd name="connsiteY0" fmla="*/ 2744796 h 5271741"/>
              <a:gd name="connsiteX1" fmla="*/ 3368413 w 7789061"/>
              <a:gd name="connsiteY1" fmla="*/ 10121 h 5271741"/>
              <a:gd name="connsiteX2" fmla="*/ 7789061 w 7789061"/>
              <a:gd name="connsiteY2" fmla="*/ 3377093 h 5271741"/>
              <a:gd name="connsiteX3" fmla="*/ 3796430 w 7789061"/>
              <a:gd name="connsiteY3" fmla="*/ 5236277 h 5271741"/>
              <a:gd name="connsiteX4" fmla="*/ 8078 w 7789061"/>
              <a:gd name="connsiteY4" fmla="*/ 2744796 h 5271741"/>
              <a:gd name="connsiteX0" fmla="*/ 1055 w 7782038"/>
              <a:gd name="connsiteY0" fmla="*/ 2738806 h 5438018"/>
              <a:gd name="connsiteX1" fmla="*/ 3361390 w 7782038"/>
              <a:gd name="connsiteY1" fmla="*/ 4131 h 5438018"/>
              <a:gd name="connsiteX2" fmla="*/ 7782038 w 7782038"/>
              <a:gd name="connsiteY2" fmla="*/ 3371103 h 5438018"/>
              <a:gd name="connsiteX3" fmla="*/ 3692130 w 7782038"/>
              <a:gd name="connsiteY3" fmla="*/ 5415113 h 5438018"/>
              <a:gd name="connsiteX4" fmla="*/ 1055 w 7782038"/>
              <a:gd name="connsiteY4" fmla="*/ 2738806 h 5438018"/>
              <a:gd name="connsiteX0" fmla="*/ 28883 w 7809866"/>
              <a:gd name="connsiteY0" fmla="*/ 2742147 h 5441359"/>
              <a:gd name="connsiteX1" fmla="*/ 3389218 w 7809866"/>
              <a:gd name="connsiteY1" fmla="*/ 7472 h 5441359"/>
              <a:gd name="connsiteX2" fmla="*/ 7809866 w 7809866"/>
              <a:gd name="connsiteY2" fmla="*/ 3374444 h 5441359"/>
              <a:gd name="connsiteX3" fmla="*/ 3719958 w 7809866"/>
              <a:gd name="connsiteY3" fmla="*/ 5418454 h 5441359"/>
              <a:gd name="connsiteX4" fmla="*/ 28883 w 7809866"/>
              <a:gd name="connsiteY4" fmla="*/ 2742147 h 5441359"/>
              <a:gd name="connsiteX0" fmla="*/ 36549 w 7817532"/>
              <a:gd name="connsiteY0" fmla="*/ 2751085 h 5450297"/>
              <a:gd name="connsiteX1" fmla="*/ 3396884 w 7817532"/>
              <a:gd name="connsiteY1" fmla="*/ 16410 h 5450297"/>
              <a:gd name="connsiteX2" fmla="*/ 7817532 w 7817532"/>
              <a:gd name="connsiteY2" fmla="*/ 3383382 h 5450297"/>
              <a:gd name="connsiteX3" fmla="*/ 3727624 w 7817532"/>
              <a:gd name="connsiteY3" fmla="*/ 5427392 h 5450297"/>
              <a:gd name="connsiteX4" fmla="*/ 36549 w 7817532"/>
              <a:gd name="connsiteY4" fmla="*/ 2751085 h 5450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17532" h="5450297">
                <a:moveTo>
                  <a:pt x="36549" y="2751085"/>
                </a:moveTo>
                <a:cubicBezTo>
                  <a:pt x="-281221" y="925127"/>
                  <a:pt x="1526121" y="-147339"/>
                  <a:pt x="3396884" y="16410"/>
                </a:cubicBezTo>
                <a:cubicBezTo>
                  <a:pt x="5267647" y="180159"/>
                  <a:pt x="7817532" y="1453184"/>
                  <a:pt x="7817532" y="3383382"/>
                </a:cubicBezTo>
                <a:cubicBezTo>
                  <a:pt x="7700800" y="5342763"/>
                  <a:pt x="5024455" y="5532775"/>
                  <a:pt x="3727624" y="5427392"/>
                </a:cubicBezTo>
                <a:cubicBezTo>
                  <a:pt x="2430794" y="5322009"/>
                  <a:pt x="354319" y="4577043"/>
                  <a:pt x="36549" y="27510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 useBgFill="1">
        <p:nvSpPr>
          <p:cNvPr id="12" name="Volný tvar: Obrazec 11">
            <a:extLst>
              <a:ext uri="{FF2B5EF4-FFF2-40B4-BE49-F238E27FC236}">
                <a16:creationId xmlns:a16="http://schemas.microsoft.com/office/drawing/2014/main" id="{73567C09-8B4D-49A6-A711-C44C5807D8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3554541" y="-619573"/>
            <a:ext cx="9016699" cy="8033868"/>
          </a:xfrm>
          <a:custGeom>
            <a:avLst/>
            <a:gdLst>
              <a:gd name="connsiteX0" fmla="*/ 6078066 w 9016699"/>
              <a:gd name="connsiteY0" fmla="*/ 782055 h 8033868"/>
              <a:gd name="connsiteX1" fmla="*/ 8705208 w 9016699"/>
              <a:gd name="connsiteY1" fmla="*/ 3409197 h 8033868"/>
              <a:gd name="connsiteX2" fmla="*/ 8793057 w 9016699"/>
              <a:gd name="connsiteY2" fmla="*/ 3617452 h 8033868"/>
              <a:gd name="connsiteX3" fmla="*/ 9016699 w 9016699"/>
              <a:gd name="connsiteY3" fmla="*/ 4793120 h 8033868"/>
              <a:gd name="connsiteX4" fmla="*/ 8960084 w 9016699"/>
              <a:gd name="connsiteY4" fmla="*/ 5272709 h 8033868"/>
              <a:gd name="connsiteX5" fmla="*/ 8920563 w 9016699"/>
              <a:gd name="connsiteY5" fmla="*/ 5444162 h 8033868"/>
              <a:gd name="connsiteX6" fmla="*/ 6620466 w 9016699"/>
              <a:gd name="connsiteY6" fmla="*/ 7744259 h 8033868"/>
              <a:gd name="connsiteX7" fmla="*/ 6480006 w 9016699"/>
              <a:gd name="connsiteY7" fmla="*/ 7795347 h 8033868"/>
              <a:gd name="connsiteX8" fmla="*/ 4389696 w 9016699"/>
              <a:gd name="connsiteY8" fmla="*/ 7987178 h 8033868"/>
              <a:gd name="connsiteX9" fmla="*/ 3086984 w 9016699"/>
              <a:gd name="connsiteY9" fmla="*/ 7466023 h 8033868"/>
              <a:gd name="connsiteX10" fmla="*/ 3024300 w 9016699"/>
              <a:gd name="connsiteY10" fmla="*/ 7426965 h 8033868"/>
              <a:gd name="connsiteX11" fmla="*/ 519567 w 9016699"/>
              <a:gd name="connsiteY11" fmla="*/ 4922232 h 8033868"/>
              <a:gd name="connsiteX12" fmla="*/ 419495 w 9016699"/>
              <a:gd name="connsiteY12" fmla="*/ 4733719 h 8033868"/>
              <a:gd name="connsiteX13" fmla="*/ 3514 w 9016699"/>
              <a:gd name="connsiteY13" fmla="*/ 3245168 h 8033868"/>
              <a:gd name="connsiteX14" fmla="*/ 4193329 w 9016699"/>
              <a:gd name="connsiteY14" fmla="*/ 36108 h 8033868"/>
              <a:gd name="connsiteX15" fmla="*/ 5977677 w 9016699"/>
              <a:gd name="connsiteY15" fmla="*/ 722908 h 8033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016699" h="8033868">
                <a:moveTo>
                  <a:pt x="6078066" y="782055"/>
                </a:moveTo>
                <a:lnTo>
                  <a:pt x="8705208" y="3409197"/>
                </a:lnTo>
                <a:lnTo>
                  <a:pt x="8793057" y="3617452"/>
                </a:lnTo>
                <a:cubicBezTo>
                  <a:pt x="8935615" y="3988374"/>
                  <a:pt x="9016699" y="4381324"/>
                  <a:pt x="9016699" y="4793120"/>
                </a:cubicBezTo>
                <a:cubicBezTo>
                  <a:pt x="9008675" y="4960329"/>
                  <a:pt x="8989449" y="5120121"/>
                  <a:pt x="8960084" y="5272709"/>
                </a:cubicBezTo>
                <a:lnTo>
                  <a:pt x="8920563" y="5444162"/>
                </a:lnTo>
                <a:lnTo>
                  <a:pt x="6620466" y="7744259"/>
                </a:lnTo>
                <a:lnTo>
                  <a:pt x="6480006" y="7795347"/>
                </a:lnTo>
                <a:cubicBezTo>
                  <a:pt x="5726471" y="8035167"/>
                  <a:pt x="4953020" y="8083925"/>
                  <a:pt x="4389696" y="7987178"/>
                </a:cubicBezTo>
                <a:cubicBezTo>
                  <a:pt x="4014146" y="7922680"/>
                  <a:pt x="3559510" y="7740111"/>
                  <a:pt x="3086984" y="7466023"/>
                </a:cubicBezTo>
                <a:lnTo>
                  <a:pt x="3024300" y="7426965"/>
                </a:lnTo>
                <a:lnTo>
                  <a:pt x="519567" y="4922232"/>
                </a:lnTo>
                <a:lnTo>
                  <a:pt x="419495" y="4733719"/>
                </a:lnTo>
                <a:cubicBezTo>
                  <a:pt x="181303" y="4258474"/>
                  <a:pt x="28977" y="3756361"/>
                  <a:pt x="3514" y="3245168"/>
                </a:cubicBezTo>
                <a:cubicBezTo>
                  <a:pt x="-112889" y="908287"/>
                  <a:pt x="2691131" y="-221884"/>
                  <a:pt x="4193329" y="36108"/>
                </a:cubicBezTo>
                <a:cubicBezTo>
                  <a:pt x="4662766" y="116730"/>
                  <a:pt x="5309837" y="354143"/>
                  <a:pt x="5977677" y="72290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3CC07D1-29E1-4AA8-B207-C6F2C0326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720" y="2349925"/>
            <a:ext cx="2441894" cy="2456442"/>
          </a:xfrm>
        </p:spPr>
        <p:txBody>
          <a:bodyPr rtlCol="0">
            <a:normAutofit/>
          </a:bodyPr>
          <a:lstStyle/>
          <a:p>
            <a:pPr algn="l"/>
            <a:r>
              <a:rPr lang="cs-CZ" sz="3200" dirty="0"/>
              <a:t>2017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8D2DA24-C5D0-44B5-9011-43E7FEA59C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6319" y="1111249"/>
            <a:ext cx="6554001" cy="4635503"/>
          </a:xfrm>
        </p:spPr>
        <p:txBody>
          <a:bodyPr rtlCol="0">
            <a:normAutofit/>
          </a:bodyPr>
          <a:lstStyle/>
          <a:p>
            <a:pPr rtl="0"/>
            <a:r>
              <a:rPr lang="cs-CZ" dirty="0"/>
              <a:t>Alena </a:t>
            </a:r>
            <a:r>
              <a:rPr lang="cs-CZ" dirty="0" err="1"/>
              <a:t>Mornštajnová</a:t>
            </a:r>
            <a:r>
              <a:rPr lang="cs-CZ" dirty="0"/>
              <a:t>: Hana</a:t>
            </a:r>
          </a:p>
          <a:p>
            <a:pPr rtl="0"/>
            <a:r>
              <a:rPr lang="cs-CZ" dirty="0"/>
              <a:t>(Předchozí romány: Slepá mapa (2013) a Hotýlek (2015) –  do roku 2017 se obou prodalo jen 6 000 výtisků, po úspěchu Hany vystoupala i jejich prodejnost na desítky tisíc výtisků)</a:t>
            </a:r>
          </a:p>
          <a:p>
            <a:pPr rtl="0"/>
            <a:r>
              <a:rPr lang="cs-CZ" dirty="0"/>
              <a:t>Hana (2017): 190 000 výtisků </a:t>
            </a:r>
          </a:p>
          <a:p>
            <a:pPr rtl="0"/>
            <a:r>
              <a:rPr lang="cs-CZ" dirty="0"/>
              <a:t>Tiché roky (2019) : 105 000 výtisků</a:t>
            </a:r>
          </a:p>
          <a:p>
            <a:pPr rtl="0"/>
            <a:r>
              <a:rPr lang="cs-CZ" dirty="0" err="1"/>
              <a:t>Listopád</a:t>
            </a:r>
            <a:r>
              <a:rPr lang="cs-CZ" dirty="0"/>
              <a:t> (2021): 63 000 výtisků</a:t>
            </a:r>
          </a:p>
          <a:p>
            <a:pPr rtl="0"/>
            <a:r>
              <a:rPr lang="cs-CZ" dirty="0"/>
              <a:t>(údaje k červenci 2021)</a:t>
            </a:r>
          </a:p>
        </p:txBody>
      </p:sp>
    </p:spTree>
    <p:extLst>
      <p:ext uri="{BB962C8B-B14F-4D97-AF65-F5344CB8AC3E}">
        <p14:creationId xmlns:p14="http://schemas.microsoft.com/office/powerpoint/2010/main" val="26716622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90F08744-9D7B-4693-B8D6-2A5210AE96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10" name="Ovál 32">
            <a:extLst>
              <a:ext uri="{FF2B5EF4-FFF2-40B4-BE49-F238E27FC236}">
                <a16:creationId xmlns:a16="http://schemas.microsoft.com/office/drawing/2014/main" id="{5B2E630F-F386-44FA-B1A1-C10A9BF43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336127">
            <a:off x="296272" y="1026251"/>
            <a:ext cx="7298578" cy="5088488"/>
          </a:xfrm>
          <a:custGeom>
            <a:avLst/>
            <a:gdLst>
              <a:gd name="connsiteX0" fmla="*/ 0 w 6428838"/>
              <a:gd name="connsiteY0" fmla="*/ 2579031 h 5158062"/>
              <a:gd name="connsiteX1" fmla="*/ 3214419 w 6428838"/>
              <a:gd name="connsiteY1" fmla="*/ 0 h 5158062"/>
              <a:gd name="connsiteX2" fmla="*/ 6428838 w 6428838"/>
              <a:gd name="connsiteY2" fmla="*/ 2579031 h 5158062"/>
              <a:gd name="connsiteX3" fmla="*/ 3214419 w 6428838"/>
              <a:gd name="connsiteY3" fmla="*/ 5158062 h 5158062"/>
              <a:gd name="connsiteX4" fmla="*/ 0 w 6428838"/>
              <a:gd name="connsiteY4" fmla="*/ 2579031 h 5158062"/>
              <a:gd name="connsiteX0" fmla="*/ 3321 w 6432159"/>
              <a:gd name="connsiteY0" fmla="*/ 2647125 h 5226156"/>
              <a:gd name="connsiteX1" fmla="*/ 2789723 w 6432159"/>
              <a:gd name="connsiteY1" fmla="*/ 0 h 5226156"/>
              <a:gd name="connsiteX2" fmla="*/ 6432159 w 6432159"/>
              <a:gd name="connsiteY2" fmla="*/ 2647125 h 5226156"/>
              <a:gd name="connsiteX3" fmla="*/ 3217740 w 6432159"/>
              <a:gd name="connsiteY3" fmla="*/ 5226156 h 5226156"/>
              <a:gd name="connsiteX4" fmla="*/ 3321 w 6432159"/>
              <a:gd name="connsiteY4" fmla="*/ 2647125 h 5226156"/>
              <a:gd name="connsiteX0" fmla="*/ 1953 w 6566979"/>
              <a:gd name="connsiteY0" fmla="*/ 2695803 h 5226224"/>
              <a:gd name="connsiteX1" fmla="*/ 2924543 w 6566979"/>
              <a:gd name="connsiteY1" fmla="*/ 39 h 5226224"/>
              <a:gd name="connsiteX2" fmla="*/ 6566979 w 6566979"/>
              <a:gd name="connsiteY2" fmla="*/ 2647164 h 5226224"/>
              <a:gd name="connsiteX3" fmla="*/ 3352560 w 6566979"/>
              <a:gd name="connsiteY3" fmla="*/ 5226195 h 5226224"/>
              <a:gd name="connsiteX4" fmla="*/ 1953 w 6566979"/>
              <a:gd name="connsiteY4" fmla="*/ 2695803 h 5226224"/>
              <a:gd name="connsiteX0" fmla="*/ 8982 w 6574008"/>
              <a:gd name="connsiteY0" fmla="*/ 2695803 h 5226313"/>
              <a:gd name="connsiteX1" fmla="*/ 2931572 w 6574008"/>
              <a:gd name="connsiteY1" fmla="*/ 39 h 5226313"/>
              <a:gd name="connsiteX2" fmla="*/ 6574008 w 6574008"/>
              <a:gd name="connsiteY2" fmla="*/ 2647164 h 5226313"/>
              <a:gd name="connsiteX3" fmla="*/ 3359589 w 6574008"/>
              <a:gd name="connsiteY3" fmla="*/ 5226195 h 5226313"/>
              <a:gd name="connsiteX4" fmla="*/ 8982 w 6574008"/>
              <a:gd name="connsiteY4" fmla="*/ 2695803 h 5226313"/>
              <a:gd name="connsiteX0" fmla="*/ 11929 w 6576955"/>
              <a:gd name="connsiteY0" fmla="*/ 2695953 h 5226463"/>
              <a:gd name="connsiteX1" fmla="*/ 2934519 w 6576955"/>
              <a:gd name="connsiteY1" fmla="*/ 189 h 5226463"/>
              <a:gd name="connsiteX2" fmla="*/ 6576955 w 6576955"/>
              <a:gd name="connsiteY2" fmla="*/ 2647314 h 5226463"/>
              <a:gd name="connsiteX3" fmla="*/ 3362536 w 6576955"/>
              <a:gd name="connsiteY3" fmla="*/ 5226345 h 5226463"/>
              <a:gd name="connsiteX4" fmla="*/ 11929 w 6576955"/>
              <a:gd name="connsiteY4" fmla="*/ 2695953 h 5226463"/>
              <a:gd name="connsiteX0" fmla="*/ 9262 w 6963394"/>
              <a:gd name="connsiteY0" fmla="*/ 2705797 h 5247356"/>
              <a:gd name="connsiteX1" fmla="*/ 2931852 w 6963394"/>
              <a:gd name="connsiteY1" fmla="*/ 10033 h 5247356"/>
              <a:gd name="connsiteX2" fmla="*/ 6963394 w 6963394"/>
              <a:gd name="connsiteY2" fmla="*/ 3318639 h 5247356"/>
              <a:gd name="connsiteX3" fmla="*/ 3359869 w 6963394"/>
              <a:gd name="connsiteY3" fmla="*/ 5236189 h 5247356"/>
              <a:gd name="connsiteX4" fmla="*/ 9262 w 6963394"/>
              <a:gd name="connsiteY4" fmla="*/ 2705797 h 5247356"/>
              <a:gd name="connsiteX0" fmla="*/ 9262 w 6963394"/>
              <a:gd name="connsiteY0" fmla="*/ 2705797 h 5247356"/>
              <a:gd name="connsiteX1" fmla="*/ 2931852 w 6963394"/>
              <a:gd name="connsiteY1" fmla="*/ 10033 h 5247356"/>
              <a:gd name="connsiteX2" fmla="*/ 6963394 w 6963394"/>
              <a:gd name="connsiteY2" fmla="*/ 3318639 h 5247356"/>
              <a:gd name="connsiteX3" fmla="*/ 3359869 w 6963394"/>
              <a:gd name="connsiteY3" fmla="*/ 5236189 h 5247356"/>
              <a:gd name="connsiteX4" fmla="*/ 9262 w 6963394"/>
              <a:gd name="connsiteY4" fmla="*/ 2705797 h 5247356"/>
              <a:gd name="connsiteX0" fmla="*/ 9262 w 6963394"/>
              <a:gd name="connsiteY0" fmla="*/ 2705797 h 5292159"/>
              <a:gd name="connsiteX1" fmla="*/ 2931852 w 6963394"/>
              <a:gd name="connsiteY1" fmla="*/ 10033 h 5292159"/>
              <a:gd name="connsiteX2" fmla="*/ 6963394 w 6963394"/>
              <a:gd name="connsiteY2" fmla="*/ 3318639 h 5292159"/>
              <a:gd name="connsiteX3" fmla="*/ 3359869 w 6963394"/>
              <a:gd name="connsiteY3" fmla="*/ 5236189 h 5292159"/>
              <a:gd name="connsiteX4" fmla="*/ 9262 w 6963394"/>
              <a:gd name="connsiteY4" fmla="*/ 2705797 h 5292159"/>
              <a:gd name="connsiteX0" fmla="*/ 9262 w 6963394"/>
              <a:gd name="connsiteY0" fmla="*/ 2705797 h 5259961"/>
              <a:gd name="connsiteX1" fmla="*/ 2931852 w 6963394"/>
              <a:gd name="connsiteY1" fmla="*/ 10033 h 5259961"/>
              <a:gd name="connsiteX2" fmla="*/ 6963394 w 6963394"/>
              <a:gd name="connsiteY2" fmla="*/ 3318639 h 5259961"/>
              <a:gd name="connsiteX3" fmla="*/ 3359869 w 6963394"/>
              <a:gd name="connsiteY3" fmla="*/ 5236189 h 5259961"/>
              <a:gd name="connsiteX4" fmla="*/ 9262 w 6963394"/>
              <a:gd name="connsiteY4" fmla="*/ 2705797 h 5259961"/>
              <a:gd name="connsiteX0" fmla="*/ 9557 w 7352795"/>
              <a:gd name="connsiteY0" fmla="*/ 2707501 h 5252013"/>
              <a:gd name="connsiteX1" fmla="*/ 2932147 w 7352795"/>
              <a:gd name="connsiteY1" fmla="*/ 11737 h 5252013"/>
              <a:gd name="connsiteX2" fmla="*/ 7352795 w 7352795"/>
              <a:gd name="connsiteY2" fmla="*/ 3378709 h 5252013"/>
              <a:gd name="connsiteX3" fmla="*/ 3360164 w 7352795"/>
              <a:gd name="connsiteY3" fmla="*/ 5237893 h 5252013"/>
              <a:gd name="connsiteX4" fmla="*/ 9557 w 7352795"/>
              <a:gd name="connsiteY4" fmla="*/ 2707501 h 5252013"/>
              <a:gd name="connsiteX0" fmla="*/ 8078 w 7789061"/>
              <a:gd name="connsiteY0" fmla="*/ 2744796 h 5249051"/>
              <a:gd name="connsiteX1" fmla="*/ 3368413 w 7789061"/>
              <a:gd name="connsiteY1" fmla="*/ 10121 h 5249051"/>
              <a:gd name="connsiteX2" fmla="*/ 7789061 w 7789061"/>
              <a:gd name="connsiteY2" fmla="*/ 3377093 h 5249051"/>
              <a:gd name="connsiteX3" fmla="*/ 3796430 w 7789061"/>
              <a:gd name="connsiteY3" fmla="*/ 5236277 h 5249051"/>
              <a:gd name="connsiteX4" fmla="*/ 8078 w 7789061"/>
              <a:gd name="connsiteY4" fmla="*/ 2744796 h 5249051"/>
              <a:gd name="connsiteX0" fmla="*/ 8078 w 7789061"/>
              <a:gd name="connsiteY0" fmla="*/ 2744796 h 5271741"/>
              <a:gd name="connsiteX1" fmla="*/ 3368413 w 7789061"/>
              <a:gd name="connsiteY1" fmla="*/ 10121 h 5271741"/>
              <a:gd name="connsiteX2" fmla="*/ 7789061 w 7789061"/>
              <a:gd name="connsiteY2" fmla="*/ 3377093 h 5271741"/>
              <a:gd name="connsiteX3" fmla="*/ 3796430 w 7789061"/>
              <a:gd name="connsiteY3" fmla="*/ 5236277 h 5271741"/>
              <a:gd name="connsiteX4" fmla="*/ 8078 w 7789061"/>
              <a:gd name="connsiteY4" fmla="*/ 2744796 h 5271741"/>
              <a:gd name="connsiteX0" fmla="*/ 1055 w 7782038"/>
              <a:gd name="connsiteY0" fmla="*/ 2738806 h 5438018"/>
              <a:gd name="connsiteX1" fmla="*/ 3361390 w 7782038"/>
              <a:gd name="connsiteY1" fmla="*/ 4131 h 5438018"/>
              <a:gd name="connsiteX2" fmla="*/ 7782038 w 7782038"/>
              <a:gd name="connsiteY2" fmla="*/ 3371103 h 5438018"/>
              <a:gd name="connsiteX3" fmla="*/ 3692130 w 7782038"/>
              <a:gd name="connsiteY3" fmla="*/ 5415113 h 5438018"/>
              <a:gd name="connsiteX4" fmla="*/ 1055 w 7782038"/>
              <a:gd name="connsiteY4" fmla="*/ 2738806 h 5438018"/>
              <a:gd name="connsiteX0" fmla="*/ 28883 w 7809866"/>
              <a:gd name="connsiteY0" fmla="*/ 2742147 h 5441359"/>
              <a:gd name="connsiteX1" fmla="*/ 3389218 w 7809866"/>
              <a:gd name="connsiteY1" fmla="*/ 7472 h 5441359"/>
              <a:gd name="connsiteX2" fmla="*/ 7809866 w 7809866"/>
              <a:gd name="connsiteY2" fmla="*/ 3374444 h 5441359"/>
              <a:gd name="connsiteX3" fmla="*/ 3719958 w 7809866"/>
              <a:gd name="connsiteY3" fmla="*/ 5418454 h 5441359"/>
              <a:gd name="connsiteX4" fmla="*/ 28883 w 7809866"/>
              <a:gd name="connsiteY4" fmla="*/ 2742147 h 5441359"/>
              <a:gd name="connsiteX0" fmla="*/ 36549 w 7817532"/>
              <a:gd name="connsiteY0" fmla="*/ 2751085 h 5450297"/>
              <a:gd name="connsiteX1" fmla="*/ 3396884 w 7817532"/>
              <a:gd name="connsiteY1" fmla="*/ 16410 h 5450297"/>
              <a:gd name="connsiteX2" fmla="*/ 7817532 w 7817532"/>
              <a:gd name="connsiteY2" fmla="*/ 3383382 h 5450297"/>
              <a:gd name="connsiteX3" fmla="*/ 3727624 w 7817532"/>
              <a:gd name="connsiteY3" fmla="*/ 5427392 h 5450297"/>
              <a:gd name="connsiteX4" fmla="*/ 36549 w 7817532"/>
              <a:gd name="connsiteY4" fmla="*/ 2751085 h 5450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17532" h="5450297">
                <a:moveTo>
                  <a:pt x="36549" y="2751085"/>
                </a:moveTo>
                <a:cubicBezTo>
                  <a:pt x="-281221" y="925127"/>
                  <a:pt x="1526121" y="-147339"/>
                  <a:pt x="3396884" y="16410"/>
                </a:cubicBezTo>
                <a:cubicBezTo>
                  <a:pt x="5267647" y="180159"/>
                  <a:pt x="7817532" y="1453184"/>
                  <a:pt x="7817532" y="3383382"/>
                </a:cubicBezTo>
                <a:cubicBezTo>
                  <a:pt x="7700800" y="5342763"/>
                  <a:pt x="5024455" y="5532775"/>
                  <a:pt x="3727624" y="5427392"/>
                </a:cubicBezTo>
                <a:cubicBezTo>
                  <a:pt x="2430794" y="5322009"/>
                  <a:pt x="354319" y="4577043"/>
                  <a:pt x="36549" y="27510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 useBgFill="1">
        <p:nvSpPr>
          <p:cNvPr id="12" name="Volný tvar: Obrazec 11">
            <a:extLst>
              <a:ext uri="{FF2B5EF4-FFF2-40B4-BE49-F238E27FC236}">
                <a16:creationId xmlns:a16="http://schemas.microsoft.com/office/drawing/2014/main" id="{73567C09-8B4D-49A6-A711-C44C5807D8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3554541" y="-619573"/>
            <a:ext cx="9016699" cy="8033868"/>
          </a:xfrm>
          <a:custGeom>
            <a:avLst/>
            <a:gdLst>
              <a:gd name="connsiteX0" fmla="*/ 6078066 w 9016699"/>
              <a:gd name="connsiteY0" fmla="*/ 782055 h 8033868"/>
              <a:gd name="connsiteX1" fmla="*/ 8705208 w 9016699"/>
              <a:gd name="connsiteY1" fmla="*/ 3409197 h 8033868"/>
              <a:gd name="connsiteX2" fmla="*/ 8793057 w 9016699"/>
              <a:gd name="connsiteY2" fmla="*/ 3617452 h 8033868"/>
              <a:gd name="connsiteX3" fmla="*/ 9016699 w 9016699"/>
              <a:gd name="connsiteY3" fmla="*/ 4793120 h 8033868"/>
              <a:gd name="connsiteX4" fmla="*/ 8960084 w 9016699"/>
              <a:gd name="connsiteY4" fmla="*/ 5272709 h 8033868"/>
              <a:gd name="connsiteX5" fmla="*/ 8920563 w 9016699"/>
              <a:gd name="connsiteY5" fmla="*/ 5444162 h 8033868"/>
              <a:gd name="connsiteX6" fmla="*/ 6620466 w 9016699"/>
              <a:gd name="connsiteY6" fmla="*/ 7744259 h 8033868"/>
              <a:gd name="connsiteX7" fmla="*/ 6480006 w 9016699"/>
              <a:gd name="connsiteY7" fmla="*/ 7795347 h 8033868"/>
              <a:gd name="connsiteX8" fmla="*/ 4389696 w 9016699"/>
              <a:gd name="connsiteY8" fmla="*/ 7987178 h 8033868"/>
              <a:gd name="connsiteX9" fmla="*/ 3086984 w 9016699"/>
              <a:gd name="connsiteY9" fmla="*/ 7466023 h 8033868"/>
              <a:gd name="connsiteX10" fmla="*/ 3024300 w 9016699"/>
              <a:gd name="connsiteY10" fmla="*/ 7426965 h 8033868"/>
              <a:gd name="connsiteX11" fmla="*/ 519567 w 9016699"/>
              <a:gd name="connsiteY11" fmla="*/ 4922232 h 8033868"/>
              <a:gd name="connsiteX12" fmla="*/ 419495 w 9016699"/>
              <a:gd name="connsiteY12" fmla="*/ 4733719 h 8033868"/>
              <a:gd name="connsiteX13" fmla="*/ 3514 w 9016699"/>
              <a:gd name="connsiteY13" fmla="*/ 3245168 h 8033868"/>
              <a:gd name="connsiteX14" fmla="*/ 4193329 w 9016699"/>
              <a:gd name="connsiteY14" fmla="*/ 36108 h 8033868"/>
              <a:gd name="connsiteX15" fmla="*/ 5977677 w 9016699"/>
              <a:gd name="connsiteY15" fmla="*/ 722908 h 8033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016699" h="8033868">
                <a:moveTo>
                  <a:pt x="6078066" y="782055"/>
                </a:moveTo>
                <a:lnTo>
                  <a:pt x="8705208" y="3409197"/>
                </a:lnTo>
                <a:lnTo>
                  <a:pt x="8793057" y="3617452"/>
                </a:lnTo>
                <a:cubicBezTo>
                  <a:pt x="8935615" y="3988374"/>
                  <a:pt x="9016699" y="4381324"/>
                  <a:pt x="9016699" y="4793120"/>
                </a:cubicBezTo>
                <a:cubicBezTo>
                  <a:pt x="9008675" y="4960329"/>
                  <a:pt x="8989449" y="5120121"/>
                  <a:pt x="8960084" y="5272709"/>
                </a:cubicBezTo>
                <a:lnTo>
                  <a:pt x="8920563" y="5444162"/>
                </a:lnTo>
                <a:lnTo>
                  <a:pt x="6620466" y="7744259"/>
                </a:lnTo>
                <a:lnTo>
                  <a:pt x="6480006" y="7795347"/>
                </a:lnTo>
                <a:cubicBezTo>
                  <a:pt x="5726471" y="8035167"/>
                  <a:pt x="4953020" y="8083925"/>
                  <a:pt x="4389696" y="7987178"/>
                </a:cubicBezTo>
                <a:cubicBezTo>
                  <a:pt x="4014146" y="7922680"/>
                  <a:pt x="3559510" y="7740111"/>
                  <a:pt x="3086984" y="7466023"/>
                </a:cubicBezTo>
                <a:lnTo>
                  <a:pt x="3024300" y="7426965"/>
                </a:lnTo>
                <a:lnTo>
                  <a:pt x="519567" y="4922232"/>
                </a:lnTo>
                <a:lnTo>
                  <a:pt x="419495" y="4733719"/>
                </a:lnTo>
                <a:cubicBezTo>
                  <a:pt x="181303" y="4258474"/>
                  <a:pt x="28977" y="3756361"/>
                  <a:pt x="3514" y="3245168"/>
                </a:cubicBezTo>
                <a:cubicBezTo>
                  <a:pt x="-112889" y="908287"/>
                  <a:pt x="2691131" y="-221884"/>
                  <a:pt x="4193329" y="36108"/>
                </a:cubicBezTo>
                <a:cubicBezTo>
                  <a:pt x="4662766" y="116730"/>
                  <a:pt x="5309837" y="354143"/>
                  <a:pt x="5977677" y="72290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3CC07D1-29E1-4AA8-B207-C6F2C0326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5202" y="3429000"/>
            <a:ext cx="2348507" cy="2174846"/>
          </a:xfrm>
        </p:spPr>
        <p:txBody>
          <a:bodyPr rtlCol="0">
            <a:normAutofit fontScale="90000"/>
          </a:bodyPr>
          <a:lstStyle/>
          <a:p>
            <a:pPr algn="l"/>
            <a:r>
              <a:rPr lang="cs-CZ" sz="3200" dirty="0"/>
              <a:t>Nové podoby a role propagace knih – od cca 2014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8D2DA24-C5D0-44B5-9011-43E7FEA59C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6319" y="1111249"/>
            <a:ext cx="6554001" cy="4635503"/>
          </a:xfrm>
        </p:spPr>
        <p:txBody>
          <a:bodyPr rtlCol="0">
            <a:normAutofit/>
          </a:bodyPr>
          <a:lstStyle/>
          <a:p>
            <a:pPr rtl="0"/>
            <a:r>
              <a:rPr lang="cs-CZ" dirty="0"/>
              <a:t>Youtubeři: „Hlava plná knih“ </a:t>
            </a:r>
            <a:r>
              <a:rPr lang="cs-CZ" dirty="0">
                <a:hlinkClick r:id="rId3"/>
              </a:rPr>
              <a:t>mluví o Haně Aleny </a:t>
            </a:r>
            <a:r>
              <a:rPr lang="cs-CZ" dirty="0" err="1">
                <a:hlinkClick r:id="rId3"/>
              </a:rPr>
              <a:t>Mornštajnové</a:t>
            </a:r>
            <a:endParaRPr lang="cs-CZ" dirty="0"/>
          </a:p>
          <a:p>
            <a:pPr rtl="0"/>
            <a:r>
              <a:rPr lang="cs-CZ" dirty="0"/>
              <a:t>Knižní blogeři zaměstnávání velkými knihkupeckými řetězci: „Naše Lucie“ z Martinus.cz </a:t>
            </a:r>
            <a:r>
              <a:rPr lang="cs-CZ" dirty="0">
                <a:hlinkClick r:id="rId4"/>
              </a:rPr>
              <a:t>propaguje Bábovky Radky Třeštíkové</a:t>
            </a:r>
            <a:endParaRPr lang="cs-CZ" dirty="0"/>
          </a:p>
          <a:p>
            <a:pPr rtl="0"/>
            <a:r>
              <a:rPr lang="cs-CZ" dirty="0"/>
              <a:t>Knižní čtenářské weby – Databáze knih, </a:t>
            </a:r>
            <a:r>
              <a:rPr lang="cs-CZ" dirty="0" err="1"/>
              <a:t>Booxy</a:t>
            </a:r>
            <a:r>
              <a:rPr lang="cs-CZ" dirty="0"/>
              <a:t> (ČBDB), </a:t>
            </a:r>
            <a:r>
              <a:rPr lang="cs-CZ" dirty="0" err="1"/>
              <a:t>Goodreads</a:t>
            </a:r>
            <a:r>
              <a:rPr lang="cs-CZ" dirty="0"/>
              <a:t> atd.</a:t>
            </a:r>
          </a:p>
          <a:p>
            <a:pPr rtl="0"/>
            <a:r>
              <a:rPr lang="cs-CZ" dirty="0"/>
              <a:t>Instagramové profily: fotky s knihou (vlevo nahoře projekt </a:t>
            </a:r>
            <a:r>
              <a:rPr lang="cs-CZ" dirty="0" err="1"/>
              <a:t>Book’s</a:t>
            </a:r>
            <a:r>
              <a:rPr lang="cs-CZ" dirty="0"/>
              <a:t> </a:t>
            </a:r>
            <a:r>
              <a:rPr lang="cs-CZ" dirty="0" err="1"/>
              <a:t>Calling</a:t>
            </a:r>
            <a:r>
              <a:rPr lang="cs-CZ" dirty="0"/>
              <a:t>) </a:t>
            </a:r>
          </a:p>
          <a:p>
            <a:pPr rtl="0"/>
            <a:endParaRPr lang="cs-CZ" dirty="0"/>
          </a:p>
          <a:p>
            <a:pPr rtl="0"/>
            <a:endParaRPr lang="cs-CZ" dirty="0"/>
          </a:p>
          <a:p>
            <a:pPr rtl="0"/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5CE609E-8282-4F7F-1F6C-48E0F83D88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950" y="129494"/>
            <a:ext cx="3271953" cy="3267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7758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F81B02"/>
      </a:accent1>
      <a:accent2>
        <a:srgbClr val="FC7715"/>
      </a:accent2>
      <a:accent3>
        <a:srgbClr val="AFBF41"/>
      </a:accent3>
      <a:accent4>
        <a:srgbClr val="50C49F"/>
      </a:accent4>
      <a:accent5>
        <a:srgbClr val="3B95C4"/>
      </a:accent5>
      <a:accent6>
        <a:srgbClr val="B560D4"/>
      </a:accent6>
      <a:hlink>
        <a:srgbClr val="FC5A1A"/>
      </a:hlink>
      <a:folHlink>
        <a:srgbClr val="B49E74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6804469_TF23154475.potx" id="{8158BF2A-ECB8-4EA4-AF7D-4C53B00338B0}" vid="{FDB5693F-E667-429D-B35F-789D0FDAED4D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8F3D8C7-1E6F-4D15-8163-ADBC81A00AA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D24716F-C831-4AC2-BB0A-5EC60E4671B3}">
  <ds:schemaRefs>
    <ds:schemaRef ds:uri="http://purl.org/dc/terms/"/>
    <ds:schemaRef ds:uri="http://schemas.microsoft.com/office/infopath/2007/PartnerControls"/>
    <ds:schemaRef ds:uri="http://www.w3.org/XML/1998/namespace"/>
    <ds:schemaRef ds:uri="16c05727-aa75-4e4a-9b5f-8a80a1165891"/>
    <ds:schemaRef ds:uri="http://purl.org/dc/dcmitype/"/>
    <ds:schemaRef ds:uri="http://schemas.openxmlformats.org/package/2006/metadata/core-properties"/>
    <ds:schemaRef ds:uri="http://schemas.microsoft.com/office/2006/documentManagement/types"/>
    <ds:schemaRef ds:uri="71af3243-3dd4-4a8d-8c0d-dd76da1f02a5"/>
    <ds:schemaRef ds:uri="http://schemas.microsoft.com/office/2006/metadata/propertie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F3A8986E-DA64-415A-A390-AF2FFA01BA7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Návrh Atlas</Template>
  <TotalTime>2691</TotalTime>
  <Words>2302</Words>
  <Application>Microsoft Office PowerPoint</Application>
  <PresentationFormat>Širokoúhlá obrazovka</PresentationFormat>
  <Paragraphs>166</Paragraphs>
  <Slides>25</Slides>
  <Notes>17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31" baseType="lpstr">
      <vt:lpstr>Arial</vt:lpstr>
      <vt:lpstr>Calibri</vt:lpstr>
      <vt:lpstr>Calibri Light</vt:lpstr>
      <vt:lpstr>Rockwell</vt:lpstr>
      <vt:lpstr>Wingdings</vt:lpstr>
      <vt:lpstr>Atlas</vt:lpstr>
      <vt:lpstr>Desetiletí českého bestselleru (2012 – 2022) O oblibě knih, v nichž vše do sebe krásně zapadne</vt:lpstr>
      <vt:lpstr>1990 – 2012 </vt:lpstr>
      <vt:lpstr>1990 – 2012 </vt:lpstr>
      <vt:lpstr>1990 – 2012 </vt:lpstr>
      <vt:lpstr>Noví bestselleristé po roce 2010 </vt:lpstr>
      <vt:lpstr>Nový typ autorského obrazu</vt:lpstr>
      <vt:lpstr>2012</vt:lpstr>
      <vt:lpstr>2017</vt:lpstr>
      <vt:lpstr>Nové podoby a role propagace knih – od cca 2014</vt:lpstr>
      <vt:lpstr>Ale i nová využití starých žánrů a médií</vt:lpstr>
      <vt:lpstr>Pořad Česká vlna v galerii DOX (2019); číslo časopisu Host 2020, č. 2</vt:lpstr>
      <vt:lpstr>Soudobý stav</vt:lpstr>
      <vt:lpstr>Základní princip bestsellerů: obecně známý velký dějinný  příběh na pozadí,  k němu jedinečný individuální  příběh situovaný do popředí</vt:lpstr>
      <vt:lpstr>Historické pozadí</vt:lpstr>
      <vt:lpstr>Mikro-dějiny fikční postavy  v popředí příběhu</vt:lpstr>
      <vt:lpstr>Historické pozadí</vt:lpstr>
      <vt:lpstr>Historické pozadí</vt:lpstr>
      <vt:lpstr>Historické pozadí</vt:lpstr>
      <vt:lpstr>Historické pozadí</vt:lpstr>
      <vt:lpstr>Historické pozadí</vt:lpstr>
      <vt:lpstr>Roland Barthes: Nautilus a Opilý koráb (Mytologie, 1957)</vt:lpstr>
      <vt:lpstr>Obecné principy aneb anatomické rysy českého bestselleru</vt:lpstr>
      <vt:lpstr>Typický způsob bestsellerové četby – promítání vlastních zážitků</vt:lpstr>
      <vt:lpstr>Základní omezení pro překlady</vt:lpstr>
      <vt:lpstr>Co překládat, když české bestsellery znějí jako nepoužitelné?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Desetiletí českého bestselleru (2012 – 2022)</dc:title>
  <dc:creator>Bílek, Petr</dc:creator>
  <cp:lastModifiedBy>Bílek, Petr</cp:lastModifiedBy>
  <cp:revision>15</cp:revision>
  <cp:lastPrinted>2022-07-18T12:53:43Z</cp:lastPrinted>
  <dcterms:created xsi:type="dcterms:W3CDTF">2022-07-13T08:16:54Z</dcterms:created>
  <dcterms:modified xsi:type="dcterms:W3CDTF">2022-07-18T15:46:32Z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