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4BBD67-7377-4F50-AD7E-C225C03821C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C59E617-CD86-4D54-BA3F-772D5D6D61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5B44A4F-AA2D-4971-AC9E-A63509F057CA}"/>
              </a:ext>
            </a:extLst>
          </p:cNvPr>
          <p:cNvSpPr>
            <a:spLocks noGrp="1"/>
          </p:cNvSpPr>
          <p:nvPr>
            <p:ph type="dt" sz="half" idx="10"/>
          </p:nvPr>
        </p:nvSpPr>
        <p:spPr/>
        <p:txBody>
          <a:bodyPr/>
          <a:lstStyle/>
          <a:p>
            <a:fld id="{A6B07449-527F-4967-A092-D43E9E605F29}" type="datetimeFigureOut">
              <a:rPr lang="cs-CZ" smtClean="0"/>
              <a:t>23.03.2020</a:t>
            </a:fld>
            <a:endParaRPr lang="cs-CZ"/>
          </a:p>
        </p:txBody>
      </p:sp>
      <p:sp>
        <p:nvSpPr>
          <p:cNvPr id="5" name="Zástupný symbol pro zápatí 4">
            <a:extLst>
              <a:ext uri="{FF2B5EF4-FFF2-40B4-BE49-F238E27FC236}">
                <a16:creationId xmlns:a16="http://schemas.microsoft.com/office/drawing/2014/main" id="{26D312D0-FF7B-49D3-967D-0CB325C5F6B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943A675-A55E-45B1-9482-F93BB5F5489C}"/>
              </a:ext>
            </a:extLst>
          </p:cNvPr>
          <p:cNvSpPr>
            <a:spLocks noGrp="1"/>
          </p:cNvSpPr>
          <p:nvPr>
            <p:ph type="sldNum" sz="quarter" idx="12"/>
          </p:nvPr>
        </p:nvSpPr>
        <p:spPr/>
        <p:txBody>
          <a:bodyPr/>
          <a:lstStyle/>
          <a:p>
            <a:fld id="{24410B08-3323-440F-A8A1-8C907967D3E1}" type="slidenum">
              <a:rPr lang="cs-CZ" smtClean="0"/>
              <a:t>‹#›</a:t>
            </a:fld>
            <a:endParaRPr lang="cs-CZ"/>
          </a:p>
        </p:txBody>
      </p:sp>
    </p:spTree>
    <p:extLst>
      <p:ext uri="{BB962C8B-B14F-4D97-AF65-F5344CB8AC3E}">
        <p14:creationId xmlns:p14="http://schemas.microsoft.com/office/powerpoint/2010/main" val="386621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840671-FBAF-46AE-BD91-C80EC45443B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057BAA2-D8E8-4AD6-A33D-FE72E7EAC551}"/>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C5D16F2-6438-4D01-A450-D85CE7D72950}"/>
              </a:ext>
            </a:extLst>
          </p:cNvPr>
          <p:cNvSpPr>
            <a:spLocks noGrp="1"/>
          </p:cNvSpPr>
          <p:nvPr>
            <p:ph type="dt" sz="half" idx="10"/>
          </p:nvPr>
        </p:nvSpPr>
        <p:spPr/>
        <p:txBody>
          <a:bodyPr/>
          <a:lstStyle/>
          <a:p>
            <a:fld id="{A6B07449-527F-4967-A092-D43E9E605F29}" type="datetimeFigureOut">
              <a:rPr lang="cs-CZ" smtClean="0"/>
              <a:t>23.03.2020</a:t>
            </a:fld>
            <a:endParaRPr lang="cs-CZ"/>
          </a:p>
        </p:txBody>
      </p:sp>
      <p:sp>
        <p:nvSpPr>
          <p:cNvPr id="5" name="Zástupný symbol pro zápatí 4">
            <a:extLst>
              <a:ext uri="{FF2B5EF4-FFF2-40B4-BE49-F238E27FC236}">
                <a16:creationId xmlns:a16="http://schemas.microsoft.com/office/drawing/2014/main" id="{0F0AA936-5B26-4FC4-91CE-7A7D86C3AC5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4D09E24-01B0-4326-8C56-C443B60E531C}"/>
              </a:ext>
            </a:extLst>
          </p:cNvPr>
          <p:cNvSpPr>
            <a:spLocks noGrp="1"/>
          </p:cNvSpPr>
          <p:nvPr>
            <p:ph type="sldNum" sz="quarter" idx="12"/>
          </p:nvPr>
        </p:nvSpPr>
        <p:spPr/>
        <p:txBody>
          <a:bodyPr/>
          <a:lstStyle/>
          <a:p>
            <a:fld id="{24410B08-3323-440F-A8A1-8C907967D3E1}" type="slidenum">
              <a:rPr lang="cs-CZ" smtClean="0"/>
              <a:t>‹#›</a:t>
            </a:fld>
            <a:endParaRPr lang="cs-CZ"/>
          </a:p>
        </p:txBody>
      </p:sp>
    </p:spTree>
    <p:extLst>
      <p:ext uri="{BB962C8B-B14F-4D97-AF65-F5344CB8AC3E}">
        <p14:creationId xmlns:p14="http://schemas.microsoft.com/office/powerpoint/2010/main" val="2654347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94DE212-6AE1-4304-B90A-24833B34BAC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4B2F072-6CE9-4DE0-8495-1E81FC12A3A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4ADD659-CB3C-4BAD-9115-ABF2853E477E}"/>
              </a:ext>
            </a:extLst>
          </p:cNvPr>
          <p:cNvSpPr>
            <a:spLocks noGrp="1"/>
          </p:cNvSpPr>
          <p:nvPr>
            <p:ph type="dt" sz="half" idx="10"/>
          </p:nvPr>
        </p:nvSpPr>
        <p:spPr/>
        <p:txBody>
          <a:bodyPr/>
          <a:lstStyle/>
          <a:p>
            <a:fld id="{A6B07449-527F-4967-A092-D43E9E605F29}" type="datetimeFigureOut">
              <a:rPr lang="cs-CZ" smtClean="0"/>
              <a:t>23.03.2020</a:t>
            </a:fld>
            <a:endParaRPr lang="cs-CZ"/>
          </a:p>
        </p:txBody>
      </p:sp>
      <p:sp>
        <p:nvSpPr>
          <p:cNvPr id="5" name="Zástupný symbol pro zápatí 4">
            <a:extLst>
              <a:ext uri="{FF2B5EF4-FFF2-40B4-BE49-F238E27FC236}">
                <a16:creationId xmlns:a16="http://schemas.microsoft.com/office/drawing/2014/main" id="{AC8FE6F0-C895-489E-B028-2F403BE8BEC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902C9A5-BE36-4242-9B45-50A298355079}"/>
              </a:ext>
            </a:extLst>
          </p:cNvPr>
          <p:cNvSpPr>
            <a:spLocks noGrp="1"/>
          </p:cNvSpPr>
          <p:nvPr>
            <p:ph type="sldNum" sz="quarter" idx="12"/>
          </p:nvPr>
        </p:nvSpPr>
        <p:spPr/>
        <p:txBody>
          <a:bodyPr/>
          <a:lstStyle/>
          <a:p>
            <a:fld id="{24410B08-3323-440F-A8A1-8C907967D3E1}" type="slidenum">
              <a:rPr lang="cs-CZ" smtClean="0"/>
              <a:t>‹#›</a:t>
            </a:fld>
            <a:endParaRPr lang="cs-CZ"/>
          </a:p>
        </p:txBody>
      </p:sp>
    </p:spTree>
    <p:extLst>
      <p:ext uri="{BB962C8B-B14F-4D97-AF65-F5344CB8AC3E}">
        <p14:creationId xmlns:p14="http://schemas.microsoft.com/office/powerpoint/2010/main" val="4008377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64A3E4-68B2-4E1D-8E9F-6EAA052D96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67BA22F-96E3-4DBE-9AFD-60A37444DF10}"/>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3B05EAC-E97B-477B-9BCD-EC0A27A97BDC}"/>
              </a:ext>
            </a:extLst>
          </p:cNvPr>
          <p:cNvSpPr>
            <a:spLocks noGrp="1"/>
          </p:cNvSpPr>
          <p:nvPr>
            <p:ph type="dt" sz="half" idx="10"/>
          </p:nvPr>
        </p:nvSpPr>
        <p:spPr/>
        <p:txBody>
          <a:bodyPr/>
          <a:lstStyle/>
          <a:p>
            <a:fld id="{A6B07449-527F-4967-A092-D43E9E605F29}" type="datetimeFigureOut">
              <a:rPr lang="cs-CZ" smtClean="0"/>
              <a:t>23.03.2020</a:t>
            </a:fld>
            <a:endParaRPr lang="cs-CZ"/>
          </a:p>
        </p:txBody>
      </p:sp>
      <p:sp>
        <p:nvSpPr>
          <p:cNvPr id="5" name="Zástupný symbol pro zápatí 4">
            <a:extLst>
              <a:ext uri="{FF2B5EF4-FFF2-40B4-BE49-F238E27FC236}">
                <a16:creationId xmlns:a16="http://schemas.microsoft.com/office/drawing/2014/main" id="{B791FB2E-BDFC-4934-8169-47C5432B143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D7DB4B7-D1C6-4E27-8005-C8EDFDFFFD8D}"/>
              </a:ext>
            </a:extLst>
          </p:cNvPr>
          <p:cNvSpPr>
            <a:spLocks noGrp="1"/>
          </p:cNvSpPr>
          <p:nvPr>
            <p:ph type="sldNum" sz="quarter" idx="12"/>
          </p:nvPr>
        </p:nvSpPr>
        <p:spPr/>
        <p:txBody>
          <a:bodyPr/>
          <a:lstStyle/>
          <a:p>
            <a:fld id="{24410B08-3323-440F-A8A1-8C907967D3E1}" type="slidenum">
              <a:rPr lang="cs-CZ" smtClean="0"/>
              <a:t>‹#›</a:t>
            </a:fld>
            <a:endParaRPr lang="cs-CZ"/>
          </a:p>
        </p:txBody>
      </p:sp>
    </p:spTree>
    <p:extLst>
      <p:ext uri="{BB962C8B-B14F-4D97-AF65-F5344CB8AC3E}">
        <p14:creationId xmlns:p14="http://schemas.microsoft.com/office/powerpoint/2010/main" val="3090909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56B4BA-1FE2-43C6-8EAF-EF0F02D0673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6A0FB82E-4E01-467B-8E27-6683F16671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39EFF1ED-1246-496F-B785-41E27B03250F}"/>
              </a:ext>
            </a:extLst>
          </p:cNvPr>
          <p:cNvSpPr>
            <a:spLocks noGrp="1"/>
          </p:cNvSpPr>
          <p:nvPr>
            <p:ph type="dt" sz="half" idx="10"/>
          </p:nvPr>
        </p:nvSpPr>
        <p:spPr/>
        <p:txBody>
          <a:bodyPr/>
          <a:lstStyle/>
          <a:p>
            <a:fld id="{A6B07449-527F-4967-A092-D43E9E605F29}" type="datetimeFigureOut">
              <a:rPr lang="cs-CZ" smtClean="0"/>
              <a:t>23.03.2020</a:t>
            </a:fld>
            <a:endParaRPr lang="cs-CZ"/>
          </a:p>
        </p:txBody>
      </p:sp>
      <p:sp>
        <p:nvSpPr>
          <p:cNvPr id="5" name="Zástupný symbol pro zápatí 4">
            <a:extLst>
              <a:ext uri="{FF2B5EF4-FFF2-40B4-BE49-F238E27FC236}">
                <a16:creationId xmlns:a16="http://schemas.microsoft.com/office/drawing/2014/main" id="{64BED348-F146-4340-AE14-345E88A464B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E8B4627-8FA2-4BD8-A7E4-76977A609E54}"/>
              </a:ext>
            </a:extLst>
          </p:cNvPr>
          <p:cNvSpPr>
            <a:spLocks noGrp="1"/>
          </p:cNvSpPr>
          <p:nvPr>
            <p:ph type="sldNum" sz="quarter" idx="12"/>
          </p:nvPr>
        </p:nvSpPr>
        <p:spPr/>
        <p:txBody>
          <a:bodyPr/>
          <a:lstStyle/>
          <a:p>
            <a:fld id="{24410B08-3323-440F-A8A1-8C907967D3E1}" type="slidenum">
              <a:rPr lang="cs-CZ" smtClean="0"/>
              <a:t>‹#›</a:t>
            </a:fld>
            <a:endParaRPr lang="cs-CZ"/>
          </a:p>
        </p:txBody>
      </p:sp>
    </p:spTree>
    <p:extLst>
      <p:ext uri="{BB962C8B-B14F-4D97-AF65-F5344CB8AC3E}">
        <p14:creationId xmlns:p14="http://schemas.microsoft.com/office/powerpoint/2010/main" val="1641793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6409E0-4FC0-4FCA-BE98-F9671398E84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91EAA2C-696A-4AAC-8B51-ACC9A82B5D68}"/>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9699E21-01AE-4A86-97A8-0389307BF5AB}"/>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B83D2D9-B6F2-4E84-8C0C-F86E671DF713}"/>
              </a:ext>
            </a:extLst>
          </p:cNvPr>
          <p:cNvSpPr>
            <a:spLocks noGrp="1"/>
          </p:cNvSpPr>
          <p:nvPr>
            <p:ph type="dt" sz="half" idx="10"/>
          </p:nvPr>
        </p:nvSpPr>
        <p:spPr/>
        <p:txBody>
          <a:bodyPr/>
          <a:lstStyle/>
          <a:p>
            <a:fld id="{A6B07449-527F-4967-A092-D43E9E605F29}" type="datetimeFigureOut">
              <a:rPr lang="cs-CZ" smtClean="0"/>
              <a:t>23.03.2020</a:t>
            </a:fld>
            <a:endParaRPr lang="cs-CZ"/>
          </a:p>
        </p:txBody>
      </p:sp>
      <p:sp>
        <p:nvSpPr>
          <p:cNvPr id="6" name="Zástupný symbol pro zápatí 5">
            <a:extLst>
              <a:ext uri="{FF2B5EF4-FFF2-40B4-BE49-F238E27FC236}">
                <a16:creationId xmlns:a16="http://schemas.microsoft.com/office/drawing/2014/main" id="{6EDBE71F-A6A6-4813-9963-6E42A10006D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398D316-92BF-4A56-87AB-C5A50A9F7871}"/>
              </a:ext>
            </a:extLst>
          </p:cNvPr>
          <p:cNvSpPr>
            <a:spLocks noGrp="1"/>
          </p:cNvSpPr>
          <p:nvPr>
            <p:ph type="sldNum" sz="quarter" idx="12"/>
          </p:nvPr>
        </p:nvSpPr>
        <p:spPr/>
        <p:txBody>
          <a:bodyPr/>
          <a:lstStyle/>
          <a:p>
            <a:fld id="{24410B08-3323-440F-A8A1-8C907967D3E1}" type="slidenum">
              <a:rPr lang="cs-CZ" smtClean="0"/>
              <a:t>‹#›</a:t>
            </a:fld>
            <a:endParaRPr lang="cs-CZ"/>
          </a:p>
        </p:txBody>
      </p:sp>
    </p:spTree>
    <p:extLst>
      <p:ext uri="{BB962C8B-B14F-4D97-AF65-F5344CB8AC3E}">
        <p14:creationId xmlns:p14="http://schemas.microsoft.com/office/powerpoint/2010/main" val="384410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D281C2-701A-47BB-A406-65DA83DE3AC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DD68F33F-E5DB-4C4B-9792-B7114BD49D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C52FEC7-C321-4D09-9948-C69C446DC4EB}"/>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9B5E6203-8666-4973-A061-19506CCE8F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B738FE5-7EEB-4168-B8EE-D86618AFC3A8}"/>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676DC28-6849-464D-842F-6F58CA95A360}"/>
              </a:ext>
            </a:extLst>
          </p:cNvPr>
          <p:cNvSpPr>
            <a:spLocks noGrp="1"/>
          </p:cNvSpPr>
          <p:nvPr>
            <p:ph type="dt" sz="half" idx="10"/>
          </p:nvPr>
        </p:nvSpPr>
        <p:spPr/>
        <p:txBody>
          <a:bodyPr/>
          <a:lstStyle/>
          <a:p>
            <a:fld id="{A6B07449-527F-4967-A092-D43E9E605F29}" type="datetimeFigureOut">
              <a:rPr lang="cs-CZ" smtClean="0"/>
              <a:t>23.03.2020</a:t>
            </a:fld>
            <a:endParaRPr lang="cs-CZ"/>
          </a:p>
        </p:txBody>
      </p:sp>
      <p:sp>
        <p:nvSpPr>
          <p:cNvPr id="8" name="Zástupný symbol pro zápatí 7">
            <a:extLst>
              <a:ext uri="{FF2B5EF4-FFF2-40B4-BE49-F238E27FC236}">
                <a16:creationId xmlns:a16="http://schemas.microsoft.com/office/drawing/2014/main" id="{34CD8CF7-1A7E-4EA8-B62F-10BD7515860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E57384B-D46F-43A5-B216-BD214897241E}"/>
              </a:ext>
            </a:extLst>
          </p:cNvPr>
          <p:cNvSpPr>
            <a:spLocks noGrp="1"/>
          </p:cNvSpPr>
          <p:nvPr>
            <p:ph type="sldNum" sz="quarter" idx="12"/>
          </p:nvPr>
        </p:nvSpPr>
        <p:spPr/>
        <p:txBody>
          <a:bodyPr/>
          <a:lstStyle/>
          <a:p>
            <a:fld id="{24410B08-3323-440F-A8A1-8C907967D3E1}" type="slidenum">
              <a:rPr lang="cs-CZ" smtClean="0"/>
              <a:t>‹#›</a:t>
            </a:fld>
            <a:endParaRPr lang="cs-CZ"/>
          </a:p>
        </p:txBody>
      </p:sp>
    </p:spTree>
    <p:extLst>
      <p:ext uri="{BB962C8B-B14F-4D97-AF65-F5344CB8AC3E}">
        <p14:creationId xmlns:p14="http://schemas.microsoft.com/office/powerpoint/2010/main" val="66997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EA1775-8ADC-4177-8E10-29643AC3943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1C94964-3057-44E6-ABB8-291CD5954198}"/>
              </a:ext>
            </a:extLst>
          </p:cNvPr>
          <p:cNvSpPr>
            <a:spLocks noGrp="1"/>
          </p:cNvSpPr>
          <p:nvPr>
            <p:ph type="dt" sz="half" idx="10"/>
          </p:nvPr>
        </p:nvSpPr>
        <p:spPr/>
        <p:txBody>
          <a:bodyPr/>
          <a:lstStyle/>
          <a:p>
            <a:fld id="{A6B07449-527F-4967-A092-D43E9E605F29}" type="datetimeFigureOut">
              <a:rPr lang="cs-CZ" smtClean="0"/>
              <a:t>23.03.2020</a:t>
            </a:fld>
            <a:endParaRPr lang="cs-CZ"/>
          </a:p>
        </p:txBody>
      </p:sp>
      <p:sp>
        <p:nvSpPr>
          <p:cNvPr id="4" name="Zástupný symbol pro zápatí 3">
            <a:extLst>
              <a:ext uri="{FF2B5EF4-FFF2-40B4-BE49-F238E27FC236}">
                <a16:creationId xmlns:a16="http://schemas.microsoft.com/office/drawing/2014/main" id="{93ADBF8F-4867-459D-90E0-41C5C935A501}"/>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090473E-A9F5-4D43-B8B3-D866AEF2826D}"/>
              </a:ext>
            </a:extLst>
          </p:cNvPr>
          <p:cNvSpPr>
            <a:spLocks noGrp="1"/>
          </p:cNvSpPr>
          <p:nvPr>
            <p:ph type="sldNum" sz="quarter" idx="12"/>
          </p:nvPr>
        </p:nvSpPr>
        <p:spPr/>
        <p:txBody>
          <a:bodyPr/>
          <a:lstStyle/>
          <a:p>
            <a:fld id="{24410B08-3323-440F-A8A1-8C907967D3E1}" type="slidenum">
              <a:rPr lang="cs-CZ" smtClean="0"/>
              <a:t>‹#›</a:t>
            </a:fld>
            <a:endParaRPr lang="cs-CZ"/>
          </a:p>
        </p:txBody>
      </p:sp>
    </p:spTree>
    <p:extLst>
      <p:ext uri="{BB962C8B-B14F-4D97-AF65-F5344CB8AC3E}">
        <p14:creationId xmlns:p14="http://schemas.microsoft.com/office/powerpoint/2010/main" val="601447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960AFA2-4AA4-467C-852A-55D4DC2CF0F4}"/>
              </a:ext>
            </a:extLst>
          </p:cNvPr>
          <p:cNvSpPr>
            <a:spLocks noGrp="1"/>
          </p:cNvSpPr>
          <p:nvPr>
            <p:ph type="dt" sz="half" idx="10"/>
          </p:nvPr>
        </p:nvSpPr>
        <p:spPr/>
        <p:txBody>
          <a:bodyPr/>
          <a:lstStyle/>
          <a:p>
            <a:fld id="{A6B07449-527F-4967-A092-D43E9E605F29}" type="datetimeFigureOut">
              <a:rPr lang="cs-CZ" smtClean="0"/>
              <a:t>23.03.2020</a:t>
            </a:fld>
            <a:endParaRPr lang="cs-CZ"/>
          </a:p>
        </p:txBody>
      </p:sp>
      <p:sp>
        <p:nvSpPr>
          <p:cNvPr id="3" name="Zástupný symbol pro zápatí 2">
            <a:extLst>
              <a:ext uri="{FF2B5EF4-FFF2-40B4-BE49-F238E27FC236}">
                <a16:creationId xmlns:a16="http://schemas.microsoft.com/office/drawing/2014/main" id="{13A210AE-C829-432E-8B1E-7B65D8C4781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99AFFE7-321B-466F-A897-3AC4CC7FEC21}"/>
              </a:ext>
            </a:extLst>
          </p:cNvPr>
          <p:cNvSpPr>
            <a:spLocks noGrp="1"/>
          </p:cNvSpPr>
          <p:nvPr>
            <p:ph type="sldNum" sz="quarter" idx="12"/>
          </p:nvPr>
        </p:nvSpPr>
        <p:spPr/>
        <p:txBody>
          <a:bodyPr/>
          <a:lstStyle/>
          <a:p>
            <a:fld id="{24410B08-3323-440F-A8A1-8C907967D3E1}" type="slidenum">
              <a:rPr lang="cs-CZ" smtClean="0"/>
              <a:t>‹#›</a:t>
            </a:fld>
            <a:endParaRPr lang="cs-CZ"/>
          </a:p>
        </p:txBody>
      </p:sp>
    </p:spTree>
    <p:extLst>
      <p:ext uri="{BB962C8B-B14F-4D97-AF65-F5344CB8AC3E}">
        <p14:creationId xmlns:p14="http://schemas.microsoft.com/office/powerpoint/2010/main" val="79022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86A804-C19D-478C-9E90-84AE50CA146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9C071019-2CD8-48F8-9D9E-830A0BA429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AE119817-B372-4F41-91B0-38C390F564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98928F0-7ADC-41CA-BECA-5F359BB57D3E}"/>
              </a:ext>
            </a:extLst>
          </p:cNvPr>
          <p:cNvSpPr>
            <a:spLocks noGrp="1"/>
          </p:cNvSpPr>
          <p:nvPr>
            <p:ph type="dt" sz="half" idx="10"/>
          </p:nvPr>
        </p:nvSpPr>
        <p:spPr/>
        <p:txBody>
          <a:bodyPr/>
          <a:lstStyle/>
          <a:p>
            <a:fld id="{A6B07449-527F-4967-A092-D43E9E605F29}" type="datetimeFigureOut">
              <a:rPr lang="cs-CZ" smtClean="0"/>
              <a:t>23.03.2020</a:t>
            </a:fld>
            <a:endParaRPr lang="cs-CZ"/>
          </a:p>
        </p:txBody>
      </p:sp>
      <p:sp>
        <p:nvSpPr>
          <p:cNvPr id="6" name="Zástupný symbol pro zápatí 5">
            <a:extLst>
              <a:ext uri="{FF2B5EF4-FFF2-40B4-BE49-F238E27FC236}">
                <a16:creationId xmlns:a16="http://schemas.microsoft.com/office/drawing/2014/main" id="{D7082BEE-454F-4656-B7B4-03092F33CDF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8485244-4B5C-4DD1-ACC8-2BB5A7B84216}"/>
              </a:ext>
            </a:extLst>
          </p:cNvPr>
          <p:cNvSpPr>
            <a:spLocks noGrp="1"/>
          </p:cNvSpPr>
          <p:nvPr>
            <p:ph type="sldNum" sz="quarter" idx="12"/>
          </p:nvPr>
        </p:nvSpPr>
        <p:spPr/>
        <p:txBody>
          <a:bodyPr/>
          <a:lstStyle/>
          <a:p>
            <a:fld id="{24410B08-3323-440F-A8A1-8C907967D3E1}" type="slidenum">
              <a:rPr lang="cs-CZ" smtClean="0"/>
              <a:t>‹#›</a:t>
            </a:fld>
            <a:endParaRPr lang="cs-CZ"/>
          </a:p>
        </p:txBody>
      </p:sp>
    </p:spTree>
    <p:extLst>
      <p:ext uri="{BB962C8B-B14F-4D97-AF65-F5344CB8AC3E}">
        <p14:creationId xmlns:p14="http://schemas.microsoft.com/office/powerpoint/2010/main" val="3648952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ACE2C0-5D28-4507-9FF2-80B8295679B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EA12D0F-B61B-4B47-BF86-AC024DBD41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FBE9130C-7F74-4A47-AE10-0B99C89752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6BC7626-F4C2-4CC6-901B-97AF4B028208}"/>
              </a:ext>
            </a:extLst>
          </p:cNvPr>
          <p:cNvSpPr>
            <a:spLocks noGrp="1"/>
          </p:cNvSpPr>
          <p:nvPr>
            <p:ph type="dt" sz="half" idx="10"/>
          </p:nvPr>
        </p:nvSpPr>
        <p:spPr/>
        <p:txBody>
          <a:bodyPr/>
          <a:lstStyle/>
          <a:p>
            <a:fld id="{A6B07449-527F-4967-A092-D43E9E605F29}" type="datetimeFigureOut">
              <a:rPr lang="cs-CZ" smtClean="0"/>
              <a:t>23.03.2020</a:t>
            </a:fld>
            <a:endParaRPr lang="cs-CZ"/>
          </a:p>
        </p:txBody>
      </p:sp>
      <p:sp>
        <p:nvSpPr>
          <p:cNvPr id="6" name="Zástupný symbol pro zápatí 5">
            <a:extLst>
              <a:ext uri="{FF2B5EF4-FFF2-40B4-BE49-F238E27FC236}">
                <a16:creationId xmlns:a16="http://schemas.microsoft.com/office/drawing/2014/main" id="{5BEC7070-AADC-4D15-BF79-84F4D721965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39AF5AB-E29C-4482-AB3B-6ED1DA1BB3DE}"/>
              </a:ext>
            </a:extLst>
          </p:cNvPr>
          <p:cNvSpPr>
            <a:spLocks noGrp="1"/>
          </p:cNvSpPr>
          <p:nvPr>
            <p:ph type="sldNum" sz="quarter" idx="12"/>
          </p:nvPr>
        </p:nvSpPr>
        <p:spPr/>
        <p:txBody>
          <a:bodyPr/>
          <a:lstStyle/>
          <a:p>
            <a:fld id="{24410B08-3323-440F-A8A1-8C907967D3E1}" type="slidenum">
              <a:rPr lang="cs-CZ" smtClean="0"/>
              <a:t>‹#›</a:t>
            </a:fld>
            <a:endParaRPr lang="cs-CZ"/>
          </a:p>
        </p:txBody>
      </p:sp>
    </p:spTree>
    <p:extLst>
      <p:ext uri="{BB962C8B-B14F-4D97-AF65-F5344CB8AC3E}">
        <p14:creationId xmlns:p14="http://schemas.microsoft.com/office/powerpoint/2010/main" val="3373909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32DF5F3-713D-4A82-9D64-88858D6120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338BA180-615F-4E4E-B927-CA05E02A7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C2D7DFC-E299-4939-8DB6-59EC78F131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B07449-527F-4967-A092-D43E9E605F29}" type="datetimeFigureOut">
              <a:rPr lang="cs-CZ" smtClean="0"/>
              <a:t>23.03.2020</a:t>
            </a:fld>
            <a:endParaRPr lang="cs-CZ"/>
          </a:p>
        </p:txBody>
      </p:sp>
      <p:sp>
        <p:nvSpPr>
          <p:cNvPr id="5" name="Zástupný symbol pro zápatí 4">
            <a:extLst>
              <a:ext uri="{FF2B5EF4-FFF2-40B4-BE49-F238E27FC236}">
                <a16:creationId xmlns:a16="http://schemas.microsoft.com/office/drawing/2014/main" id="{C481018E-E510-467C-BF42-CF4DFBFBD0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5A7745A-4EB7-4038-99C0-A96874675A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410B08-3323-440F-A8A1-8C907967D3E1}" type="slidenum">
              <a:rPr lang="cs-CZ" smtClean="0"/>
              <a:t>‹#›</a:t>
            </a:fld>
            <a:endParaRPr lang="cs-CZ"/>
          </a:p>
        </p:txBody>
      </p:sp>
    </p:spTree>
    <p:extLst>
      <p:ext uri="{BB962C8B-B14F-4D97-AF65-F5344CB8AC3E}">
        <p14:creationId xmlns:p14="http://schemas.microsoft.com/office/powerpoint/2010/main" val="3356826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tvrdik@upcmail.cz"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tvrdik@upcmail.cz"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D8A05B-0812-4BC2-BA1D-ACE7AAE3EC5F}"/>
              </a:ext>
            </a:extLst>
          </p:cNvPr>
          <p:cNvSpPr>
            <a:spLocks noGrp="1"/>
          </p:cNvSpPr>
          <p:nvPr>
            <p:ph type="ctrTitle"/>
          </p:nvPr>
        </p:nvSpPr>
        <p:spPr/>
        <p:txBody>
          <a:bodyPr>
            <a:normAutofit/>
          </a:bodyPr>
          <a:lstStyle/>
          <a:p>
            <a:r>
              <a:rPr lang="de-DE" sz="2800" dirty="0"/>
              <a:t>Friedrich Gottlieb Klopstock</a:t>
            </a:r>
            <a:br>
              <a:rPr lang="de-DE" sz="2800"/>
            </a:br>
            <a:r>
              <a:rPr lang="de-DE" sz="2800"/>
              <a:t>Der Messias</a:t>
            </a:r>
            <a:endParaRPr lang="cs-CZ" sz="2800" dirty="0"/>
          </a:p>
        </p:txBody>
      </p:sp>
      <p:sp>
        <p:nvSpPr>
          <p:cNvPr id="3" name="Podnadpis 2">
            <a:extLst>
              <a:ext uri="{FF2B5EF4-FFF2-40B4-BE49-F238E27FC236}">
                <a16:creationId xmlns:a16="http://schemas.microsoft.com/office/drawing/2014/main" id="{596A62FE-7C69-4015-8649-6AB2CF500F7A}"/>
              </a:ext>
            </a:extLst>
          </p:cNvPr>
          <p:cNvSpPr>
            <a:spLocks noGrp="1"/>
          </p:cNvSpPr>
          <p:nvPr>
            <p:ph type="subTitle" idx="1"/>
          </p:nvPr>
        </p:nvSpPr>
        <p:spPr/>
        <p:txBody>
          <a:bodyPr>
            <a:normAutofit/>
          </a:bodyPr>
          <a:lstStyle/>
          <a:p>
            <a:r>
              <a:rPr lang="de-DE" dirty="0"/>
              <a:t>Die empfindsame Dichtung der Aufklärung</a:t>
            </a:r>
            <a:endParaRPr lang="cs-CZ" dirty="0"/>
          </a:p>
        </p:txBody>
      </p:sp>
    </p:spTree>
    <p:extLst>
      <p:ext uri="{BB962C8B-B14F-4D97-AF65-F5344CB8AC3E}">
        <p14:creationId xmlns:p14="http://schemas.microsoft.com/office/powerpoint/2010/main" val="3623638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F25A97-ED27-470C-905F-74108DF4F9DA}"/>
              </a:ext>
            </a:extLst>
          </p:cNvPr>
          <p:cNvSpPr>
            <a:spLocks noGrp="1"/>
          </p:cNvSpPr>
          <p:nvPr>
            <p:ph type="title"/>
          </p:nvPr>
        </p:nvSpPr>
        <p:spPr/>
        <p:txBody>
          <a:bodyPr>
            <a:normAutofit/>
          </a:bodyPr>
          <a:lstStyle/>
          <a:p>
            <a:pPr algn="ctr"/>
            <a:r>
              <a:rPr lang="de-DE" sz="2800" dirty="0"/>
              <a:t>Der Begriff</a:t>
            </a:r>
            <a:endParaRPr lang="cs-CZ" sz="2800" dirty="0"/>
          </a:p>
        </p:txBody>
      </p:sp>
      <p:sp>
        <p:nvSpPr>
          <p:cNvPr id="3" name="Zástupný obsah 2">
            <a:extLst>
              <a:ext uri="{FF2B5EF4-FFF2-40B4-BE49-F238E27FC236}">
                <a16:creationId xmlns:a16="http://schemas.microsoft.com/office/drawing/2014/main" id="{3C8289A4-A958-4B95-922E-59BD29114817}"/>
              </a:ext>
            </a:extLst>
          </p:cNvPr>
          <p:cNvSpPr>
            <a:spLocks noGrp="1"/>
          </p:cNvSpPr>
          <p:nvPr>
            <p:ph idx="1"/>
          </p:nvPr>
        </p:nvSpPr>
        <p:spPr/>
        <p:txBody>
          <a:bodyPr>
            <a:normAutofit/>
          </a:bodyPr>
          <a:lstStyle/>
          <a:p>
            <a:r>
              <a:rPr lang="de-DE" sz="1800" dirty="0"/>
              <a:t>Die empfindsame Lyrik versucht die moralische Schönheit der Poesie auszudrücken, die den Menschen seine „Hoheit“ unter der Schöpfung bewusst machen will und ihn zu dieser Hoheit zu leiten beabsichtigt.</a:t>
            </a:r>
          </a:p>
          <a:p>
            <a:r>
              <a:rPr lang="de-DE" sz="1800" dirty="0"/>
              <a:t>Die empfindsame Lyrik ist die neue Erlebnisdichtung.</a:t>
            </a:r>
          </a:p>
          <a:p>
            <a:r>
              <a:rPr lang="de-DE" sz="1800" dirty="0"/>
              <a:t>Die empfindsame Lyrik verwendet als Formen das rhythmisierte Epos (es erlebte seine Blütezeit in der mittelalterlichen deutschen Literatur, in der Aufklärung wurde es wiederbelebt), die Ode oder den Hymnus.</a:t>
            </a:r>
          </a:p>
          <a:p>
            <a:r>
              <a:rPr lang="de-DE" sz="1800" dirty="0"/>
              <a:t>Die Ode ist ursprünglich griechischer Gesang, in der griechischen antiken Literatur bezeichnete sie alle zu Musikbegleitung vorgetragene strophische Dichtung. In die neuere Literatur führte sie im 15. Jahrhundert </a:t>
            </a:r>
            <a:r>
              <a:rPr lang="de-DE" sz="1800" b="1" dirty="0"/>
              <a:t>Conrad </a:t>
            </a:r>
            <a:r>
              <a:rPr lang="de-DE" sz="1800" b="1" dirty="0" err="1"/>
              <a:t>Celtis</a:t>
            </a:r>
            <a:r>
              <a:rPr lang="de-DE" sz="1800" b="1" dirty="0"/>
              <a:t> </a:t>
            </a:r>
            <a:r>
              <a:rPr lang="de-DE" sz="1800" dirty="0"/>
              <a:t>(1459-1508) als Bezeichnung für das gesungene neulateinische Kunstlied. In Deutschland verbreiteten die Ode als Gelegenheitsdichtung frühbarocke Autoren wie </a:t>
            </a:r>
            <a:r>
              <a:rPr lang="de-DE" sz="1800" b="1" dirty="0"/>
              <a:t>Martin Opitz </a:t>
            </a:r>
            <a:r>
              <a:rPr lang="de-DE" sz="1800" dirty="0"/>
              <a:t>(1597-1639) oder </a:t>
            </a:r>
            <a:r>
              <a:rPr lang="de-DE" sz="1800" b="1" dirty="0"/>
              <a:t>Georg Rudolph </a:t>
            </a:r>
            <a:r>
              <a:rPr lang="de-DE" sz="1800" b="1" dirty="0" err="1"/>
              <a:t>Weckherlin</a:t>
            </a:r>
            <a:r>
              <a:rPr lang="de-DE" sz="1800" b="1" dirty="0"/>
              <a:t> </a:t>
            </a:r>
            <a:r>
              <a:rPr lang="de-DE" sz="1800" dirty="0"/>
              <a:t>(1584-1653) in Berufung auf ihre pathetische Formtradition. In diesem Sinne übernahmen die Ode auch die Aufklärer als geeigneten Ausdruck für die Erhabenheit ihrer philosophisch-moralischen Themen.</a:t>
            </a:r>
          </a:p>
          <a:p>
            <a:r>
              <a:rPr lang="de-DE" sz="1800" dirty="0"/>
              <a:t>Für die feierliche Ode wird auch der Begriff „Hymne“ verwendet. </a:t>
            </a:r>
          </a:p>
          <a:p>
            <a:endParaRPr lang="cs-CZ" sz="1800" dirty="0"/>
          </a:p>
        </p:txBody>
      </p:sp>
    </p:spTree>
    <p:extLst>
      <p:ext uri="{BB962C8B-B14F-4D97-AF65-F5344CB8AC3E}">
        <p14:creationId xmlns:p14="http://schemas.microsoft.com/office/powerpoint/2010/main" val="4191647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2F5BE1-5C2B-4763-A2B8-5FB36BFF0072}"/>
              </a:ext>
            </a:extLst>
          </p:cNvPr>
          <p:cNvSpPr>
            <a:spLocks noGrp="1"/>
          </p:cNvSpPr>
          <p:nvPr>
            <p:ph type="title"/>
          </p:nvPr>
        </p:nvSpPr>
        <p:spPr/>
        <p:txBody>
          <a:bodyPr>
            <a:normAutofit/>
          </a:bodyPr>
          <a:lstStyle/>
          <a:p>
            <a:pPr algn="ctr"/>
            <a:r>
              <a:rPr lang="de-DE" sz="2800" dirty="0"/>
              <a:t>Friedrich Gottlieb Klopstock</a:t>
            </a:r>
            <a:br>
              <a:rPr lang="de-DE" sz="2800" dirty="0"/>
            </a:br>
            <a:r>
              <a:rPr lang="de-DE" sz="2800" dirty="0"/>
              <a:t>(1724 – 1803)</a:t>
            </a:r>
            <a:endParaRPr lang="cs-CZ" sz="2800" dirty="0"/>
          </a:p>
        </p:txBody>
      </p:sp>
      <p:sp>
        <p:nvSpPr>
          <p:cNvPr id="3" name="Zástupný obsah 2">
            <a:extLst>
              <a:ext uri="{FF2B5EF4-FFF2-40B4-BE49-F238E27FC236}">
                <a16:creationId xmlns:a16="http://schemas.microsoft.com/office/drawing/2014/main" id="{9C782CCF-C6CF-4B06-89A5-E9585A2B4523}"/>
              </a:ext>
            </a:extLst>
          </p:cNvPr>
          <p:cNvSpPr>
            <a:spLocks noGrp="1"/>
          </p:cNvSpPr>
          <p:nvPr>
            <p:ph sz="half" idx="1"/>
          </p:nvPr>
        </p:nvSpPr>
        <p:spPr/>
        <p:txBody>
          <a:bodyPr>
            <a:normAutofit/>
          </a:bodyPr>
          <a:lstStyle/>
          <a:p>
            <a:pPr algn="just"/>
            <a:r>
              <a:rPr lang="de-DE" sz="1400" dirty="0"/>
              <a:t>Der älteste von 17 Geschwistern wuchs in einer pietistischen Familie in Quedlinburg auf, studierte ab 1739 die berühmte Fürstenschule in Schulpforte und 1745-48 evangelische Theologie und Philosophie an den Universitäten in Jena und Leipzig.</a:t>
            </a:r>
          </a:p>
          <a:p>
            <a:pPr algn="just"/>
            <a:r>
              <a:rPr lang="de-DE" sz="1400" dirty="0"/>
              <a:t>1750 ging er auf Einladung des dänischen Königs Friedrichs V. nach Kopenhagen, der ihn mit einer Lebensrente unterstützte und die Vollendung seiner Werke ermöglichte. K. blieb dort mit Unterbrechung 20 Jahre lang. Ab 1771 bis zu seinem Tod lebte er in Hamburg, wo er Mitglied der Freimaurerloge Zu den drei Rosen war. </a:t>
            </a:r>
          </a:p>
          <a:p>
            <a:pPr algn="just"/>
            <a:r>
              <a:rPr lang="de-DE" sz="1400" dirty="0"/>
              <a:t>Klopstock inspirierte mit seiner vaterländischen Poesie und seinen Dramen den Göttinger Dichterhain, gegründet 1772 an der Universität Göttingen.</a:t>
            </a:r>
            <a:endParaRPr lang="cs-CZ" sz="1400" dirty="0"/>
          </a:p>
        </p:txBody>
      </p:sp>
      <p:pic>
        <p:nvPicPr>
          <p:cNvPr id="1026" name="Picture 2">
            <a:extLst>
              <a:ext uri="{FF2B5EF4-FFF2-40B4-BE49-F238E27FC236}">
                <a16:creationId xmlns:a16="http://schemas.microsoft.com/office/drawing/2014/main" id="{9449E548-B9E1-4865-B68C-C1631759EE7D}"/>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975993" y="1690688"/>
            <a:ext cx="4191000" cy="569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8884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B77C90-6B79-4457-A3A1-6271D2751519}"/>
              </a:ext>
            </a:extLst>
          </p:cNvPr>
          <p:cNvSpPr>
            <a:spLocks noGrp="1"/>
          </p:cNvSpPr>
          <p:nvPr>
            <p:ph type="title"/>
          </p:nvPr>
        </p:nvSpPr>
        <p:spPr/>
        <p:txBody>
          <a:bodyPr>
            <a:normAutofit/>
          </a:bodyPr>
          <a:lstStyle/>
          <a:p>
            <a:pPr algn="ctr"/>
            <a:r>
              <a:rPr lang="de-DE" sz="2800" dirty="0"/>
              <a:t>Werke und Wirkung von F. G. Klopstock</a:t>
            </a:r>
            <a:endParaRPr lang="cs-CZ" sz="2800" dirty="0"/>
          </a:p>
        </p:txBody>
      </p:sp>
      <p:sp>
        <p:nvSpPr>
          <p:cNvPr id="3" name="Zástupný obsah 2">
            <a:extLst>
              <a:ext uri="{FF2B5EF4-FFF2-40B4-BE49-F238E27FC236}">
                <a16:creationId xmlns:a16="http://schemas.microsoft.com/office/drawing/2014/main" id="{0B33BA2F-5E6C-4FF6-8CD6-D20C9163CE84}"/>
              </a:ext>
            </a:extLst>
          </p:cNvPr>
          <p:cNvSpPr>
            <a:spLocks noGrp="1"/>
          </p:cNvSpPr>
          <p:nvPr>
            <p:ph idx="1"/>
          </p:nvPr>
        </p:nvSpPr>
        <p:spPr/>
        <p:txBody>
          <a:bodyPr>
            <a:normAutofit/>
          </a:bodyPr>
          <a:lstStyle/>
          <a:p>
            <a:pPr algn="just"/>
            <a:r>
              <a:rPr lang="de-DE" sz="1200" dirty="0"/>
              <a:t>Klopstock als großer Dichter der deutschen Empfindsamkeit bedeutet einen Meilenstein in der Entwicklung der deutschen Dichtung des 18. Jahrhunderts in der neuen Auffassung der Dichtkunst, in der Stellung des Dichters in der Gesellschaft und in der Entwicklung der neuen Dichtungsformen. Er gilt als Vater des deutschen Nationalstaatsgedankens und Befürworter der bürgerlichen Französischen Revolution, nicht aber ihrer gewalttätigen Exzesse  und des Terrors</a:t>
            </a:r>
          </a:p>
          <a:p>
            <a:pPr algn="just"/>
            <a:r>
              <a:rPr lang="de-DE" sz="1200" dirty="0"/>
              <a:t>Die Dichtkunst ist nach ihm „Nachahmung der Religion“ (die Abhandlung </a:t>
            </a:r>
            <a:r>
              <a:rPr lang="de-DE" sz="1200" i="1" dirty="0"/>
              <a:t>Von der heiligen Poesie</a:t>
            </a:r>
            <a:r>
              <a:rPr lang="de-DE" sz="1200" dirty="0"/>
              <a:t>, 1754-55); sie ist zum Ausdruck und zur Darstellung des tiefen inneren Erlebnisses, nicht zur Nachahmung der Natur bestimmt (</a:t>
            </a:r>
            <a:r>
              <a:rPr lang="de-DE" sz="1200" i="1" dirty="0"/>
              <a:t>Geistliche Lieder</a:t>
            </a:r>
            <a:r>
              <a:rPr lang="de-DE" sz="1200" dirty="0"/>
              <a:t>, 1758)</a:t>
            </a:r>
          </a:p>
          <a:p>
            <a:pPr algn="just"/>
            <a:r>
              <a:rPr lang="de-DE" sz="1200" dirty="0"/>
              <a:t>Aufgrund der göttlichen Berufung und Aufgabe fällt dem Dichter eine Sonderstellung in der Gesellschaft zu</a:t>
            </a:r>
          </a:p>
          <a:p>
            <a:pPr algn="just"/>
            <a:r>
              <a:rPr lang="de-DE" sz="1200" dirty="0"/>
              <a:t>Zum Thema seiner Werke wählte er Stoffe, die der „Ästhetik des Erhabenen“ nahe standen, v. a. die religiösen Stoffe. Neben dem Epos </a:t>
            </a:r>
            <a:r>
              <a:rPr lang="de-DE" sz="1200" i="1" dirty="0"/>
              <a:t>Der Messias </a:t>
            </a:r>
            <a:r>
              <a:rPr lang="de-DE" sz="1200" dirty="0"/>
              <a:t>waren es die Dramen: </a:t>
            </a:r>
            <a:r>
              <a:rPr lang="de-DE" sz="1200" i="1" dirty="0"/>
              <a:t>Der Tod Adams, ein Trauerspiel </a:t>
            </a:r>
            <a:r>
              <a:rPr lang="de-DE" sz="1200" dirty="0"/>
              <a:t>(1757), </a:t>
            </a:r>
            <a:r>
              <a:rPr lang="de-DE" sz="1200" i="1" dirty="0"/>
              <a:t>Salomo, ein Trauerspiel </a:t>
            </a:r>
            <a:r>
              <a:rPr lang="de-DE" sz="1200" dirty="0"/>
              <a:t>(1764), </a:t>
            </a:r>
            <a:r>
              <a:rPr lang="de-DE" sz="1200" i="1" dirty="0"/>
              <a:t>David, ein Trauerspiel </a:t>
            </a:r>
            <a:r>
              <a:rPr lang="de-DE" sz="1200" dirty="0"/>
              <a:t>(1772). Auch die Themen des Vaterlandes, der Freundschaft und der Liebe standen im Vordergrund: </a:t>
            </a:r>
            <a:r>
              <a:rPr lang="de-DE" sz="1200" i="1" dirty="0"/>
              <a:t>Oden und Elegien </a:t>
            </a:r>
            <a:r>
              <a:rPr lang="de-DE" sz="1200" dirty="0"/>
              <a:t>(1771)</a:t>
            </a:r>
          </a:p>
          <a:p>
            <a:pPr algn="just"/>
            <a:r>
              <a:rPr lang="de-DE" sz="1200" dirty="0"/>
              <a:t>K. entwickelte eigene metrische Formen, kultivierte antike Metra und Strophen und führte in die deutsche Dichtung „freie Rhythmen“ ein, die nicht-metrische Einheiten, die der Rhythmus als Ausdruck innerer Erquickung trägt: </a:t>
            </a:r>
            <a:r>
              <a:rPr lang="de-DE" sz="1200" b="1" i="1" dirty="0"/>
              <a:t>Die Frühlingsfeier </a:t>
            </a:r>
            <a:r>
              <a:rPr lang="de-DE" sz="1200" dirty="0"/>
              <a:t>aus dem Gedichtband </a:t>
            </a:r>
            <a:r>
              <a:rPr lang="de-DE" sz="1200" i="1" dirty="0"/>
              <a:t>Oden und Elegien </a:t>
            </a:r>
            <a:r>
              <a:rPr lang="de-DE" sz="1200" dirty="0"/>
              <a:t>(1771)</a:t>
            </a:r>
          </a:p>
          <a:p>
            <a:pPr algn="just"/>
            <a:r>
              <a:rPr lang="de-DE" sz="1200" dirty="0"/>
              <a:t>K. ist Autor einer aufgeklärten Utopie </a:t>
            </a:r>
            <a:r>
              <a:rPr lang="de-DE" sz="1200" i="1" dirty="0"/>
              <a:t>Die deutsche Gelehrtenrepublik </a:t>
            </a:r>
            <a:r>
              <a:rPr lang="de-DE" sz="1200" dirty="0"/>
              <a:t>(1774), in der die als regierungsunfähig angesehenen Fürstenherrschaft durch eine gebildete Elite ersetzt wird.</a:t>
            </a:r>
          </a:p>
          <a:p>
            <a:pPr algn="just"/>
            <a:r>
              <a:rPr lang="de-DE" sz="1200" dirty="0"/>
              <a:t>In den vaterländischen Dramen, die er nach den mythologischen Volkssängern (Barden) „Bardiete“ (Kombination von Prosa, Chor und Gesang in freien Rhythmen) bezeichnete, steht im Zentrum der germanische Held Hermann (besiegte als Führer der Germanen die Römer in der berühmten Schlacht im Teutoburger Wald im Jahre 9):</a:t>
            </a:r>
          </a:p>
          <a:p>
            <a:pPr lvl="1" algn="just"/>
            <a:r>
              <a:rPr lang="de-DE" sz="1050" i="1" dirty="0"/>
              <a:t>Hermanns Schlacht </a:t>
            </a:r>
            <a:r>
              <a:rPr lang="de-DE" sz="1050" dirty="0"/>
              <a:t>(1769)</a:t>
            </a:r>
          </a:p>
          <a:p>
            <a:pPr lvl="1" algn="just"/>
            <a:r>
              <a:rPr lang="de-DE" sz="1050" i="1" dirty="0"/>
              <a:t>Hermann und die Fürsten </a:t>
            </a:r>
            <a:r>
              <a:rPr lang="de-DE" sz="1050" dirty="0"/>
              <a:t>(1784)</a:t>
            </a:r>
          </a:p>
          <a:p>
            <a:pPr lvl="1" algn="just"/>
            <a:r>
              <a:rPr lang="de-DE" sz="1050" i="1" dirty="0"/>
              <a:t>Hermanns Tod </a:t>
            </a:r>
            <a:r>
              <a:rPr lang="de-DE" sz="1050" dirty="0"/>
              <a:t>(1787)</a:t>
            </a:r>
          </a:p>
          <a:p>
            <a:endParaRPr lang="cs-CZ" sz="1400" dirty="0"/>
          </a:p>
        </p:txBody>
      </p:sp>
    </p:spTree>
    <p:extLst>
      <p:ext uri="{BB962C8B-B14F-4D97-AF65-F5344CB8AC3E}">
        <p14:creationId xmlns:p14="http://schemas.microsoft.com/office/powerpoint/2010/main" val="561100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04DFBF-7889-44DA-BB7D-002CED908E63}"/>
              </a:ext>
            </a:extLst>
          </p:cNvPr>
          <p:cNvSpPr>
            <a:spLocks noGrp="1"/>
          </p:cNvSpPr>
          <p:nvPr>
            <p:ph type="title"/>
          </p:nvPr>
        </p:nvSpPr>
        <p:spPr/>
        <p:txBody>
          <a:bodyPr>
            <a:normAutofit/>
          </a:bodyPr>
          <a:lstStyle/>
          <a:p>
            <a:pPr algn="ctr"/>
            <a:r>
              <a:rPr lang="de-DE" sz="2800" dirty="0"/>
              <a:t>Der Messias</a:t>
            </a:r>
            <a:br>
              <a:rPr lang="de-DE" sz="2800" dirty="0"/>
            </a:br>
            <a:r>
              <a:rPr lang="de-DE" sz="2800" dirty="0"/>
              <a:t>Erster Gesang (1748)</a:t>
            </a:r>
            <a:endParaRPr lang="cs-CZ" sz="2800" dirty="0"/>
          </a:p>
        </p:txBody>
      </p:sp>
      <p:sp>
        <p:nvSpPr>
          <p:cNvPr id="3" name="Zástupný obsah 2">
            <a:extLst>
              <a:ext uri="{FF2B5EF4-FFF2-40B4-BE49-F238E27FC236}">
                <a16:creationId xmlns:a16="http://schemas.microsoft.com/office/drawing/2014/main" id="{BF522AF9-5D7D-478A-8524-71C270025D47}"/>
              </a:ext>
            </a:extLst>
          </p:cNvPr>
          <p:cNvSpPr>
            <a:spLocks noGrp="1"/>
          </p:cNvSpPr>
          <p:nvPr>
            <p:ph idx="1"/>
          </p:nvPr>
        </p:nvSpPr>
        <p:spPr/>
        <p:txBody>
          <a:bodyPr>
            <a:normAutofit/>
          </a:bodyPr>
          <a:lstStyle/>
          <a:p>
            <a:pPr algn="just"/>
            <a:r>
              <a:rPr lang="de-DE" sz="1400" dirty="0"/>
              <a:t>Ein biblisches Epos in 20 Gesängen, das erste deutsche Epos nach dem Mittelalter. K. arbeitete an ihm 33 Jahre. Das Epos erschien in fünf Ausgaben: </a:t>
            </a:r>
            <a:r>
              <a:rPr lang="de-DE" sz="1400" i="1" dirty="0"/>
              <a:t>Messias, Gesänge I-III </a:t>
            </a:r>
            <a:r>
              <a:rPr lang="de-DE" sz="1400" dirty="0"/>
              <a:t>(1748), </a:t>
            </a:r>
            <a:r>
              <a:rPr lang="de-DE" sz="1400" i="1" dirty="0"/>
              <a:t>Messias, Gesänge I-V </a:t>
            </a:r>
            <a:r>
              <a:rPr lang="de-DE" sz="1400" dirty="0"/>
              <a:t>(1751, 1755</a:t>
            </a:r>
            <a:r>
              <a:rPr lang="de-DE" sz="1400" baseline="30000" dirty="0"/>
              <a:t>2</a:t>
            </a:r>
            <a:r>
              <a:rPr lang="de-DE" sz="1400" dirty="0"/>
              <a:t>), </a:t>
            </a:r>
            <a:r>
              <a:rPr lang="de-DE" sz="1400" i="1" dirty="0"/>
              <a:t>Messias, Gesänge VI-X </a:t>
            </a:r>
            <a:r>
              <a:rPr lang="de-DE" sz="1400" dirty="0"/>
              <a:t>(1756), </a:t>
            </a:r>
            <a:r>
              <a:rPr lang="de-DE" sz="1400" i="1" dirty="0"/>
              <a:t>Messias, Gesänge XI-XV </a:t>
            </a:r>
            <a:r>
              <a:rPr lang="de-DE" sz="1400" dirty="0"/>
              <a:t>(1768), </a:t>
            </a:r>
            <a:r>
              <a:rPr lang="de-DE" sz="1400" i="1" dirty="0"/>
              <a:t>Messias, Gesänge XVI-XX </a:t>
            </a:r>
            <a:r>
              <a:rPr lang="de-DE" sz="1400" dirty="0"/>
              <a:t>(1773). Das ganze Werk </a:t>
            </a:r>
            <a:r>
              <a:rPr lang="de-DE" sz="1400" i="1" dirty="0"/>
              <a:t>Messias I-XX </a:t>
            </a:r>
            <a:r>
              <a:rPr lang="de-DE" sz="1400" dirty="0"/>
              <a:t>erschien 1780/81.</a:t>
            </a:r>
          </a:p>
          <a:p>
            <a:pPr algn="just"/>
            <a:r>
              <a:rPr lang="de-DE" sz="1400" dirty="0"/>
              <a:t>Die Form ist der Hexameter (nicht mehr der modische Alexandriner). Der Hexameter stammt aus der Antike, besteht aus sechs metrischen Einheiten: -</a:t>
            </a:r>
            <a:r>
              <a:rPr lang="de-DE" sz="1400" dirty="0" err="1"/>
              <a:t>vv</a:t>
            </a:r>
            <a:r>
              <a:rPr lang="de-DE" sz="1400" dirty="0"/>
              <a:t> / -</a:t>
            </a:r>
            <a:r>
              <a:rPr lang="de-DE" sz="1400" dirty="0" err="1"/>
              <a:t>vv</a:t>
            </a:r>
            <a:r>
              <a:rPr lang="de-DE" sz="1400" dirty="0"/>
              <a:t> / -</a:t>
            </a:r>
            <a:r>
              <a:rPr lang="de-DE" sz="1400" dirty="0" err="1"/>
              <a:t>vv</a:t>
            </a:r>
            <a:r>
              <a:rPr lang="de-DE" sz="1400" dirty="0"/>
              <a:t> / -</a:t>
            </a:r>
            <a:r>
              <a:rPr lang="de-DE" sz="1400" dirty="0" err="1"/>
              <a:t>vv</a:t>
            </a:r>
            <a:r>
              <a:rPr lang="de-DE" sz="1400" dirty="0"/>
              <a:t> / -</a:t>
            </a:r>
            <a:r>
              <a:rPr lang="de-DE" sz="1400" dirty="0" err="1"/>
              <a:t>vv</a:t>
            </a:r>
            <a:r>
              <a:rPr lang="de-DE" sz="1400" dirty="0"/>
              <a:t> / -v (oder) -- /. Die fünf ersten Einheiten bildet der Daktylus (-</a:t>
            </a:r>
            <a:r>
              <a:rPr lang="de-DE" sz="1400" dirty="0" err="1"/>
              <a:t>vv</a:t>
            </a:r>
            <a:r>
              <a:rPr lang="de-DE" sz="1400" dirty="0"/>
              <a:t>), die sechste entweder der Spondeus (zwei lange Silben, --) oder der Trochäus (-v). Der Hexameter in Messias ist dynamisch (nutzt freie Rhythmen der reimlosen Hymne an Christus aus), der monumentalen Empfindungs- und Sprachgewalt des Epos angewandt, nicht mechanisch, wie es in der Antike in den homerischen Epen der Fall war. Der Hexameter verstärkt den hymnischen dichterischen Ausdruck.</a:t>
            </a:r>
          </a:p>
          <a:p>
            <a:pPr algn="just"/>
            <a:r>
              <a:rPr lang="de-DE" sz="1400" dirty="0"/>
              <a:t>Das Thema ist das Martyrium Jesu nach dem </a:t>
            </a:r>
            <a:r>
              <a:rPr lang="de-DE" sz="1400" i="1" dirty="0"/>
              <a:t>Neuen Testament </a:t>
            </a:r>
            <a:r>
              <a:rPr lang="de-DE" sz="1400" dirty="0"/>
              <a:t>(das Opfer Christi für Erlösung des Menschen), das erweitert wird von pietistischen Empfindungen (die breite Darstellung des Seelenzustandes der Gestalten im Epos) und Visionen von übersinnlichen Welten, den Welten im Jenseits, die wir mit unseren Sinnen nicht zu erfassen vermögen. Die Hauptquellen: </a:t>
            </a:r>
            <a:r>
              <a:rPr lang="de-DE" sz="1400" i="1" dirty="0"/>
              <a:t>Das Evangelium nach Johannes </a:t>
            </a:r>
            <a:r>
              <a:rPr lang="de-DE" sz="1400" dirty="0"/>
              <a:t>und </a:t>
            </a:r>
            <a:r>
              <a:rPr lang="de-DE" sz="1400" i="1" dirty="0"/>
              <a:t>Die Offenbarung des Johannes</a:t>
            </a:r>
            <a:r>
              <a:rPr lang="de-DE" sz="1400" dirty="0"/>
              <a:t>. Das Epos ist handlungsarm, um so mehr emphatisch in seiner Lyrik.</a:t>
            </a:r>
          </a:p>
          <a:p>
            <a:pPr algn="just"/>
            <a:r>
              <a:rPr lang="de-DE" sz="1400" dirty="0"/>
              <a:t>Der Stil ist rhapsodisch (eher zum musikalisch begleiteten Vortragen bestimmt), enthusiastisch (Begeisterung von der kommenden Erlösung der Menschheit); K. führt kühn Neuprägungen abgegriffener, gewöhnlicher Worte (</a:t>
            </a:r>
            <a:r>
              <a:rPr lang="de-DE" sz="1400" b="1" i="1" dirty="0"/>
              <a:t>„Maria, heiliges Mädchen“</a:t>
            </a:r>
            <a:r>
              <a:rPr lang="de-DE" sz="1400" dirty="0"/>
              <a:t>)</a:t>
            </a:r>
            <a:r>
              <a:rPr lang="de-DE" sz="1400" b="1" i="1" dirty="0"/>
              <a:t> </a:t>
            </a:r>
            <a:r>
              <a:rPr lang="de-DE" sz="1400" dirty="0"/>
              <a:t>ein, personifiziert überraschend dort, wo es bisher nicht üblich war, verwendet ungewöhnlichen Satzbau und trennt konsequent die Dichtersprache (die einen symbolischen Wert besitzt) von der Gebrauchssprache.</a:t>
            </a:r>
          </a:p>
          <a:p>
            <a:pPr algn="just"/>
            <a:r>
              <a:rPr lang="de-DE" sz="1400" dirty="0"/>
              <a:t>K. aktualisierte das ewige Erlösungsthema symbolisch: Das Bürgertum, der Träger der Aufklärung, strebt nach „Erlösung“ vom unmenschlichen gesellschaftlichen Zwang. Direkte Äußerung des Dichters zum Absolutismus im Epos: </a:t>
            </a:r>
            <a:r>
              <a:rPr lang="de-DE" sz="1400" b="1" i="1" dirty="0"/>
              <a:t>„Weisheit gab er den Königen nicht, sonst hielten sie Menschen / Nicht für würgbares Vieh.“</a:t>
            </a:r>
          </a:p>
          <a:p>
            <a:pPr algn="just"/>
            <a:endParaRPr lang="de-DE" sz="1400" dirty="0"/>
          </a:p>
          <a:p>
            <a:pPr algn="just"/>
            <a:endParaRPr lang="cs-CZ" sz="1600" dirty="0"/>
          </a:p>
        </p:txBody>
      </p:sp>
    </p:spTree>
    <p:extLst>
      <p:ext uri="{BB962C8B-B14F-4D97-AF65-F5344CB8AC3E}">
        <p14:creationId xmlns:p14="http://schemas.microsoft.com/office/powerpoint/2010/main" val="34326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9185FB-9698-43D4-B5CD-E9FCC632E5F9}"/>
              </a:ext>
            </a:extLst>
          </p:cNvPr>
          <p:cNvSpPr>
            <a:spLocks noGrp="1"/>
          </p:cNvSpPr>
          <p:nvPr>
            <p:ph type="title"/>
          </p:nvPr>
        </p:nvSpPr>
        <p:spPr/>
        <p:txBody>
          <a:bodyPr>
            <a:normAutofit/>
          </a:bodyPr>
          <a:lstStyle/>
          <a:p>
            <a:pPr algn="ctr"/>
            <a:r>
              <a:rPr lang="de-DE" sz="2800" dirty="0"/>
              <a:t>F. G. Klopstock: Der Messias</a:t>
            </a:r>
            <a:endParaRPr lang="cs-CZ" sz="2800" dirty="0"/>
          </a:p>
        </p:txBody>
      </p:sp>
      <p:sp>
        <p:nvSpPr>
          <p:cNvPr id="3" name="Zástupný obsah 2">
            <a:extLst>
              <a:ext uri="{FF2B5EF4-FFF2-40B4-BE49-F238E27FC236}">
                <a16:creationId xmlns:a16="http://schemas.microsoft.com/office/drawing/2014/main" id="{41F3F524-31FD-482A-AB5E-6A99D7542CB5}"/>
              </a:ext>
            </a:extLst>
          </p:cNvPr>
          <p:cNvSpPr>
            <a:spLocks noGrp="1"/>
          </p:cNvSpPr>
          <p:nvPr>
            <p:ph idx="1"/>
          </p:nvPr>
        </p:nvSpPr>
        <p:spPr/>
        <p:txBody>
          <a:bodyPr>
            <a:normAutofit/>
          </a:bodyPr>
          <a:lstStyle/>
          <a:p>
            <a:pPr algn="just"/>
            <a:r>
              <a:rPr lang="de-DE" sz="1600" b="1" i="1" dirty="0"/>
              <a:t>Sing, unsterbliche Seele, der sündigen Menschen Erlösung, / Die der Messias auf Erden in seiner Menschheit vollendet / Und durch die er Adams Geschlechte zu der Liebe der Gottheit / Mit dem Blute des heiligen Bundes von neuem geschenkt hat.</a:t>
            </a:r>
          </a:p>
          <a:p>
            <a:pPr algn="just"/>
            <a:r>
              <a:rPr lang="de-DE" sz="1600" b="1" i="1" dirty="0"/>
              <a:t>Also geschah des Ewigen Wille. Vergebens </a:t>
            </a:r>
            <a:r>
              <a:rPr lang="de-DE" sz="1600" b="1" i="1" dirty="0" err="1"/>
              <a:t>erhub</a:t>
            </a:r>
            <a:r>
              <a:rPr lang="de-DE" sz="1600" b="1" i="1" dirty="0"/>
              <a:t> sich / Satan wider den göttlichen Sohn; umsonst stand Judäa / Wider ihn auf; er </a:t>
            </a:r>
            <a:r>
              <a:rPr lang="de-DE" sz="1600" b="1" i="1" dirty="0" err="1"/>
              <a:t>thats</a:t>
            </a:r>
            <a:r>
              <a:rPr lang="de-DE" sz="1600" b="1" i="1" dirty="0"/>
              <a:t>, und vollbrachte die </a:t>
            </a:r>
            <a:r>
              <a:rPr lang="de-DE" sz="1600" b="1" i="1" dirty="0" err="1"/>
              <a:t>grosse</a:t>
            </a:r>
            <a:r>
              <a:rPr lang="de-DE" sz="1600" b="1" i="1" dirty="0"/>
              <a:t> Versöhnung. </a:t>
            </a:r>
          </a:p>
          <a:p>
            <a:pPr lvl="1" algn="just"/>
            <a:r>
              <a:rPr lang="de-DE" sz="1200" b="1" i="1" dirty="0"/>
              <a:t>Versuchen Sie in Prosaform die ersten sieben Zeilen zu widergeben. (Ich fange selber an: „Sing, unsterbliche Seele, von der Erlösung der sündigen Menschen, die…) Dann erklären Sie einige Begriffe: heiliger Bund, der Ewige, der Satan, Judäa und schicken Sie Ihre Antwort an </a:t>
            </a:r>
            <a:r>
              <a:rPr lang="de-DE" sz="1200" b="1" i="1" dirty="0">
                <a:hlinkClick r:id="rId2"/>
              </a:rPr>
              <a:t>tvrdik@upcmail.cz</a:t>
            </a:r>
            <a:r>
              <a:rPr lang="de-DE" sz="1200" b="1" i="1" dirty="0"/>
              <a:t> </a:t>
            </a:r>
          </a:p>
          <a:p>
            <a:pPr marL="0" indent="0">
              <a:buNone/>
            </a:pPr>
            <a:endParaRPr lang="cs-CZ" sz="1600" dirty="0"/>
          </a:p>
        </p:txBody>
      </p:sp>
    </p:spTree>
    <p:extLst>
      <p:ext uri="{BB962C8B-B14F-4D97-AF65-F5344CB8AC3E}">
        <p14:creationId xmlns:p14="http://schemas.microsoft.com/office/powerpoint/2010/main" val="2165634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A15FEF-B0F7-4F08-8A5C-2DCA43371C8C}"/>
              </a:ext>
            </a:extLst>
          </p:cNvPr>
          <p:cNvSpPr>
            <a:spLocks noGrp="1"/>
          </p:cNvSpPr>
          <p:nvPr>
            <p:ph type="title"/>
          </p:nvPr>
        </p:nvSpPr>
        <p:spPr/>
        <p:txBody>
          <a:bodyPr>
            <a:normAutofit/>
          </a:bodyPr>
          <a:lstStyle/>
          <a:p>
            <a:pPr algn="ctr"/>
            <a:r>
              <a:rPr lang="de-DE" sz="2800" dirty="0"/>
              <a:t>F. G. Klopstock: Der Messias</a:t>
            </a:r>
            <a:endParaRPr lang="cs-CZ" sz="2800" dirty="0"/>
          </a:p>
        </p:txBody>
      </p:sp>
      <p:sp>
        <p:nvSpPr>
          <p:cNvPr id="3" name="Zástupný obsah 2">
            <a:extLst>
              <a:ext uri="{FF2B5EF4-FFF2-40B4-BE49-F238E27FC236}">
                <a16:creationId xmlns:a16="http://schemas.microsoft.com/office/drawing/2014/main" id="{627ACE41-D100-4188-A0DB-1EDCF826979D}"/>
              </a:ext>
            </a:extLst>
          </p:cNvPr>
          <p:cNvSpPr>
            <a:spLocks noGrp="1"/>
          </p:cNvSpPr>
          <p:nvPr>
            <p:ph idx="1"/>
          </p:nvPr>
        </p:nvSpPr>
        <p:spPr/>
        <p:txBody>
          <a:bodyPr>
            <a:normAutofit/>
          </a:bodyPr>
          <a:lstStyle/>
          <a:p>
            <a:r>
              <a:rPr lang="de-DE" sz="1600" b="1" i="1" dirty="0"/>
              <a:t>Aber, o Werk, das nur Gott allgegenwärtig erkennet, / Darf sich die Dichtkunst auch wohl aus dunkler Ferne dir nähern?</a:t>
            </a:r>
          </a:p>
          <a:p>
            <a:r>
              <a:rPr lang="de-DE" sz="1600" b="1" i="1" dirty="0"/>
              <a:t>Weihe sie, Geist Schöpfer, vor dem ich stillen hier bete; / Führe sie mir, als deine </a:t>
            </a:r>
            <a:r>
              <a:rPr lang="de-DE" sz="1600" b="1" i="1" dirty="0" err="1"/>
              <a:t>Nachahmerinn</a:t>
            </a:r>
            <a:r>
              <a:rPr lang="de-DE" sz="1600" b="1" i="1" dirty="0"/>
              <a:t>, voller Entzückung, / Voll unsterblicher Kraft, in verklärter Schönheit, entgegen. / Rüste sie mit jener tiefsinnigen einsamen Weisheit, / Mit der du, forschender Geist, die Tiefen Gottes durchschauest;</a:t>
            </a:r>
          </a:p>
          <a:p>
            <a:r>
              <a:rPr lang="de-DE" sz="1600" b="1" i="1" dirty="0"/>
              <a:t>Also </a:t>
            </a:r>
            <a:r>
              <a:rPr lang="de-DE" sz="1600" b="1" i="1" dirty="0" err="1"/>
              <a:t>werd</a:t>
            </a:r>
            <a:r>
              <a:rPr lang="de-DE" sz="1600" b="1" i="1" dirty="0"/>
              <a:t> ich durch sie Licht und Offenbarungen sehen, / Und die Erlösung des </a:t>
            </a:r>
            <a:r>
              <a:rPr lang="de-DE" sz="1600" b="1" i="1" dirty="0" err="1"/>
              <a:t>grossen</a:t>
            </a:r>
            <a:r>
              <a:rPr lang="de-DE" sz="1600" b="1" i="1" dirty="0"/>
              <a:t> Messias würdig besingen. </a:t>
            </a:r>
          </a:p>
          <a:p>
            <a:pPr lvl="1"/>
            <a:r>
              <a:rPr lang="de-DE" sz="1200" b="1" i="1" dirty="0"/>
              <a:t>Beschreiben Sie die Position des Dichters gegenüber der Dichtung und dem Geist, den er anspricht. Bestimmen Sie diesen Geist (Wer ist er?) und schicken Sie Ihre Antwort an </a:t>
            </a:r>
            <a:r>
              <a:rPr lang="de-DE" sz="1200" b="1" i="1" dirty="0">
                <a:hlinkClick r:id="rId2"/>
              </a:rPr>
              <a:t>tvrdik@upcmail.cz</a:t>
            </a:r>
            <a:r>
              <a:rPr lang="de-DE" sz="1200" b="1" i="1" dirty="0"/>
              <a:t>  </a:t>
            </a:r>
          </a:p>
        </p:txBody>
      </p:sp>
    </p:spTree>
    <p:extLst>
      <p:ext uri="{BB962C8B-B14F-4D97-AF65-F5344CB8AC3E}">
        <p14:creationId xmlns:p14="http://schemas.microsoft.com/office/powerpoint/2010/main" val="282179898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1381</Words>
  <Application>Microsoft Office PowerPoint</Application>
  <PresentationFormat>Širokoúhlá obrazovka</PresentationFormat>
  <Paragraphs>38</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Motiv Office</vt:lpstr>
      <vt:lpstr>Friedrich Gottlieb Klopstock Der Messias</vt:lpstr>
      <vt:lpstr>Der Begriff</vt:lpstr>
      <vt:lpstr>Friedrich Gottlieb Klopstock (1724 – 1803)</vt:lpstr>
      <vt:lpstr>Werke und Wirkung von F. G. Klopstock</vt:lpstr>
      <vt:lpstr>Der Messias Erster Gesang (1748)</vt:lpstr>
      <vt:lpstr>F. G. Klopstock: Der Messias</vt:lpstr>
      <vt:lpstr>F. G. Klopstock: Der Messias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Milan Tvrdík</dc:creator>
  <cp:lastModifiedBy>Milan Tvrdík</cp:lastModifiedBy>
  <cp:revision>21</cp:revision>
  <dcterms:created xsi:type="dcterms:W3CDTF">2020-03-23T09:55:24Z</dcterms:created>
  <dcterms:modified xsi:type="dcterms:W3CDTF">2020-03-23T13:36:38Z</dcterms:modified>
</cp:coreProperties>
</file>